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15" r:id="rId3"/>
    <p:sldId id="316" r:id="rId4"/>
    <p:sldId id="317" r:id="rId5"/>
    <p:sldId id="314" r:id="rId6"/>
    <p:sldId id="270" r:id="rId7"/>
    <p:sldId id="280" r:id="rId8"/>
    <p:sldId id="296" r:id="rId9"/>
    <p:sldId id="258" r:id="rId10"/>
    <p:sldId id="298" r:id="rId11"/>
    <p:sldId id="326" r:id="rId12"/>
    <p:sldId id="297" r:id="rId13"/>
    <p:sldId id="308" r:id="rId14"/>
    <p:sldId id="299" r:id="rId15"/>
    <p:sldId id="312" r:id="rId16"/>
    <p:sldId id="271" r:id="rId17"/>
    <p:sldId id="301" r:id="rId18"/>
    <p:sldId id="302" r:id="rId19"/>
    <p:sldId id="276" r:id="rId20"/>
    <p:sldId id="262" r:id="rId21"/>
    <p:sldId id="279" r:id="rId22"/>
    <p:sldId id="267" r:id="rId23"/>
    <p:sldId id="260" r:id="rId24"/>
    <p:sldId id="278" r:id="rId25"/>
    <p:sldId id="272" r:id="rId26"/>
    <p:sldId id="325" r:id="rId27"/>
    <p:sldId id="268" r:id="rId28"/>
    <p:sldId id="304" r:id="rId29"/>
    <p:sldId id="320" r:id="rId30"/>
    <p:sldId id="321" r:id="rId31"/>
    <p:sldId id="322" r:id="rId32"/>
    <p:sldId id="323" r:id="rId33"/>
    <p:sldId id="324" r:id="rId34"/>
    <p:sldId id="303" r:id="rId35"/>
    <p:sldId id="319" r:id="rId36"/>
    <p:sldId id="264" r:id="rId37"/>
    <p:sldId id="309" r:id="rId38"/>
    <p:sldId id="310" r:id="rId39"/>
    <p:sldId id="290" r:id="rId40"/>
    <p:sldId id="311" r:id="rId41"/>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BEE"/>
    <a:srgbClr val="D9F0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1" autoAdjust="0"/>
    <p:restoredTop sz="83942" autoAdjust="0"/>
  </p:normalViewPr>
  <p:slideViewPr>
    <p:cSldViewPr snapToGrid="0">
      <p:cViewPr varScale="1">
        <p:scale>
          <a:sx n="99" d="100"/>
          <a:sy n="99" d="100"/>
        </p:scale>
        <p:origin x="12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D1075C-D9EE-474C-B3A5-24E86BC2134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904BC037-6BF1-4C0F-8D14-BCE02763252D}">
      <dgm:prSet phldrT="[Texte]"/>
      <dgm:spPr/>
      <dgm:t>
        <a:bodyPr/>
        <a:lstStyle/>
        <a:p>
          <a:r>
            <a:rPr lang="fr-FR" dirty="0"/>
            <a:t>2016</a:t>
          </a:r>
        </a:p>
      </dgm:t>
    </dgm:pt>
    <dgm:pt modelId="{E13DA68E-6596-4F37-9EAC-06770920892B}" type="parTrans" cxnId="{3336E588-3D12-416D-A8C9-BA37C9B8DF10}">
      <dgm:prSet/>
      <dgm:spPr/>
      <dgm:t>
        <a:bodyPr/>
        <a:lstStyle/>
        <a:p>
          <a:endParaRPr lang="fr-FR"/>
        </a:p>
      </dgm:t>
    </dgm:pt>
    <dgm:pt modelId="{43353C66-1CB3-42EA-B93C-339CD4437168}" type="sibTrans" cxnId="{3336E588-3D12-416D-A8C9-BA37C9B8DF10}">
      <dgm:prSet/>
      <dgm:spPr/>
      <dgm:t>
        <a:bodyPr/>
        <a:lstStyle/>
        <a:p>
          <a:endParaRPr lang="fr-FR"/>
        </a:p>
      </dgm:t>
    </dgm:pt>
    <dgm:pt modelId="{5F39BDA5-4219-4DA9-BA97-18F882DFE5D1}">
      <dgm:prSet phldrT="[Texte]"/>
      <dgm:spPr/>
      <dgm:t>
        <a:bodyPr/>
        <a:lstStyle/>
        <a:p>
          <a:r>
            <a:rPr lang="fr-FR" dirty="0"/>
            <a:t>Loi Travail « El Khomri » et ordonnances Travail de 2019 « Macron »</a:t>
          </a:r>
        </a:p>
      </dgm:t>
    </dgm:pt>
    <dgm:pt modelId="{CCDBECB4-438E-4277-840E-970F5A77B20D}" type="parTrans" cxnId="{D2EDB7ED-E7F8-42CE-9992-284F97937830}">
      <dgm:prSet/>
      <dgm:spPr/>
      <dgm:t>
        <a:bodyPr/>
        <a:lstStyle/>
        <a:p>
          <a:endParaRPr lang="fr-FR"/>
        </a:p>
      </dgm:t>
    </dgm:pt>
    <dgm:pt modelId="{55BB7701-EAAB-4176-997A-145ED047AF9D}" type="sibTrans" cxnId="{D2EDB7ED-E7F8-42CE-9992-284F97937830}">
      <dgm:prSet/>
      <dgm:spPr/>
      <dgm:t>
        <a:bodyPr/>
        <a:lstStyle/>
        <a:p>
          <a:endParaRPr lang="fr-FR"/>
        </a:p>
      </dgm:t>
    </dgm:pt>
    <dgm:pt modelId="{00ECE6F0-0804-4260-9989-7F67309CAAA8}">
      <dgm:prSet phldrT="[Texte]"/>
      <dgm:spPr/>
      <dgm:t>
        <a:bodyPr/>
        <a:lstStyle/>
        <a:p>
          <a:r>
            <a:rPr lang="fr-FR" dirty="0"/>
            <a:t>2019</a:t>
          </a:r>
        </a:p>
      </dgm:t>
    </dgm:pt>
    <dgm:pt modelId="{4DA5C070-01D1-48A8-BAD4-BB65E009F718}" type="parTrans" cxnId="{A5B71D0B-3C21-48FA-ABF6-8DAC8005FFBB}">
      <dgm:prSet/>
      <dgm:spPr/>
      <dgm:t>
        <a:bodyPr/>
        <a:lstStyle/>
        <a:p>
          <a:endParaRPr lang="fr-FR"/>
        </a:p>
      </dgm:t>
    </dgm:pt>
    <dgm:pt modelId="{2D6DB636-76B1-4CA6-86A2-CC48A757AD7A}" type="sibTrans" cxnId="{A5B71D0B-3C21-48FA-ABF6-8DAC8005FFBB}">
      <dgm:prSet/>
      <dgm:spPr/>
      <dgm:t>
        <a:bodyPr/>
        <a:lstStyle/>
        <a:p>
          <a:endParaRPr lang="fr-FR"/>
        </a:p>
      </dgm:t>
    </dgm:pt>
    <dgm:pt modelId="{343E899A-992C-4C3D-A92C-277ED4BBEC85}">
      <dgm:prSet phldrT="[Texte]"/>
      <dgm:spPr/>
      <dgm:t>
        <a:bodyPr/>
        <a:lstStyle/>
        <a:p>
          <a:r>
            <a:rPr lang="fr-FR" dirty="0"/>
            <a:t>Arrêté de fusion des branches de l’édition de musique et de l’édition phonographique (2770) avec l’édition de livres (2121)</a:t>
          </a:r>
        </a:p>
      </dgm:t>
    </dgm:pt>
    <dgm:pt modelId="{CC25D958-DE50-47AC-9701-F5B30DE79293}" type="parTrans" cxnId="{F6429E88-EB48-4D26-B192-969D1A26FF46}">
      <dgm:prSet/>
      <dgm:spPr/>
      <dgm:t>
        <a:bodyPr/>
        <a:lstStyle/>
        <a:p>
          <a:endParaRPr lang="fr-FR"/>
        </a:p>
      </dgm:t>
    </dgm:pt>
    <dgm:pt modelId="{0E0828E7-95D7-4ECC-B84C-127F02B09F4F}" type="sibTrans" cxnId="{F6429E88-EB48-4D26-B192-969D1A26FF46}">
      <dgm:prSet/>
      <dgm:spPr/>
      <dgm:t>
        <a:bodyPr/>
        <a:lstStyle/>
        <a:p>
          <a:endParaRPr lang="fr-FR"/>
        </a:p>
      </dgm:t>
    </dgm:pt>
    <dgm:pt modelId="{61052A5A-BB65-41CB-BD69-9E415E51F241}">
      <dgm:prSet phldrT="[Texte]"/>
      <dgm:spPr/>
      <dgm:t>
        <a:bodyPr/>
        <a:lstStyle/>
        <a:p>
          <a:r>
            <a:rPr lang="fr-FR" dirty="0"/>
            <a:t>2024</a:t>
          </a:r>
        </a:p>
      </dgm:t>
    </dgm:pt>
    <dgm:pt modelId="{DB8E752B-AE6F-47DB-8DD6-191871868303}" type="parTrans" cxnId="{D3D4C250-299D-4860-B214-B71B6119F81E}">
      <dgm:prSet/>
      <dgm:spPr/>
      <dgm:t>
        <a:bodyPr/>
        <a:lstStyle/>
        <a:p>
          <a:endParaRPr lang="fr-FR"/>
        </a:p>
      </dgm:t>
    </dgm:pt>
    <dgm:pt modelId="{9B2C19F3-672C-4741-86FF-615CD35B0232}" type="sibTrans" cxnId="{D3D4C250-299D-4860-B214-B71B6119F81E}">
      <dgm:prSet/>
      <dgm:spPr/>
      <dgm:t>
        <a:bodyPr/>
        <a:lstStyle/>
        <a:p>
          <a:endParaRPr lang="fr-FR"/>
        </a:p>
      </dgm:t>
    </dgm:pt>
    <dgm:pt modelId="{C0765295-BAC3-452A-8C13-DA8CB0764ED8}">
      <dgm:prSet phldrT="[Texte]"/>
      <dgm:spPr/>
      <dgm:t>
        <a:bodyPr/>
        <a:lstStyle/>
        <a:p>
          <a:r>
            <a:rPr lang="fr-FR" dirty="0"/>
            <a:t>Fusion effective</a:t>
          </a:r>
        </a:p>
      </dgm:t>
    </dgm:pt>
    <dgm:pt modelId="{910078C3-1692-4E4B-B82D-67C55DDF9E50}" type="parTrans" cxnId="{1FE9D62C-BD1C-498F-A5BA-FECA6F41F38B}">
      <dgm:prSet/>
      <dgm:spPr/>
      <dgm:t>
        <a:bodyPr/>
        <a:lstStyle/>
        <a:p>
          <a:endParaRPr lang="fr-FR"/>
        </a:p>
      </dgm:t>
    </dgm:pt>
    <dgm:pt modelId="{05D5AC95-52FF-40F4-B981-1573EAF10E35}" type="sibTrans" cxnId="{1FE9D62C-BD1C-498F-A5BA-FECA6F41F38B}">
      <dgm:prSet/>
      <dgm:spPr/>
      <dgm:t>
        <a:bodyPr/>
        <a:lstStyle/>
        <a:p>
          <a:endParaRPr lang="fr-FR"/>
        </a:p>
      </dgm:t>
    </dgm:pt>
    <dgm:pt modelId="{1BB8EC75-2ADC-4272-A16B-F6D1F67E3903}">
      <dgm:prSet phldrT="[Texte]"/>
      <dgm:spPr/>
      <dgm:t>
        <a:bodyPr/>
        <a:lstStyle/>
        <a:p>
          <a:r>
            <a:rPr lang="fr-FR" dirty="0"/>
            <a:t>Rattachement à la convention de l’édition de livres à défaut de nouvelle convention collective</a:t>
          </a:r>
        </a:p>
      </dgm:t>
    </dgm:pt>
    <dgm:pt modelId="{778B9D3C-70A0-41C5-A02D-0EAA4F5BA3AE}" type="parTrans" cxnId="{98368D12-97C0-46D7-B779-505ABDC1835D}">
      <dgm:prSet/>
      <dgm:spPr/>
      <dgm:t>
        <a:bodyPr/>
        <a:lstStyle/>
        <a:p>
          <a:endParaRPr lang="fr-FR"/>
        </a:p>
      </dgm:t>
    </dgm:pt>
    <dgm:pt modelId="{A3BED418-91D8-4D39-B991-B1C541148853}" type="sibTrans" cxnId="{98368D12-97C0-46D7-B779-505ABDC1835D}">
      <dgm:prSet/>
      <dgm:spPr/>
      <dgm:t>
        <a:bodyPr/>
        <a:lstStyle/>
        <a:p>
          <a:endParaRPr lang="fr-FR"/>
        </a:p>
      </dgm:t>
    </dgm:pt>
    <dgm:pt modelId="{56DE8F94-40BF-453E-A8C8-A867F3BB0D61}">
      <dgm:prSet phldrT="[Texte]"/>
      <dgm:spPr/>
      <dgm:t>
        <a:bodyPr/>
        <a:lstStyle/>
        <a:p>
          <a:r>
            <a:rPr lang="fr-FR" dirty="0"/>
            <a:t>Chantier de restructuration des branches notamment pour celles qui comptent moins de 5000 salariés</a:t>
          </a:r>
        </a:p>
      </dgm:t>
    </dgm:pt>
    <dgm:pt modelId="{131171DD-5A0D-48BF-963A-B1EDC618F324}" type="parTrans" cxnId="{63616823-08A7-42A1-8CEE-D7E0BAEE36DB}">
      <dgm:prSet/>
      <dgm:spPr/>
      <dgm:t>
        <a:bodyPr/>
        <a:lstStyle/>
        <a:p>
          <a:endParaRPr lang="fr-FR"/>
        </a:p>
      </dgm:t>
    </dgm:pt>
    <dgm:pt modelId="{B35C853D-2666-4B5D-A44E-2450E062B154}" type="sibTrans" cxnId="{63616823-08A7-42A1-8CEE-D7E0BAEE36DB}">
      <dgm:prSet/>
      <dgm:spPr/>
      <dgm:t>
        <a:bodyPr/>
        <a:lstStyle/>
        <a:p>
          <a:endParaRPr lang="fr-FR"/>
        </a:p>
      </dgm:t>
    </dgm:pt>
    <dgm:pt modelId="{27C43E87-D3A5-47B0-8F2C-011411B700CF}" type="pres">
      <dgm:prSet presAssocID="{BBD1075C-D9EE-474C-B3A5-24E86BC21348}" presName="linearFlow" presStyleCnt="0">
        <dgm:presLayoutVars>
          <dgm:dir/>
          <dgm:animLvl val="lvl"/>
          <dgm:resizeHandles val="exact"/>
        </dgm:presLayoutVars>
      </dgm:prSet>
      <dgm:spPr/>
    </dgm:pt>
    <dgm:pt modelId="{F80A0734-3E33-4E1E-9112-35430C1CED0D}" type="pres">
      <dgm:prSet presAssocID="{904BC037-6BF1-4C0F-8D14-BCE02763252D}" presName="composite" presStyleCnt="0"/>
      <dgm:spPr/>
    </dgm:pt>
    <dgm:pt modelId="{603343A7-4C55-4743-9996-01565508F85E}" type="pres">
      <dgm:prSet presAssocID="{904BC037-6BF1-4C0F-8D14-BCE02763252D}" presName="parentText" presStyleLbl="alignNode1" presStyleIdx="0" presStyleCnt="3">
        <dgm:presLayoutVars>
          <dgm:chMax val="1"/>
          <dgm:bulletEnabled val="1"/>
        </dgm:presLayoutVars>
      </dgm:prSet>
      <dgm:spPr/>
    </dgm:pt>
    <dgm:pt modelId="{D70392D0-CC76-4B70-B8E9-A496D2216057}" type="pres">
      <dgm:prSet presAssocID="{904BC037-6BF1-4C0F-8D14-BCE02763252D}" presName="descendantText" presStyleLbl="alignAcc1" presStyleIdx="0" presStyleCnt="3">
        <dgm:presLayoutVars>
          <dgm:bulletEnabled val="1"/>
        </dgm:presLayoutVars>
      </dgm:prSet>
      <dgm:spPr/>
    </dgm:pt>
    <dgm:pt modelId="{0BE77076-E391-4B33-804B-A229234170C7}" type="pres">
      <dgm:prSet presAssocID="{43353C66-1CB3-42EA-B93C-339CD4437168}" presName="sp" presStyleCnt="0"/>
      <dgm:spPr/>
    </dgm:pt>
    <dgm:pt modelId="{2C1BED49-CDA8-4A0A-954A-00AAD92841B9}" type="pres">
      <dgm:prSet presAssocID="{00ECE6F0-0804-4260-9989-7F67309CAAA8}" presName="composite" presStyleCnt="0"/>
      <dgm:spPr/>
    </dgm:pt>
    <dgm:pt modelId="{AB5F92B0-EFC7-4588-BA55-BA7140892850}" type="pres">
      <dgm:prSet presAssocID="{00ECE6F0-0804-4260-9989-7F67309CAAA8}" presName="parentText" presStyleLbl="alignNode1" presStyleIdx="1" presStyleCnt="3">
        <dgm:presLayoutVars>
          <dgm:chMax val="1"/>
          <dgm:bulletEnabled val="1"/>
        </dgm:presLayoutVars>
      </dgm:prSet>
      <dgm:spPr/>
    </dgm:pt>
    <dgm:pt modelId="{F2D0239E-DBB2-424F-B984-37D514A44B93}" type="pres">
      <dgm:prSet presAssocID="{00ECE6F0-0804-4260-9989-7F67309CAAA8}" presName="descendantText" presStyleLbl="alignAcc1" presStyleIdx="1" presStyleCnt="3">
        <dgm:presLayoutVars>
          <dgm:bulletEnabled val="1"/>
        </dgm:presLayoutVars>
      </dgm:prSet>
      <dgm:spPr/>
    </dgm:pt>
    <dgm:pt modelId="{0B06FAE1-70D4-4E26-B524-B058DB505E0D}" type="pres">
      <dgm:prSet presAssocID="{2D6DB636-76B1-4CA6-86A2-CC48A757AD7A}" presName="sp" presStyleCnt="0"/>
      <dgm:spPr/>
    </dgm:pt>
    <dgm:pt modelId="{9FB95C7C-35F6-408F-8AE4-C91B90226B8B}" type="pres">
      <dgm:prSet presAssocID="{61052A5A-BB65-41CB-BD69-9E415E51F241}" presName="composite" presStyleCnt="0"/>
      <dgm:spPr/>
    </dgm:pt>
    <dgm:pt modelId="{5F637E05-B438-4814-B247-A70846C0E707}" type="pres">
      <dgm:prSet presAssocID="{61052A5A-BB65-41CB-BD69-9E415E51F241}" presName="parentText" presStyleLbl="alignNode1" presStyleIdx="2" presStyleCnt="3">
        <dgm:presLayoutVars>
          <dgm:chMax val="1"/>
          <dgm:bulletEnabled val="1"/>
        </dgm:presLayoutVars>
      </dgm:prSet>
      <dgm:spPr/>
    </dgm:pt>
    <dgm:pt modelId="{D9224FB8-6008-4636-969B-DF0C63222827}" type="pres">
      <dgm:prSet presAssocID="{61052A5A-BB65-41CB-BD69-9E415E51F241}" presName="descendantText" presStyleLbl="alignAcc1" presStyleIdx="2" presStyleCnt="3">
        <dgm:presLayoutVars>
          <dgm:bulletEnabled val="1"/>
        </dgm:presLayoutVars>
      </dgm:prSet>
      <dgm:spPr/>
    </dgm:pt>
  </dgm:ptLst>
  <dgm:cxnLst>
    <dgm:cxn modelId="{A5B71D0B-3C21-48FA-ABF6-8DAC8005FFBB}" srcId="{BBD1075C-D9EE-474C-B3A5-24E86BC21348}" destId="{00ECE6F0-0804-4260-9989-7F67309CAAA8}" srcOrd="1" destOrd="0" parTransId="{4DA5C070-01D1-48A8-BAD4-BB65E009F718}" sibTransId="{2D6DB636-76B1-4CA6-86A2-CC48A757AD7A}"/>
    <dgm:cxn modelId="{98368D12-97C0-46D7-B779-505ABDC1835D}" srcId="{61052A5A-BB65-41CB-BD69-9E415E51F241}" destId="{1BB8EC75-2ADC-4272-A16B-F6D1F67E3903}" srcOrd="1" destOrd="0" parTransId="{778B9D3C-70A0-41C5-A02D-0EAA4F5BA3AE}" sibTransId="{A3BED418-91D8-4D39-B991-B1C541148853}"/>
    <dgm:cxn modelId="{57EC341C-6358-4F54-AD91-0718DD8400B3}" type="presOf" srcId="{61052A5A-BB65-41CB-BD69-9E415E51F241}" destId="{5F637E05-B438-4814-B247-A70846C0E707}" srcOrd="0" destOrd="0" presId="urn:microsoft.com/office/officeart/2005/8/layout/chevron2"/>
    <dgm:cxn modelId="{63616823-08A7-42A1-8CEE-D7E0BAEE36DB}" srcId="{904BC037-6BF1-4C0F-8D14-BCE02763252D}" destId="{56DE8F94-40BF-453E-A8C8-A867F3BB0D61}" srcOrd="1" destOrd="0" parTransId="{131171DD-5A0D-48BF-963A-B1EDC618F324}" sibTransId="{B35C853D-2666-4B5D-A44E-2450E062B154}"/>
    <dgm:cxn modelId="{05D0B12B-9801-4B7E-99AC-B2FA4EECB024}" type="presOf" srcId="{C0765295-BAC3-452A-8C13-DA8CB0764ED8}" destId="{D9224FB8-6008-4636-969B-DF0C63222827}" srcOrd="0" destOrd="0" presId="urn:microsoft.com/office/officeart/2005/8/layout/chevron2"/>
    <dgm:cxn modelId="{1FE9D62C-BD1C-498F-A5BA-FECA6F41F38B}" srcId="{61052A5A-BB65-41CB-BD69-9E415E51F241}" destId="{C0765295-BAC3-452A-8C13-DA8CB0764ED8}" srcOrd="0" destOrd="0" parTransId="{910078C3-1692-4E4B-B82D-67C55DDF9E50}" sibTransId="{05D5AC95-52FF-40F4-B981-1573EAF10E35}"/>
    <dgm:cxn modelId="{D3D4C250-299D-4860-B214-B71B6119F81E}" srcId="{BBD1075C-D9EE-474C-B3A5-24E86BC21348}" destId="{61052A5A-BB65-41CB-BD69-9E415E51F241}" srcOrd="2" destOrd="0" parTransId="{DB8E752B-AE6F-47DB-8DD6-191871868303}" sibTransId="{9B2C19F3-672C-4741-86FF-615CD35B0232}"/>
    <dgm:cxn modelId="{F1241753-D088-4A2E-9D33-07369EB0B192}" type="presOf" srcId="{5F39BDA5-4219-4DA9-BA97-18F882DFE5D1}" destId="{D70392D0-CC76-4B70-B8E9-A496D2216057}" srcOrd="0" destOrd="0" presId="urn:microsoft.com/office/officeart/2005/8/layout/chevron2"/>
    <dgm:cxn modelId="{E6884460-C6D5-45B1-AB29-670961415A65}" type="presOf" srcId="{00ECE6F0-0804-4260-9989-7F67309CAAA8}" destId="{AB5F92B0-EFC7-4588-BA55-BA7140892850}" srcOrd="0" destOrd="0" presId="urn:microsoft.com/office/officeart/2005/8/layout/chevron2"/>
    <dgm:cxn modelId="{782A8372-60CF-463A-9F8D-2C2A18091E2F}" type="presOf" srcId="{BBD1075C-D9EE-474C-B3A5-24E86BC21348}" destId="{27C43E87-D3A5-47B0-8F2C-011411B700CF}" srcOrd="0" destOrd="0" presId="urn:microsoft.com/office/officeart/2005/8/layout/chevron2"/>
    <dgm:cxn modelId="{F6429E88-EB48-4D26-B192-969D1A26FF46}" srcId="{00ECE6F0-0804-4260-9989-7F67309CAAA8}" destId="{343E899A-992C-4C3D-A92C-277ED4BBEC85}" srcOrd="0" destOrd="0" parTransId="{CC25D958-DE50-47AC-9701-F5B30DE79293}" sibTransId="{0E0828E7-95D7-4ECC-B84C-127F02B09F4F}"/>
    <dgm:cxn modelId="{3336E588-3D12-416D-A8C9-BA37C9B8DF10}" srcId="{BBD1075C-D9EE-474C-B3A5-24E86BC21348}" destId="{904BC037-6BF1-4C0F-8D14-BCE02763252D}" srcOrd="0" destOrd="0" parTransId="{E13DA68E-6596-4F37-9EAC-06770920892B}" sibTransId="{43353C66-1CB3-42EA-B93C-339CD4437168}"/>
    <dgm:cxn modelId="{449D03AA-0DDC-4CF4-83AC-2207483CDE66}" type="presOf" srcId="{343E899A-992C-4C3D-A92C-277ED4BBEC85}" destId="{F2D0239E-DBB2-424F-B984-37D514A44B93}" srcOrd="0" destOrd="0" presId="urn:microsoft.com/office/officeart/2005/8/layout/chevron2"/>
    <dgm:cxn modelId="{0FDC82B1-00B9-444E-B1B8-A8C5517BC3F1}" type="presOf" srcId="{904BC037-6BF1-4C0F-8D14-BCE02763252D}" destId="{603343A7-4C55-4743-9996-01565508F85E}" srcOrd="0" destOrd="0" presId="urn:microsoft.com/office/officeart/2005/8/layout/chevron2"/>
    <dgm:cxn modelId="{F43ACEDE-0462-4C5F-8213-659572525794}" type="presOf" srcId="{1BB8EC75-2ADC-4272-A16B-F6D1F67E3903}" destId="{D9224FB8-6008-4636-969B-DF0C63222827}" srcOrd="0" destOrd="1" presId="urn:microsoft.com/office/officeart/2005/8/layout/chevron2"/>
    <dgm:cxn modelId="{D2EDB7ED-E7F8-42CE-9992-284F97937830}" srcId="{904BC037-6BF1-4C0F-8D14-BCE02763252D}" destId="{5F39BDA5-4219-4DA9-BA97-18F882DFE5D1}" srcOrd="0" destOrd="0" parTransId="{CCDBECB4-438E-4277-840E-970F5A77B20D}" sibTransId="{55BB7701-EAAB-4176-997A-145ED047AF9D}"/>
    <dgm:cxn modelId="{610A43F1-3A7F-45E4-B806-742161C1D9C2}" type="presOf" srcId="{56DE8F94-40BF-453E-A8C8-A867F3BB0D61}" destId="{D70392D0-CC76-4B70-B8E9-A496D2216057}" srcOrd="0" destOrd="1" presId="urn:microsoft.com/office/officeart/2005/8/layout/chevron2"/>
    <dgm:cxn modelId="{C2A92B89-C8B5-41E9-8044-E5B8FBAF2DF7}" type="presParOf" srcId="{27C43E87-D3A5-47B0-8F2C-011411B700CF}" destId="{F80A0734-3E33-4E1E-9112-35430C1CED0D}" srcOrd="0" destOrd="0" presId="urn:microsoft.com/office/officeart/2005/8/layout/chevron2"/>
    <dgm:cxn modelId="{42C1D2E7-05AA-419D-B9B4-34C4636BE2BA}" type="presParOf" srcId="{F80A0734-3E33-4E1E-9112-35430C1CED0D}" destId="{603343A7-4C55-4743-9996-01565508F85E}" srcOrd="0" destOrd="0" presId="urn:microsoft.com/office/officeart/2005/8/layout/chevron2"/>
    <dgm:cxn modelId="{A3B865C2-D6C1-479B-90CA-6B958C5D5BBF}" type="presParOf" srcId="{F80A0734-3E33-4E1E-9112-35430C1CED0D}" destId="{D70392D0-CC76-4B70-B8E9-A496D2216057}" srcOrd="1" destOrd="0" presId="urn:microsoft.com/office/officeart/2005/8/layout/chevron2"/>
    <dgm:cxn modelId="{9435EBFD-DD58-41F8-9796-9F294A6C9A30}" type="presParOf" srcId="{27C43E87-D3A5-47B0-8F2C-011411B700CF}" destId="{0BE77076-E391-4B33-804B-A229234170C7}" srcOrd="1" destOrd="0" presId="urn:microsoft.com/office/officeart/2005/8/layout/chevron2"/>
    <dgm:cxn modelId="{E1937330-B6A3-4271-9CC7-751A22C46FFA}" type="presParOf" srcId="{27C43E87-D3A5-47B0-8F2C-011411B700CF}" destId="{2C1BED49-CDA8-4A0A-954A-00AAD92841B9}" srcOrd="2" destOrd="0" presId="urn:microsoft.com/office/officeart/2005/8/layout/chevron2"/>
    <dgm:cxn modelId="{5ECD184A-8AAC-4F49-9F6A-0863A1A24788}" type="presParOf" srcId="{2C1BED49-CDA8-4A0A-954A-00AAD92841B9}" destId="{AB5F92B0-EFC7-4588-BA55-BA7140892850}" srcOrd="0" destOrd="0" presId="urn:microsoft.com/office/officeart/2005/8/layout/chevron2"/>
    <dgm:cxn modelId="{DD912E88-033B-442B-B3F4-9262E1E69C73}" type="presParOf" srcId="{2C1BED49-CDA8-4A0A-954A-00AAD92841B9}" destId="{F2D0239E-DBB2-424F-B984-37D514A44B93}" srcOrd="1" destOrd="0" presId="urn:microsoft.com/office/officeart/2005/8/layout/chevron2"/>
    <dgm:cxn modelId="{3117F7F7-59D0-492C-8499-629963171213}" type="presParOf" srcId="{27C43E87-D3A5-47B0-8F2C-011411B700CF}" destId="{0B06FAE1-70D4-4E26-B524-B058DB505E0D}" srcOrd="3" destOrd="0" presId="urn:microsoft.com/office/officeart/2005/8/layout/chevron2"/>
    <dgm:cxn modelId="{479F927D-4D1F-4A96-A726-572B8614524D}" type="presParOf" srcId="{27C43E87-D3A5-47B0-8F2C-011411B700CF}" destId="{9FB95C7C-35F6-408F-8AE4-C91B90226B8B}" srcOrd="4" destOrd="0" presId="urn:microsoft.com/office/officeart/2005/8/layout/chevron2"/>
    <dgm:cxn modelId="{5CA822E3-25CF-49DF-BA87-0586F3CF3D5F}" type="presParOf" srcId="{9FB95C7C-35F6-408F-8AE4-C91B90226B8B}" destId="{5F637E05-B438-4814-B247-A70846C0E707}" srcOrd="0" destOrd="0" presId="urn:microsoft.com/office/officeart/2005/8/layout/chevron2"/>
    <dgm:cxn modelId="{4104959A-7B14-4612-A989-D0415AD41218}" type="presParOf" srcId="{9FB95C7C-35F6-408F-8AE4-C91B90226B8B}" destId="{D9224FB8-6008-4636-969B-DF0C6322282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58A174-010B-4196-8AB8-EEA9CB445A9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fr-FR"/>
        </a:p>
      </dgm:t>
    </dgm:pt>
    <dgm:pt modelId="{D8F0FA09-CC8E-4694-9970-0FC8C5BD0278}" type="pres">
      <dgm:prSet presAssocID="{4C58A174-010B-4196-8AB8-EEA9CB445A97}" presName="outerComposite" presStyleCnt="0">
        <dgm:presLayoutVars>
          <dgm:chMax val="5"/>
          <dgm:dir/>
          <dgm:resizeHandles val="exact"/>
        </dgm:presLayoutVars>
      </dgm:prSet>
      <dgm:spPr/>
    </dgm:pt>
    <dgm:pt modelId="{CDF7F41F-FD17-4D02-A47D-DDE33081628B}" type="pres">
      <dgm:prSet presAssocID="{4C58A174-010B-4196-8AB8-EEA9CB445A97}" presName="dummyMaxCanvas" presStyleCnt="0">
        <dgm:presLayoutVars/>
      </dgm:prSet>
      <dgm:spPr/>
    </dgm:pt>
  </dgm:ptLst>
  <dgm:cxnLst>
    <dgm:cxn modelId="{AE5AAD46-D7AD-4FA9-BC51-E5342A66CE2E}" type="presOf" srcId="{4C58A174-010B-4196-8AB8-EEA9CB445A97}" destId="{D8F0FA09-CC8E-4694-9970-0FC8C5BD0278}" srcOrd="0" destOrd="0" presId="urn:microsoft.com/office/officeart/2005/8/layout/vProcess5"/>
    <dgm:cxn modelId="{61E29130-C983-4724-AD04-8E4B395E59EA}" type="presParOf" srcId="{D8F0FA09-CC8E-4694-9970-0FC8C5BD0278}" destId="{CDF7F41F-FD17-4D02-A47D-DDE33081628B}"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3FC32D-1A1A-4508-96A3-27621B0614AB}"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fr-FR"/>
        </a:p>
      </dgm:t>
    </dgm:pt>
    <dgm:pt modelId="{FB11D688-CFCC-45D9-A710-E915A63F443C}">
      <dgm:prSet phldrT="[Texte]"/>
      <dgm:spPr/>
      <dgm:t>
        <a:bodyPr/>
        <a:lstStyle/>
        <a:p>
          <a:r>
            <a:rPr lang="fr-FR" dirty="0"/>
            <a:t>Par principe, depuis le 20 avril 2024</a:t>
          </a:r>
        </a:p>
      </dgm:t>
    </dgm:pt>
    <dgm:pt modelId="{06B58601-E35B-40EE-8BCB-8A7734AA0887}" type="parTrans" cxnId="{A5A5959A-F7EB-428C-92EC-51ECF05656D2}">
      <dgm:prSet/>
      <dgm:spPr/>
      <dgm:t>
        <a:bodyPr/>
        <a:lstStyle/>
        <a:p>
          <a:endParaRPr lang="fr-FR"/>
        </a:p>
      </dgm:t>
    </dgm:pt>
    <dgm:pt modelId="{7A5BD0E9-76B1-43E4-879E-DC4788FDAD79}" type="sibTrans" cxnId="{A5A5959A-F7EB-428C-92EC-51ECF05656D2}">
      <dgm:prSet/>
      <dgm:spPr/>
      <dgm:t>
        <a:bodyPr/>
        <a:lstStyle/>
        <a:p>
          <a:endParaRPr lang="fr-FR"/>
        </a:p>
      </dgm:t>
    </dgm:pt>
    <dgm:pt modelId="{17427EE2-9F6B-49C3-9F97-5F07F51AD897}">
      <dgm:prSet phldrT="[Texte]"/>
      <dgm:spPr/>
      <dgm:t>
        <a:bodyPr/>
        <a:lstStyle/>
        <a:p>
          <a:r>
            <a:rPr lang="fr-FR" dirty="0"/>
            <a:t>Les stipulations de l’édition du livre s’appliquent</a:t>
          </a:r>
        </a:p>
      </dgm:t>
    </dgm:pt>
    <dgm:pt modelId="{29F593FA-5467-443B-B2EA-69448962A896}" type="parTrans" cxnId="{82EA4427-B06B-44DA-8520-F82EA34CB703}">
      <dgm:prSet/>
      <dgm:spPr/>
      <dgm:t>
        <a:bodyPr/>
        <a:lstStyle/>
        <a:p>
          <a:endParaRPr lang="fr-FR"/>
        </a:p>
      </dgm:t>
    </dgm:pt>
    <dgm:pt modelId="{F937029E-BA4D-4ABF-86E2-20D8096186F0}" type="sibTrans" cxnId="{82EA4427-B06B-44DA-8520-F82EA34CB703}">
      <dgm:prSet/>
      <dgm:spPr/>
      <dgm:t>
        <a:bodyPr/>
        <a:lstStyle/>
        <a:p>
          <a:endParaRPr lang="fr-FR"/>
        </a:p>
      </dgm:t>
    </dgm:pt>
    <dgm:pt modelId="{EDD56144-2C9D-4C26-9CCB-DA629FA0074F}">
      <dgm:prSet phldrT="[Texte]"/>
      <dgm:spPr/>
      <dgm:t>
        <a:bodyPr/>
        <a:lstStyle/>
        <a:p>
          <a:r>
            <a:rPr lang="fr-FR" dirty="0"/>
            <a:t>Les accords conclus par l’édition de livre s’appliquent à l’ensemble du champ</a:t>
          </a:r>
        </a:p>
      </dgm:t>
    </dgm:pt>
    <dgm:pt modelId="{53B62569-6771-45A9-891A-5F61941EA7A5}" type="parTrans" cxnId="{F71BE9BF-7A67-44AF-8D84-24858809C4B4}">
      <dgm:prSet/>
      <dgm:spPr/>
      <dgm:t>
        <a:bodyPr/>
        <a:lstStyle/>
        <a:p>
          <a:endParaRPr lang="fr-FR"/>
        </a:p>
      </dgm:t>
    </dgm:pt>
    <dgm:pt modelId="{003CCFAD-7362-4B43-9BD1-0F8200576667}" type="sibTrans" cxnId="{F71BE9BF-7A67-44AF-8D84-24858809C4B4}">
      <dgm:prSet/>
      <dgm:spPr/>
      <dgm:t>
        <a:bodyPr/>
        <a:lstStyle/>
        <a:p>
          <a:endParaRPr lang="fr-FR"/>
        </a:p>
      </dgm:t>
    </dgm:pt>
    <dgm:pt modelId="{9B25CDD1-1982-47C0-A4EC-E66EC5A389E3}">
      <dgm:prSet phldrT="[Texte]"/>
      <dgm:spPr/>
      <dgm:t>
        <a:bodyPr/>
        <a:lstStyle/>
        <a:p>
          <a:r>
            <a:rPr lang="fr-FR" dirty="0"/>
            <a:t>Dans les faits</a:t>
          </a:r>
        </a:p>
      </dgm:t>
    </dgm:pt>
    <dgm:pt modelId="{0A1A26AD-38B1-4AD3-B874-068E3353A3A8}" type="parTrans" cxnId="{CDE6A1E1-1DD7-499A-9E70-AAF1F9AC7B1F}">
      <dgm:prSet/>
      <dgm:spPr/>
      <dgm:t>
        <a:bodyPr/>
        <a:lstStyle/>
        <a:p>
          <a:endParaRPr lang="fr-FR"/>
        </a:p>
      </dgm:t>
    </dgm:pt>
    <dgm:pt modelId="{4AA2CCAF-ABE0-4796-88FD-8126142DF690}" type="sibTrans" cxnId="{CDE6A1E1-1DD7-499A-9E70-AAF1F9AC7B1F}">
      <dgm:prSet/>
      <dgm:spPr/>
      <dgm:t>
        <a:bodyPr/>
        <a:lstStyle/>
        <a:p>
          <a:endParaRPr lang="fr-FR"/>
        </a:p>
      </dgm:t>
    </dgm:pt>
    <dgm:pt modelId="{28D0F27C-DCB4-46E5-9D1B-1D3E934BC52A}">
      <dgm:prSet phldrT="[Texte]"/>
      <dgm:spPr/>
      <dgm:t>
        <a:bodyPr/>
        <a:lstStyle/>
        <a:p>
          <a:r>
            <a:rPr lang="fr-FR" dirty="0"/>
            <a:t>Les stipulations provenant des conventions de l’édition musicale et phonographique incluses dans l’accord de remplacement continuent à s’appliquer pendant encore 4 ans </a:t>
          </a:r>
          <a:r>
            <a:rPr lang="fr-FR" b="1" dirty="0"/>
            <a:t>pour les membres des organisations signataires de l’accord </a:t>
          </a:r>
          <a:r>
            <a:rPr lang="fr-FR" b="0" dirty="0"/>
            <a:t>(jusqu’à signature d’un arrêté d’extension)</a:t>
          </a:r>
        </a:p>
      </dgm:t>
    </dgm:pt>
    <dgm:pt modelId="{5D5D7B4C-2C4B-45E9-9619-F4F6EB52D01D}" type="parTrans" cxnId="{796066F8-BF49-495D-9ECD-41D792C3FFC4}">
      <dgm:prSet/>
      <dgm:spPr/>
      <dgm:t>
        <a:bodyPr/>
        <a:lstStyle/>
        <a:p>
          <a:endParaRPr lang="fr-FR"/>
        </a:p>
      </dgm:t>
    </dgm:pt>
    <dgm:pt modelId="{F67D8344-D819-4518-AF6C-AB7FFF52F4B7}" type="sibTrans" cxnId="{796066F8-BF49-495D-9ECD-41D792C3FFC4}">
      <dgm:prSet/>
      <dgm:spPr/>
      <dgm:t>
        <a:bodyPr/>
        <a:lstStyle/>
        <a:p>
          <a:endParaRPr lang="fr-FR"/>
        </a:p>
      </dgm:t>
    </dgm:pt>
    <dgm:pt modelId="{C17D631F-69F6-4FFA-BA2A-2C84A29E76B9}">
      <dgm:prSet phldrT="[Texte]"/>
      <dgm:spPr/>
      <dgm:t>
        <a:bodyPr/>
        <a:lstStyle/>
        <a:p>
          <a:r>
            <a:rPr lang="fr-FR" dirty="0"/>
            <a:t>Les documents d’entreprise (contrats, bulletin de salaire) doivent mentionner le rattachement à l’IDCC 2121 (Édition)</a:t>
          </a:r>
        </a:p>
      </dgm:t>
    </dgm:pt>
    <dgm:pt modelId="{EBA7F5E7-2251-4D66-9661-792BE35AEB04}" type="parTrans" cxnId="{543B05BF-0BAB-4889-A75A-E57B797C8EF8}">
      <dgm:prSet/>
      <dgm:spPr/>
      <dgm:t>
        <a:bodyPr/>
        <a:lstStyle/>
        <a:p>
          <a:endParaRPr lang="fr-FR"/>
        </a:p>
      </dgm:t>
    </dgm:pt>
    <dgm:pt modelId="{41193EA9-A6D8-4ACD-B693-5B2FB6D54D27}" type="sibTrans" cxnId="{543B05BF-0BAB-4889-A75A-E57B797C8EF8}">
      <dgm:prSet/>
      <dgm:spPr/>
      <dgm:t>
        <a:bodyPr/>
        <a:lstStyle/>
        <a:p>
          <a:endParaRPr lang="fr-FR"/>
        </a:p>
      </dgm:t>
    </dgm:pt>
    <dgm:pt modelId="{CE2B7E27-2E19-4746-831C-C36C55CA5674}">
      <dgm:prSet phldrT="[Texte]"/>
      <dgm:spPr/>
      <dgm:t>
        <a:bodyPr/>
        <a:lstStyle/>
        <a:p>
          <a:r>
            <a:rPr lang="fr-FR" dirty="0"/>
            <a:t>Pour informer vos salariés du changement de convention, une simple communication aux salariés suffit (modèle CSDEM bientôt disponible)</a:t>
          </a:r>
        </a:p>
      </dgm:t>
    </dgm:pt>
    <dgm:pt modelId="{3BEA9EB2-C997-4FC5-B4A1-42574B33CAA4}" type="parTrans" cxnId="{520767E6-6E63-476E-9052-128B60907F88}">
      <dgm:prSet/>
      <dgm:spPr/>
      <dgm:t>
        <a:bodyPr/>
        <a:lstStyle/>
        <a:p>
          <a:endParaRPr lang="fr-FR"/>
        </a:p>
      </dgm:t>
    </dgm:pt>
    <dgm:pt modelId="{3A1E8DC0-AFB7-4CAD-AE32-C3F464FF9356}" type="sibTrans" cxnId="{520767E6-6E63-476E-9052-128B60907F88}">
      <dgm:prSet/>
      <dgm:spPr/>
      <dgm:t>
        <a:bodyPr/>
        <a:lstStyle/>
        <a:p>
          <a:endParaRPr lang="fr-FR"/>
        </a:p>
      </dgm:t>
    </dgm:pt>
    <dgm:pt modelId="{5DB07796-BEA5-4FE0-928E-ED367AF906C2}" type="pres">
      <dgm:prSet presAssocID="{373FC32D-1A1A-4508-96A3-27621B0614AB}" presName="linear" presStyleCnt="0">
        <dgm:presLayoutVars>
          <dgm:animLvl val="lvl"/>
          <dgm:resizeHandles val="exact"/>
        </dgm:presLayoutVars>
      </dgm:prSet>
      <dgm:spPr/>
    </dgm:pt>
    <dgm:pt modelId="{0CD0CA7C-055F-40DC-AFD0-5B2F3F2E1A42}" type="pres">
      <dgm:prSet presAssocID="{FB11D688-CFCC-45D9-A710-E915A63F443C}" presName="parentText" presStyleLbl="node1" presStyleIdx="0" presStyleCnt="2">
        <dgm:presLayoutVars>
          <dgm:chMax val="0"/>
          <dgm:bulletEnabled val="1"/>
        </dgm:presLayoutVars>
      </dgm:prSet>
      <dgm:spPr/>
    </dgm:pt>
    <dgm:pt modelId="{A84326F7-3240-4C74-A4B4-704A145F4426}" type="pres">
      <dgm:prSet presAssocID="{FB11D688-CFCC-45D9-A710-E915A63F443C}" presName="childText" presStyleLbl="revTx" presStyleIdx="0" presStyleCnt="2">
        <dgm:presLayoutVars>
          <dgm:bulletEnabled val="1"/>
        </dgm:presLayoutVars>
      </dgm:prSet>
      <dgm:spPr/>
    </dgm:pt>
    <dgm:pt modelId="{B21BFAC3-5417-4A21-BBFD-03024B541FDE}" type="pres">
      <dgm:prSet presAssocID="{9B25CDD1-1982-47C0-A4EC-E66EC5A389E3}" presName="parentText" presStyleLbl="node1" presStyleIdx="1" presStyleCnt="2">
        <dgm:presLayoutVars>
          <dgm:chMax val="0"/>
          <dgm:bulletEnabled val="1"/>
        </dgm:presLayoutVars>
      </dgm:prSet>
      <dgm:spPr/>
    </dgm:pt>
    <dgm:pt modelId="{DF36D8EC-8CE0-4EB2-A186-F7EE32C8DD60}" type="pres">
      <dgm:prSet presAssocID="{9B25CDD1-1982-47C0-A4EC-E66EC5A389E3}" presName="childText" presStyleLbl="revTx" presStyleIdx="1" presStyleCnt="2">
        <dgm:presLayoutVars>
          <dgm:bulletEnabled val="1"/>
        </dgm:presLayoutVars>
      </dgm:prSet>
      <dgm:spPr/>
    </dgm:pt>
  </dgm:ptLst>
  <dgm:cxnLst>
    <dgm:cxn modelId="{C2E45703-FC60-4907-A964-F2147BECB2F7}" type="presOf" srcId="{373FC32D-1A1A-4508-96A3-27621B0614AB}" destId="{5DB07796-BEA5-4FE0-928E-ED367AF906C2}" srcOrd="0" destOrd="0" presId="urn:microsoft.com/office/officeart/2005/8/layout/vList2"/>
    <dgm:cxn modelId="{8292D41A-0276-4A35-8498-A7E0B89B3B7E}" type="presOf" srcId="{C17D631F-69F6-4FFA-BA2A-2C84A29E76B9}" destId="{DF36D8EC-8CE0-4EB2-A186-F7EE32C8DD60}" srcOrd="0" destOrd="1" presId="urn:microsoft.com/office/officeart/2005/8/layout/vList2"/>
    <dgm:cxn modelId="{9F260724-2375-434E-9227-9D2CAE0338D8}" type="presOf" srcId="{CE2B7E27-2E19-4746-831C-C36C55CA5674}" destId="{DF36D8EC-8CE0-4EB2-A186-F7EE32C8DD60}" srcOrd="0" destOrd="2" presId="urn:microsoft.com/office/officeart/2005/8/layout/vList2"/>
    <dgm:cxn modelId="{82EA4427-B06B-44DA-8520-F82EA34CB703}" srcId="{FB11D688-CFCC-45D9-A710-E915A63F443C}" destId="{17427EE2-9F6B-49C3-9F97-5F07F51AD897}" srcOrd="0" destOrd="0" parTransId="{29F593FA-5467-443B-B2EA-69448962A896}" sibTransId="{F937029E-BA4D-4ABF-86E2-20D8096186F0}"/>
    <dgm:cxn modelId="{72CE9581-C68F-4B13-8572-B13D02FA5A86}" type="presOf" srcId="{9B25CDD1-1982-47C0-A4EC-E66EC5A389E3}" destId="{B21BFAC3-5417-4A21-BBFD-03024B541FDE}" srcOrd="0" destOrd="0" presId="urn:microsoft.com/office/officeart/2005/8/layout/vList2"/>
    <dgm:cxn modelId="{A5A5959A-F7EB-428C-92EC-51ECF05656D2}" srcId="{373FC32D-1A1A-4508-96A3-27621B0614AB}" destId="{FB11D688-CFCC-45D9-A710-E915A63F443C}" srcOrd="0" destOrd="0" parTransId="{06B58601-E35B-40EE-8BCB-8A7734AA0887}" sibTransId="{7A5BD0E9-76B1-43E4-879E-DC4788FDAD79}"/>
    <dgm:cxn modelId="{C86204B8-C025-40D1-9B9F-8386E004446C}" type="presOf" srcId="{EDD56144-2C9D-4C26-9CCB-DA629FA0074F}" destId="{A84326F7-3240-4C74-A4B4-704A145F4426}" srcOrd="0" destOrd="1" presId="urn:microsoft.com/office/officeart/2005/8/layout/vList2"/>
    <dgm:cxn modelId="{543B05BF-0BAB-4889-A75A-E57B797C8EF8}" srcId="{9B25CDD1-1982-47C0-A4EC-E66EC5A389E3}" destId="{C17D631F-69F6-4FFA-BA2A-2C84A29E76B9}" srcOrd="1" destOrd="0" parTransId="{EBA7F5E7-2251-4D66-9661-792BE35AEB04}" sibTransId="{41193EA9-A6D8-4ACD-B693-5B2FB6D54D27}"/>
    <dgm:cxn modelId="{F71BE9BF-7A67-44AF-8D84-24858809C4B4}" srcId="{FB11D688-CFCC-45D9-A710-E915A63F443C}" destId="{EDD56144-2C9D-4C26-9CCB-DA629FA0074F}" srcOrd="1" destOrd="0" parTransId="{53B62569-6771-45A9-891A-5F61941EA7A5}" sibTransId="{003CCFAD-7362-4B43-9BD1-0F8200576667}"/>
    <dgm:cxn modelId="{01BFE0DC-9C44-48CD-89D4-737CFFBE5E6A}" type="presOf" srcId="{FB11D688-CFCC-45D9-A710-E915A63F443C}" destId="{0CD0CA7C-055F-40DC-AFD0-5B2F3F2E1A42}" srcOrd="0" destOrd="0" presId="urn:microsoft.com/office/officeart/2005/8/layout/vList2"/>
    <dgm:cxn modelId="{CDE6A1E1-1DD7-499A-9E70-AAF1F9AC7B1F}" srcId="{373FC32D-1A1A-4508-96A3-27621B0614AB}" destId="{9B25CDD1-1982-47C0-A4EC-E66EC5A389E3}" srcOrd="1" destOrd="0" parTransId="{0A1A26AD-38B1-4AD3-B874-068E3353A3A8}" sibTransId="{4AA2CCAF-ABE0-4796-88FD-8126142DF690}"/>
    <dgm:cxn modelId="{22F2CEE3-4701-4101-B64A-4F625D2F7F2D}" type="presOf" srcId="{28D0F27C-DCB4-46E5-9D1B-1D3E934BC52A}" destId="{DF36D8EC-8CE0-4EB2-A186-F7EE32C8DD60}" srcOrd="0" destOrd="0" presId="urn:microsoft.com/office/officeart/2005/8/layout/vList2"/>
    <dgm:cxn modelId="{4AADCBE4-010A-4E39-89F7-1588CA60EA49}" type="presOf" srcId="{17427EE2-9F6B-49C3-9F97-5F07F51AD897}" destId="{A84326F7-3240-4C74-A4B4-704A145F4426}" srcOrd="0" destOrd="0" presId="urn:microsoft.com/office/officeart/2005/8/layout/vList2"/>
    <dgm:cxn modelId="{520767E6-6E63-476E-9052-128B60907F88}" srcId="{9B25CDD1-1982-47C0-A4EC-E66EC5A389E3}" destId="{CE2B7E27-2E19-4746-831C-C36C55CA5674}" srcOrd="2" destOrd="0" parTransId="{3BEA9EB2-C997-4FC5-B4A1-42574B33CAA4}" sibTransId="{3A1E8DC0-AFB7-4CAD-AE32-C3F464FF9356}"/>
    <dgm:cxn modelId="{796066F8-BF49-495D-9ECD-41D792C3FFC4}" srcId="{9B25CDD1-1982-47C0-A4EC-E66EC5A389E3}" destId="{28D0F27C-DCB4-46E5-9D1B-1D3E934BC52A}" srcOrd="0" destOrd="0" parTransId="{5D5D7B4C-2C4B-45E9-9619-F4F6EB52D01D}" sibTransId="{F67D8344-D819-4518-AF6C-AB7FFF52F4B7}"/>
    <dgm:cxn modelId="{DFDEBDF7-FD51-42F9-B6C3-A52C5D6E12FE}" type="presParOf" srcId="{5DB07796-BEA5-4FE0-928E-ED367AF906C2}" destId="{0CD0CA7C-055F-40DC-AFD0-5B2F3F2E1A42}" srcOrd="0" destOrd="0" presId="urn:microsoft.com/office/officeart/2005/8/layout/vList2"/>
    <dgm:cxn modelId="{909C400C-50EF-48AC-A1B1-EEFD7C7CD4F1}" type="presParOf" srcId="{5DB07796-BEA5-4FE0-928E-ED367AF906C2}" destId="{A84326F7-3240-4C74-A4B4-704A145F4426}" srcOrd="1" destOrd="0" presId="urn:microsoft.com/office/officeart/2005/8/layout/vList2"/>
    <dgm:cxn modelId="{FAF8E018-C783-474F-B30F-FA81D73F25AE}" type="presParOf" srcId="{5DB07796-BEA5-4FE0-928E-ED367AF906C2}" destId="{B21BFAC3-5417-4A21-BBFD-03024B541FDE}" srcOrd="2" destOrd="0" presId="urn:microsoft.com/office/officeart/2005/8/layout/vList2"/>
    <dgm:cxn modelId="{10C7D382-12A5-4F3D-A713-60BFF34A847D}" type="presParOf" srcId="{5DB07796-BEA5-4FE0-928E-ED367AF906C2}" destId="{DF36D8EC-8CE0-4EB2-A186-F7EE32C8DD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C9B805-4692-4919-B163-7B41B523EB5A}"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fr-FR"/>
        </a:p>
      </dgm:t>
    </dgm:pt>
    <dgm:pt modelId="{817F79FF-8ED4-4703-9A83-88F979ABD65D}">
      <dgm:prSet phldrT="[Texte]" custT="1"/>
      <dgm:spPr/>
      <dgm:t>
        <a:bodyPr/>
        <a:lstStyle/>
        <a:p>
          <a:r>
            <a:rPr lang="fr-FR" sz="1400" dirty="0"/>
            <a:t>Accord de remplacement</a:t>
          </a:r>
        </a:p>
      </dgm:t>
    </dgm:pt>
    <dgm:pt modelId="{0B897484-6508-41D4-A6C2-518F79C482EB}" type="parTrans" cxnId="{34E0EBAC-62C1-4171-9D08-28D8C476038D}">
      <dgm:prSet/>
      <dgm:spPr/>
      <dgm:t>
        <a:bodyPr/>
        <a:lstStyle/>
        <a:p>
          <a:endParaRPr lang="fr-FR" sz="2000"/>
        </a:p>
      </dgm:t>
    </dgm:pt>
    <dgm:pt modelId="{285DC4AA-5821-4F96-B1E1-4E3D95E7A5E3}" type="sibTrans" cxnId="{34E0EBAC-62C1-4171-9D08-28D8C476038D}">
      <dgm:prSet/>
      <dgm:spPr/>
      <dgm:t>
        <a:bodyPr/>
        <a:lstStyle/>
        <a:p>
          <a:endParaRPr lang="fr-FR" sz="2000"/>
        </a:p>
      </dgm:t>
    </dgm:pt>
    <dgm:pt modelId="{1DE1687E-2AB8-4B43-B624-353031A22154}">
      <dgm:prSet phldrT="[Texte]" custT="1"/>
      <dgm:spPr/>
      <dgm:t>
        <a:bodyPr/>
        <a:lstStyle/>
        <a:p>
          <a:r>
            <a:rPr lang="fr-FR" sz="1400" dirty="0"/>
            <a:t>Adhérent d’un syndicat signataire</a:t>
          </a:r>
        </a:p>
      </dgm:t>
    </dgm:pt>
    <dgm:pt modelId="{B66A8FB5-47B1-405D-8090-5B726898C3F2}" type="parTrans" cxnId="{BB85463B-DA3A-4174-8F30-43787A084DFC}">
      <dgm:prSet/>
      <dgm:spPr/>
      <dgm:t>
        <a:bodyPr/>
        <a:lstStyle/>
        <a:p>
          <a:endParaRPr lang="fr-FR" sz="2000"/>
        </a:p>
      </dgm:t>
    </dgm:pt>
    <dgm:pt modelId="{9AD43851-2E40-4FCD-9814-F9F12440732B}" type="sibTrans" cxnId="{BB85463B-DA3A-4174-8F30-43787A084DFC}">
      <dgm:prSet/>
      <dgm:spPr/>
      <dgm:t>
        <a:bodyPr/>
        <a:lstStyle/>
        <a:p>
          <a:endParaRPr lang="fr-FR" sz="2000"/>
        </a:p>
      </dgm:t>
    </dgm:pt>
    <dgm:pt modelId="{01CD620C-9C0F-4EBE-8A99-2BC12D11A7FE}">
      <dgm:prSet phldrT="[Texte]" custT="1"/>
      <dgm:spPr/>
      <dgm:t>
        <a:bodyPr/>
        <a:lstStyle/>
        <a:p>
          <a:r>
            <a:rPr lang="fr-FR" sz="1400" dirty="0"/>
            <a:t>Non adhérent</a:t>
          </a:r>
        </a:p>
      </dgm:t>
    </dgm:pt>
    <dgm:pt modelId="{4A0E2130-FEF5-4F54-88F8-DBCCAFC91995}" type="parTrans" cxnId="{7F48932B-E745-4934-A870-2E5A8E9BDF21}">
      <dgm:prSet/>
      <dgm:spPr/>
      <dgm:t>
        <a:bodyPr/>
        <a:lstStyle/>
        <a:p>
          <a:endParaRPr lang="fr-FR" sz="2000"/>
        </a:p>
      </dgm:t>
    </dgm:pt>
    <dgm:pt modelId="{AC795EFA-938F-4F11-8B34-64144CC79DA9}" type="sibTrans" cxnId="{7F48932B-E745-4934-A870-2E5A8E9BDF21}">
      <dgm:prSet/>
      <dgm:spPr/>
      <dgm:t>
        <a:bodyPr/>
        <a:lstStyle/>
        <a:p>
          <a:endParaRPr lang="fr-FR" sz="2000"/>
        </a:p>
      </dgm:t>
    </dgm:pt>
    <dgm:pt modelId="{385C3EA4-C112-4A1A-BCAA-C3C32653FA25}">
      <dgm:prSet custT="1"/>
      <dgm:spPr/>
      <dgm:t>
        <a:bodyPr/>
        <a:lstStyle/>
        <a:p>
          <a:r>
            <a:rPr lang="fr-FR" sz="1400" dirty="0"/>
            <a:t>Application de la CCN E avec aménagements Edition Musique (*)</a:t>
          </a:r>
        </a:p>
      </dgm:t>
    </dgm:pt>
    <dgm:pt modelId="{A16BDB7B-01D9-432B-9346-821C05D91E76}" type="parTrans" cxnId="{6EC7F7FE-9AF6-41D4-A86E-975C37B74274}">
      <dgm:prSet/>
      <dgm:spPr/>
      <dgm:t>
        <a:bodyPr/>
        <a:lstStyle/>
        <a:p>
          <a:endParaRPr lang="fr-FR" sz="2000"/>
        </a:p>
      </dgm:t>
    </dgm:pt>
    <dgm:pt modelId="{3EA90A6B-FB6C-4A43-8C36-495884365BF0}" type="sibTrans" cxnId="{6EC7F7FE-9AF6-41D4-A86E-975C37B74274}">
      <dgm:prSet/>
      <dgm:spPr/>
      <dgm:t>
        <a:bodyPr/>
        <a:lstStyle/>
        <a:p>
          <a:endParaRPr lang="fr-FR" sz="2000"/>
        </a:p>
      </dgm:t>
    </dgm:pt>
    <dgm:pt modelId="{E0ABE84C-C6BB-45C2-9229-BE057C4B8B1A}">
      <dgm:prSet custT="1"/>
      <dgm:spPr/>
      <dgm:t>
        <a:bodyPr/>
        <a:lstStyle/>
        <a:p>
          <a:r>
            <a:rPr lang="fr-FR" sz="1400" dirty="0"/>
            <a:t>Application de la CCN de l’Edition</a:t>
          </a:r>
        </a:p>
      </dgm:t>
    </dgm:pt>
    <dgm:pt modelId="{D23E1C9D-A5F1-4216-9649-E72535F96142}" type="parTrans" cxnId="{94E2BA53-82C7-4EF6-81EF-0B272BDC518E}">
      <dgm:prSet/>
      <dgm:spPr/>
      <dgm:t>
        <a:bodyPr/>
        <a:lstStyle/>
        <a:p>
          <a:endParaRPr lang="fr-FR" sz="2000"/>
        </a:p>
      </dgm:t>
    </dgm:pt>
    <dgm:pt modelId="{39E4810A-4FA0-48E2-8E56-3A89550615AE}" type="sibTrans" cxnId="{94E2BA53-82C7-4EF6-81EF-0B272BDC518E}">
      <dgm:prSet/>
      <dgm:spPr/>
      <dgm:t>
        <a:bodyPr/>
        <a:lstStyle/>
        <a:p>
          <a:endParaRPr lang="fr-FR" sz="2000"/>
        </a:p>
      </dgm:t>
    </dgm:pt>
    <dgm:pt modelId="{F42B3CEC-0804-4B93-A9A5-D58D7F3E95CD}">
      <dgm:prSet custT="1"/>
      <dgm:spPr/>
      <dgm:t>
        <a:bodyPr/>
        <a:lstStyle/>
        <a:p>
          <a:r>
            <a:rPr lang="fr-FR" sz="1400" dirty="0"/>
            <a:t>Si Extension : application de la CCN E + accord de remplacement pendant le délai restant (voir *)</a:t>
          </a:r>
        </a:p>
      </dgm:t>
    </dgm:pt>
    <dgm:pt modelId="{58FE470C-9C4B-4B81-B045-CC61105931AE}" type="parTrans" cxnId="{1CFCD47F-17E0-44CA-A975-D510E6B0C354}">
      <dgm:prSet/>
      <dgm:spPr/>
      <dgm:t>
        <a:bodyPr/>
        <a:lstStyle/>
        <a:p>
          <a:endParaRPr lang="fr-FR" sz="2000"/>
        </a:p>
      </dgm:t>
    </dgm:pt>
    <dgm:pt modelId="{13D9360D-2DD8-41BC-BC43-CD36C5E8FFF0}" type="sibTrans" cxnId="{1CFCD47F-17E0-44CA-A975-D510E6B0C354}">
      <dgm:prSet/>
      <dgm:spPr/>
      <dgm:t>
        <a:bodyPr/>
        <a:lstStyle/>
        <a:p>
          <a:endParaRPr lang="fr-FR" sz="2000"/>
        </a:p>
      </dgm:t>
    </dgm:pt>
    <dgm:pt modelId="{A7023C64-8574-4222-B2C1-03D7B682EF44}">
      <dgm:prSet custT="1"/>
      <dgm:spPr/>
      <dgm:t>
        <a:bodyPr/>
        <a:lstStyle/>
        <a:p>
          <a:r>
            <a:rPr lang="fr-FR" sz="1400" dirty="0"/>
            <a:t>Si refus extension : application de la CCN E</a:t>
          </a:r>
        </a:p>
      </dgm:t>
    </dgm:pt>
    <dgm:pt modelId="{CEBD14CE-F4BB-44B4-B395-59EAA194AD69}" type="parTrans" cxnId="{F7417C8E-0901-4745-AD95-D506D3AB4480}">
      <dgm:prSet/>
      <dgm:spPr/>
      <dgm:t>
        <a:bodyPr/>
        <a:lstStyle/>
        <a:p>
          <a:endParaRPr lang="fr-FR" sz="2000"/>
        </a:p>
      </dgm:t>
    </dgm:pt>
    <dgm:pt modelId="{EDEF5220-35A9-4572-BDDF-B4419BBCA439}" type="sibTrans" cxnId="{F7417C8E-0901-4745-AD95-D506D3AB4480}">
      <dgm:prSet/>
      <dgm:spPr/>
      <dgm:t>
        <a:bodyPr/>
        <a:lstStyle/>
        <a:p>
          <a:endParaRPr lang="fr-FR" sz="2000"/>
        </a:p>
      </dgm:t>
    </dgm:pt>
    <dgm:pt modelId="{BF9D4534-7247-4C28-9552-8464C236F357}">
      <dgm:prSet custT="1"/>
      <dgm:spPr/>
      <dgm:t>
        <a:bodyPr/>
        <a:lstStyle/>
        <a:p>
          <a:r>
            <a:rPr lang="fr-FR" sz="1400" dirty="0"/>
            <a:t>Si refus extension : application de la CCN E</a:t>
          </a:r>
        </a:p>
      </dgm:t>
    </dgm:pt>
    <dgm:pt modelId="{85A6CDFC-38D6-454E-80EB-713387070B7E}" type="parTrans" cxnId="{39826E49-F393-4C73-AD27-B1B9512929F9}">
      <dgm:prSet/>
      <dgm:spPr/>
      <dgm:t>
        <a:bodyPr/>
        <a:lstStyle/>
        <a:p>
          <a:endParaRPr lang="fr-FR" sz="2000"/>
        </a:p>
      </dgm:t>
    </dgm:pt>
    <dgm:pt modelId="{AB2F8F94-B4C2-49E1-A0C7-5EAA793AC93F}" type="sibTrans" cxnId="{39826E49-F393-4C73-AD27-B1B9512929F9}">
      <dgm:prSet/>
      <dgm:spPr/>
      <dgm:t>
        <a:bodyPr/>
        <a:lstStyle/>
        <a:p>
          <a:endParaRPr lang="fr-FR" sz="2000"/>
        </a:p>
      </dgm:t>
    </dgm:pt>
    <dgm:pt modelId="{350E764B-00BF-4907-92A0-2FD96407B550}" type="asst">
      <dgm:prSet custT="1"/>
      <dgm:spPr/>
      <dgm:t>
        <a:bodyPr/>
        <a:lstStyle/>
        <a:p>
          <a:r>
            <a:rPr lang="fr-FR" sz="1400" dirty="0"/>
            <a:t>Négo nouvelle CCN =&gt; application nouvelle CCN</a:t>
          </a:r>
        </a:p>
      </dgm:t>
    </dgm:pt>
    <dgm:pt modelId="{FFB9F84E-49B3-400E-8F87-728478F851A5}" type="parTrans" cxnId="{EACCA11A-BB2D-4D61-86F3-984FA82B42A6}">
      <dgm:prSet/>
      <dgm:spPr/>
      <dgm:t>
        <a:bodyPr/>
        <a:lstStyle/>
        <a:p>
          <a:endParaRPr lang="fr-FR" sz="2000"/>
        </a:p>
      </dgm:t>
    </dgm:pt>
    <dgm:pt modelId="{F06B49FB-39E7-4131-997B-0592A6B66600}" type="sibTrans" cxnId="{EACCA11A-BB2D-4D61-86F3-984FA82B42A6}">
      <dgm:prSet/>
      <dgm:spPr/>
      <dgm:t>
        <a:bodyPr/>
        <a:lstStyle/>
        <a:p>
          <a:endParaRPr lang="fr-FR" sz="2000"/>
        </a:p>
      </dgm:t>
    </dgm:pt>
    <dgm:pt modelId="{522BDCCA-9421-4F1B-9F01-862940E04B3F}" type="asst">
      <dgm:prSet custT="1"/>
      <dgm:spPr/>
      <dgm:t>
        <a:bodyPr/>
        <a:lstStyle/>
        <a:p>
          <a:r>
            <a:rPr lang="fr-FR" sz="1400" dirty="0"/>
            <a:t>Pas de négo =&gt; application CCN Edition</a:t>
          </a:r>
        </a:p>
      </dgm:t>
    </dgm:pt>
    <dgm:pt modelId="{13153BE1-61C0-4C85-BC0C-30CDD499186D}" type="parTrans" cxnId="{D642119E-C303-4D73-A3FA-4656659F3528}">
      <dgm:prSet/>
      <dgm:spPr/>
      <dgm:t>
        <a:bodyPr/>
        <a:lstStyle/>
        <a:p>
          <a:endParaRPr lang="fr-FR" sz="2000"/>
        </a:p>
      </dgm:t>
    </dgm:pt>
    <dgm:pt modelId="{09B02A0B-B86E-4494-A149-5CEE94C3F96E}" type="sibTrans" cxnId="{D642119E-C303-4D73-A3FA-4656659F3528}">
      <dgm:prSet/>
      <dgm:spPr/>
      <dgm:t>
        <a:bodyPr/>
        <a:lstStyle/>
        <a:p>
          <a:endParaRPr lang="fr-FR" sz="2000"/>
        </a:p>
      </dgm:t>
    </dgm:pt>
    <dgm:pt modelId="{02E40ADB-53C1-43BA-9339-887E4AD8E993}" type="pres">
      <dgm:prSet presAssocID="{EDC9B805-4692-4919-B163-7B41B523EB5A}" presName="hierChild1" presStyleCnt="0">
        <dgm:presLayoutVars>
          <dgm:orgChart val="1"/>
          <dgm:chPref val="1"/>
          <dgm:dir/>
          <dgm:animOne val="branch"/>
          <dgm:animLvl val="lvl"/>
          <dgm:resizeHandles/>
        </dgm:presLayoutVars>
      </dgm:prSet>
      <dgm:spPr/>
    </dgm:pt>
    <dgm:pt modelId="{46130BDD-79C8-48A1-BFE7-51DC637760B9}" type="pres">
      <dgm:prSet presAssocID="{817F79FF-8ED4-4703-9A83-88F979ABD65D}" presName="hierRoot1" presStyleCnt="0">
        <dgm:presLayoutVars>
          <dgm:hierBranch val="init"/>
        </dgm:presLayoutVars>
      </dgm:prSet>
      <dgm:spPr/>
    </dgm:pt>
    <dgm:pt modelId="{8E1FC4A7-AE82-4F8F-8A1A-9E58A455991B}" type="pres">
      <dgm:prSet presAssocID="{817F79FF-8ED4-4703-9A83-88F979ABD65D}" presName="rootComposite1" presStyleCnt="0"/>
      <dgm:spPr/>
    </dgm:pt>
    <dgm:pt modelId="{295E589B-BF98-4C77-A5E3-89FA494C1AD6}" type="pres">
      <dgm:prSet presAssocID="{817F79FF-8ED4-4703-9A83-88F979ABD65D}" presName="rootText1" presStyleLbl="node0" presStyleIdx="0" presStyleCnt="1" custScaleX="161011">
        <dgm:presLayoutVars>
          <dgm:chPref val="3"/>
        </dgm:presLayoutVars>
      </dgm:prSet>
      <dgm:spPr/>
    </dgm:pt>
    <dgm:pt modelId="{B63CE175-29D4-44E5-84D0-EE0019B2DEB1}" type="pres">
      <dgm:prSet presAssocID="{817F79FF-8ED4-4703-9A83-88F979ABD65D}" presName="rootConnector1" presStyleLbl="node1" presStyleIdx="0" presStyleCnt="0"/>
      <dgm:spPr/>
    </dgm:pt>
    <dgm:pt modelId="{4C29341C-F6F1-4811-A614-1D1FB7FEC234}" type="pres">
      <dgm:prSet presAssocID="{817F79FF-8ED4-4703-9A83-88F979ABD65D}" presName="hierChild2" presStyleCnt="0"/>
      <dgm:spPr/>
    </dgm:pt>
    <dgm:pt modelId="{6AEC10BE-0BEC-4531-BA32-87119C68A940}" type="pres">
      <dgm:prSet presAssocID="{B66A8FB5-47B1-405D-8090-5B726898C3F2}" presName="Name37" presStyleLbl="parChTrans1D2" presStyleIdx="0" presStyleCnt="2"/>
      <dgm:spPr/>
    </dgm:pt>
    <dgm:pt modelId="{0CE6679F-B0C1-4574-896A-4165A0721C0B}" type="pres">
      <dgm:prSet presAssocID="{1DE1687E-2AB8-4B43-B624-353031A22154}" presName="hierRoot2" presStyleCnt="0">
        <dgm:presLayoutVars>
          <dgm:hierBranch val="init"/>
        </dgm:presLayoutVars>
      </dgm:prSet>
      <dgm:spPr/>
    </dgm:pt>
    <dgm:pt modelId="{701F579E-202B-4705-B938-AA6DAD695F25}" type="pres">
      <dgm:prSet presAssocID="{1DE1687E-2AB8-4B43-B624-353031A22154}" presName="rootComposite" presStyleCnt="0"/>
      <dgm:spPr/>
    </dgm:pt>
    <dgm:pt modelId="{6A103861-A8F3-4A67-84F1-E7B784ACC05F}" type="pres">
      <dgm:prSet presAssocID="{1DE1687E-2AB8-4B43-B624-353031A22154}" presName="rootText" presStyleLbl="node2" presStyleIdx="0" presStyleCnt="2">
        <dgm:presLayoutVars>
          <dgm:chPref val="3"/>
        </dgm:presLayoutVars>
      </dgm:prSet>
      <dgm:spPr/>
    </dgm:pt>
    <dgm:pt modelId="{9AC3C8F1-8859-49E1-8DB4-B2D17A0989C4}" type="pres">
      <dgm:prSet presAssocID="{1DE1687E-2AB8-4B43-B624-353031A22154}" presName="rootConnector" presStyleLbl="node2" presStyleIdx="0" presStyleCnt="2"/>
      <dgm:spPr/>
    </dgm:pt>
    <dgm:pt modelId="{FD9BDF7E-2F8D-4EAD-8D92-E50C047EF80C}" type="pres">
      <dgm:prSet presAssocID="{1DE1687E-2AB8-4B43-B624-353031A22154}" presName="hierChild4" presStyleCnt="0"/>
      <dgm:spPr/>
    </dgm:pt>
    <dgm:pt modelId="{423B7950-EB9E-4125-A1C3-503CE105D401}" type="pres">
      <dgm:prSet presAssocID="{A16BDB7B-01D9-432B-9346-821C05D91E76}" presName="Name37" presStyleLbl="parChTrans1D3" presStyleIdx="0" presStyleCnt="3"/>
      <dgm:spPr/>
    </dgm:pt>
    <dgm:pt modelId="{01E1D88B-5F9C-46C2-8976-28EDB6CB5AE6}" type="pres">
      <dgm:prSet presAssocID="{385C3EA4-C112-4A1A-BCAA-C3C32653FA25}" presName="hierRoot2" presStyleCnt="0">
        <dgm:presLayoutVars>
          <dgm:hierBranch val="init"/>
        </dgm:presLayoutVars>
      </dgm:prSet>
      <dgm:spPr/>
    </dgm:pt>
    <dgm:pt modelId="{2B9ABDFC-A6D5-489B-8FCB-E4EC548F49C8}" type="pres">
      <dgm:prSet presAssocID="{385C3EA4-C112-4A1A-BCAA-C3C32653FA25}" presName="rootComposite" presStyleCnt="0"/>
      <dgm:spPr/>
    </dgm:pt>
    <dgm:pt modelId="{732343BE-4DB1-4830-9F3D-E0CA2D4CDCD8}" type="pres">
      <dgm:prSet presAssocID="{385C3EA4-C112-4A1A-BCAA-C3C32653FA25}" presName="rootText" presStyleLbl="node3" presStyleIdx="0" presStyleCnt="3" custScaleX="153084">
        <dgm:presLayoutVars>
          <dgm:chPref val="3"/>
        </dgm:presLayoutVars>
      </dgm:prSet>
      <dgm:spPr/>
    </dgm:pt>
    <dgm:pt modelId="{9B880C6D-2407-4576-A6FF-605E548621F2}" type="pres">
      <dgm:prSet presAssocID="{385C3EA4-C112-4A1A-BCAA-C3C32653FA25}" presName="rootConnector" presStyleLbl="node3" presStyleIdx="0" presStyleCnt="3"/>
      <dgm:spPr/>
    </dgm:pt>
    <dgm:pt modelId="{C9B960EB-5912-4A2E-952F-E39BA858E5FB}" type="pres">
      <dgm:prSet presAssocID="{385C3EA4-C112-4A1A-BCAA-C3C32653FA25}" presName="hierChild4" presStyleCnt="0"/>
      <dgm:spPr/>
    </dgm:pt>
    <dgm:pt modelId="{A94A6373-39EF-45D0-BC69-DC10BFF2EC2A}" type="pres">
      <dgm:prSet presAssocID="{385C3EA4-C112-4A1A-BCAA-C3C32653FA25}" presName="hierChild5" presStyleCnt="0"/>
      <dgm:spPr/>
    </dgm:pt>
    <dgm:pt modelId="{C0B3D738-08F7-4DF0-82F8-7857A7170473}" type="pres">
      <dgm:prSet presAssocID="{FFB9F84E-49B3-400E-8F87-728478F851A5}" presName="Name111" presStyleLbl="parChTrans1D4" presStyleIdx="0" presStyleCnt="4"/>
      <dgm:spPr/>
    </dgm:pt>
    <dgm:pt modelId="{50C26958-299D-4593-AB67-9B8EE6D1E990}" type="pres">
      <dgm:prSet presAssocID="{350E764B-00BF-4907-92A0-2FD96407B550}" presName="hierRoot3" presStyleCnt="0">
        <dgm:presLayoutVars>
          <dgm:hierBranch val="init"/>
        </dgm:presLayoutVars>
      </dgm:prSet>
      <dgm:spPr/>
    </dgm:pt>
    <dgm:pt modelId="{D080DF34-7EA7-4671-8AFA-80E5BB5CEB75}" type="pres">
      <dgm:prSet presAssocID="{350E764B-00BF-4907-92A0-2FD96407B550}" presName="rootComposite3" presStyleCnt="0"/>
      <dgm:spPr/>
    </dgm:pt>
    <dgm:pt modelId="{A5DDF7A3-AC32-490B-B6A3-1F8FBA6B56EC}" type="pres">
      <dgm:prSet presAssocID="{350E764B-00BF-4907-92A0-2FD96407B550}" presName="rootText3" presStyleLbl="asst3" presStyleIdx="0" presStyleCnt="2" custScaleX="149035">
        <dgm:presLayoutVars>
          <dgm:chPref val="3"/>
        </dgm:presLayoutVars>
      </dgm:prSet>
      <dgm:spPr/>
    </dgm:pt>
    <dgm:pt modelId="{27FA12D4-F900-4A5A-92BA-3585398A7306}" type="pres">
      <dgm:prSet presAssocID="{350E764B-00BF-4907-92A0-2FD96407B550}" presName="rootConnector3" presStyleLbl="asst3" presStyleIdx="0" presStyleCnt="2"/>
      <dgm:spPr/>
    </dgm:pt>
    <dgm:pt modelId="{B628DF9E-05CD-4632-8BB2-FE7F0D4246BF}" type="pres">
      <dgm:prSet presAssocID="{350E764B-00BF-4907-92A0-2FD96407B550}" presName="hierChild6" presStyleCnt="0"/>
      <dgm:spPr/>
    </dgm:pt>
    <dgm:pt modelId="{5CDACEEA-EEB3-4B76-9903-E5FB6D6AD74D}" type="pres">
      <dgm:prSet presAssocID="{350E764B-00BF-4907-92A0-2FD96407B550}" presName="hierChild7" presStyleCnt="0"/>
      <dgm:spPr/>
    </dgm:pt>
    <dgm:pt modelId="{7609F03D-42A8-4086-A8F3-E4BA20F324B9}" type="pres">
      <dgm:prSet presAssocID="{13153BE1-61C0-4C85-BC0C-30CDD499186D}" presName="Name111" presStyleLbl="parChTrans1D4" presStyleIdx="1" presStyleCnt="4"/>
      <dgm:spPr/>
    </dgm:pt>
    <dgm:pt modelId="{6267F259-8F8E-4EE6-B6C7-BD15455CCA37}" type="pres">
      <dgm:prSet presAssocID="{522BDCCA-9421-4F1B-9F01-862940E04B3F}" presName="hierRoot3" presStyleCnt="0">
        <dgm:presLayoutVars>
          <dgm:hierBranch val="init"/>
        </dgm:presLayoutVars>
      </dgm:prSet>
      <dgm:spPr/>
    </dgm:pt>
    <dgm:pt modelId="{9F5EB86B-E9F6-49F5-A17C-0507F891AB32}" type="pres">
      <dgm:prSet presAssocID="{522BDCCA-9421-4F1B-9F01-862940E04B3F}" presName="rootComposite3" presStyleCnt="0"/>
      <dgm:spPr/>
    </dgm:pt>
    <dgm:pt modelId="{D8C14114-5EE2-4348-B34B-282F8F6B62B4}" type="pres">
      <dgm:prSet presAssocID="{522BDCCA-9421-4F1B-9F01-862940E04B3F}" presName="rootText3" presStyleLbl="asst3" presStyleIdx="1" presStyleCnt="2" custScaleX="148802">
        <dgm:presLayoutVars>
          <dgm:chPref val="3"/>
        </dgm:presLayoutVars>
      </dgm:prSet>
      <dgm:spPr/>
    </dgm:pt>
    <dgm:pt modelId="{11E84F1B-48E7-4318-923E-5BA394DF9D7E}" type="pres">
      <dgm:prSet presAssocID="{522BDCCA-9421-4F1B-9F01-862940E04B3F}" presName="rootConnector3" presStyleLbl="asst3" presStyleIdx="1" presStyleCnt="2"/>
      <dgm:spPr/>
    </dgm:pt>
    <dgm:pt modelId="{CAD88557-9326-42BD-BC31-0844F5123E24}" type="pres">
      <dgm:prSet presAssocID="{522BDCCA-9421-4F1B-9F01-862940E04B3F}" presName="hierChild6" presStyleCnt="0"/>
      <dgm:spPr/>
    </dgm:pt>
    <dgm:pt modelId="{81C00E57-C19C-4597-A99C-DECCA1B8CC49}" type="pres">
      <dgm:prSet presAssocID="{522BDCCA-9421-4F1B-9F01-862940E04B3F}" presName="hierChild7" presStyleCnt="0"/>
      <dgm:spPr/>
    </dgm:pt>
    <dgm:pt modelId="{B3FB9889-64B7-4AA9-8F47-D32997389FE7}" type="pres">
      <dgm:prSet presAssocID="{85A6CDFC-38D6-454E-80EB-713387070B7E}" presName="Name37" presStyleLbl="parChTrans1D3" presStyleIdx="1" presStyleCnt="3"/>
      <dgm:spPr/>
    </dgm:pt>
    <dgm:pt modelId="{7B0DA4A0-4E44-4797-92E3-B4479C5FA6AB}" type="pres">
      <dgm:prSet presAssocID="{BF9D4534-7247-4C28-9552-8464C236F357}" presName="hierRoot2" presStyleCnt="0">
        <dgm:presLayoutVars>
          <dgm:hierBranch val="init"/>
        </dgm:presLayoutVars>
      </dgm:prSet>
      <dgm:spPr/>
    </dgm:pt>
    <dgm:pt modelId="{FBBCB6D8-C9F7-4AB4-9D96-18894D6FB9C4}" type="pres">
      <dgm:prSet presAssocID="{BF9D4534-7247-4C28-9552-8464C236F357}" presName="rootComposite" presStyleCnt="0"/>
      <dgm:spPr/>
    </dgm:pt>
    <dgm:pt modelId="{E56369C1-D004-43A4-8D24-136A5D099448}" type="pres">
      <dgm:prSet presAssocID="{BF9D4534-7247-4C28-9552-8464C236F357}" presName="rootText" presStyleLbl="node3" presStyleIdx="1" presStyleCnt="3" custScaleX="126746">
        <dgm:presLayoutVars>
          <dgm:chPref val="3"/>
        </dgm:presLayoutVars>
      </dgm:prSet>
      <dgm:spPr/>
    </dgm:pt>
    <dgm:pt modelId="{21E0573A-1D3A-462F-9A3A-B4A4DBC98BD0}" type="pres">
      <dgm:prSet presAssocID="{BF9D4534-7247-4C28-9552-8464C236F357}" presName="rootConnector" presStyleLbl="node3" presStyleIdx="1" presStyleCnt="3"/>
      <dgm:spPr/>
    </dgm:pt>
    <dgm:pt modelId="{DB052451-4BFC-41C0-B657-A0B6DF7F2B0D}" type="pres">
      <dgm:prSet presAssocID="{BF9D4534-7247-4C28-9552-8464C236F357}" presName="hierChild4" presStyleCnt="0"/>
      <dgm:spPr/>
    </dgm:pt>
    <dgm:pt modelId="{C7ADB896-FB78-42FE-8370-76DB52BB966B}" type="pres">
      <dgm:prSet presAssocID="{BF9D4534-7247-4C28-9552-8464C236F357}" presName="hierChild5" presStyleCnt="0"/>
      <dgm:spPr/>
    </dgm:pt>
    <dgm:pt modelId="{A91C9BEE-E1F9-4752-86B3-A435129ADA73}" type="pres">
      <dgm:prSet presAssocID="{1DE1687E-2AB8-4B43-B624-353031A22154}" presName="hierChild5" presStyleCnt="0"/>
      <dgm:spPr/>
    </dgm:pt>
    <dgm:pt modelId="{AB6EED7D-D702-4BDB-99ED-B6CC4112AC02}" type="pres">
      <dgm:prSet presAssocID="{4A0E2130-FEF5-4F54-88F8-DBCCAFC91995}" presName="Name37" presStyleLbl="parChTrans1D2" presStyleIdx="1" presStyleCnt="2"/>
      <dgm:spPr/>
    </dgm:pt>
    <dgm:pt modelId="{C60FC9C9-C9D2-4802-A875-EF2C92D2364D}" type="pres">
      <dgm:prSet presAssocID="{01CD620C-9C0F-4EBE-8A99-2BC12D11A7FE}" presName="hierRoot2" presStyleCnt="0">
        <dgm:presLayoutVars>
          <dgm:hierBranch val="init"/>
        </dgm:presLayoutVars>
      </dgm:prSet>
      <dgm:spPr/>
    </dgm:pt>
    <dgm:pt modelId="{E62779A3-EEA9-49D5-9973-AE8EA806BFF9}" type="pres">
      <dgm:prSet presAssocID="{01CD620C-9C0F-4EBE-8A99-2BC12D11A7FE}" presName="rootComposite" presStyleCnt="0"/>
      <dgm:spPr/>
    </dgm:pt>
    <dgm:pt modelId="{61762AD7-5606-40B3-9930-439B3FBDE4F0}" type="pres">
      <dgm:prSet presAssocID="{01CD620C-9C0F-4EBE-8A99-2BC12D11A7FE}" presName="rootText" presStyleLbl="node2" presStyleIdx="1" presStyleCnt="2">
        <dgm:presLayoutVars>
          <dgm:chPref val="3"/>
        </dgm:presLayoutVars>
      </dgm:prSet>
      <dgm:spPr/>
    </dgm:pt>
    <dgm:pt modelId="{0190FA4B-D953-4E4A-A62C-9EF5BAE636E4}" type="pres">
      <dgm:prSet presAssocID="{01CD620C-9C0F-4EBE-8A99-2BC12D11A7FE}" presName="rootConnector" presStyleLbl="node2" presStyleIdx="1" presStyleCnt="2"/>
      <dgm:spPr/>
    </dgm:pt>
    <dgm:pt modelId="{5D7EDB5C-B746-42DC-AF1A-6E80AEACE7A4}" type="pres">
      <dgm:prSet presAssocID="{01CD620C-9C0F-4EBE-8A99-2BC12D11A7FE}" presName="hierChild4" presStyleCnt="0"/>
      <dgm:spPr/>
    </dgm:pt>
    <dgm:pt modelId="{F2B36072-4D65-4725-B29D-165D28002508}" type="pres">
      <dgm:prSet presAssocID="{D23E1C9D-A5F1-4216-9649-E72535F96142}" presName="Name37" presStyleLbl="parChTrans1D3" presStyleIdx="2" presStyleCnt="3"/>
      <dgm:spPr/>
    </dgm:pt>
    <dgm:pt modelId="{0CACC3A6-058E-4FDB-9FE9-1EF61B325E23}" type="pres">
      <dgm:prSet presAssocID="{E0ABE84C-C6BB-45C2-9229-BE057C4B8B1A}" presName="hierRoot2" presStyleCnt="0">
        <dgm:presLayoutVars>
          <dgm:hierBranch val="init"/>
        </dgm:presLayoutVars>
      </dgm:prSet>
      <dgm:spPr/>
    </dgm:pt>
    <dgm:pt modelId="{16A30037-DA05-4DD6-8828-1114F09AF7DF}" type="pres">
      <dgm:prSet presAssocID="{E0ABE84C-C6BB-45C2-9229-BE057C4B8B1A}" presName="rootComposite" presStyleCnt="0"/>
      <dgm:spPr/>
    </dgm:pt>
    <dgm:pt modelId="{4CA9DECA-92C0-4A3D-B11C-AF8ED07FF732}" type="pres">
      <dgm:prSet presAssocID="{E0ABE84C-C6BB-45C2-9229-BE057C4B8B1A}" presName="rootText" presStyleLbl="node3" presStyleIdx="2" presStyleCnt="3" custScaleX="215880">
        <dgm:presLayoutVars>
          <dgm:chPref val="3"/>
        </dgm:presLayoutVars>
      </dgm:prSet>
      <dgm:spPr/>
    </dgm:pt>
    <dgm:pt modelId="{B7BB3A08-57BE-44C3-B117-7CBC95F9E567}" type="pres">
      <dgm:prSet presAssocID="{E0ABE84C-C6BB-45C2-9229-BE057C4B8B1A}" presName="rootConnector" presStyleLbl="node3" presStyleIdx="2" presStyleCnt="3"/>
      <dgm:spPr/>
    </dgm:pt>
    <dgm:pt modelId="{487EA45F-DB20-420C-90E6-6E3E450D9625}" type="pres">
      <dgm:prSet presAssocID="{E0ABE84C-C6BB-45C2-9229-BE057C4B8B1A}" presName="hierChild4" presStyleCnt="0"/>
      <dgm:spPr/>
    </dgm:pt>
    <dgm:pt modelId="{B45EA889-CC62-4BD7-9D2A-E3C0EDB6AF2B}" type="pres">
      <dgm:prSet presAssocID="{58FE470C-9C4B-4B81-B045-CC61105931AE}" presName="Name37" presStyleLbl="parChTrans1D4" presStyleIdx="2" presStyleCnt="4"/>
      <dgm:spPr/>
    </dgm:pt>
    <dgm:pt modelId="{51E15E1B-4125-4008-A795-D3CFBD21825A}" type="pres">
      <dgm:prSet presAssocID="{F42B3CEC-0804-4B93-A9A5-D58D7F3E95CD}" presName="hierRoot2" presStyleCnt="0">
        <dgm:presLayoutVars>
          <dgm:hierBranch val="init"/>
        </dgm:presLayoutVars>
      </dgm:prSet>
      <dgm:spPr/>
    </dgm:pt>
    <dgm:pt modelId="{36B920F7-08B3-454E-AD7C-038D7C86FCAF}" type="pres">
      <dgm:prSet presAssocID="{F42B3CEC-0804-4B93-A9A5-D58D7F3E95CD}" presName="rootComposite" presStyleCnt="0"/>
      <dgm:spPr/>
    </dgm:pt>
    <dgm:pt modelId="{DA30A744-21C3-4B08-B768-F5EAF00303F5}" type="pres">
      <dgm:prSet presAssocID="{F42B3CEC-0804-4B93-A9A5-D58D7F3E95CD}" presName="rootText" presStyleLbl="node4" presStyleIdx="0" presStyleCnt="2" custScaleX="144243">
        <dgm:presLayoutVars>
          <dgm:chPref val="3"/>
        </dgm:presLayoutVars>
      </dgm:prSet>
      <dgm:spPr/>
    </dgm:pt>
    <dgm:pt modelId="{83156720-E798-40A0-A9D8-70D598BC5082}" type="pres">
      <dgm:prSet presAssocID="{F42B3CEC-0804-4B93-A9A5-D58D7F3E95CD}" presName="rootConnector" presStyleLbl="node4" presStyleIdx="0" presStyleCnt="2"/>
      <dgm:spPr/>
    </dgm:pt>
    <dgm:pt modelId="{2B2E8F95-65BF-4FC5-A81B-7D3034454D0A}" type="pres">
      <dgm:prSet presAssocID="{F42B3CEC-0804-4B93-A9A5-D58D7F3E95CD}" presName="hierChild4" presStyleCnt="0"/>
      <dgm:spPr/>
    </dgm:pt>
    <dgm:pt modelId="{CE51BC79-D7F7-40A6-B043-96CF9B45F356}" type="pres">
      <dgm:prSet presAssocID="{F42B3CEC-0804-4B93-A9A5-D58D7F3E95CD}" presName="hierChild5" presStyleCnt="0"/>
      <dgm:spPr/>
    </dgm:pt>
    <dgm:pt modelId="{CA9B0E95-9B5F-4B66-BC18-D76A7CBC17A2}" type="pres">
      <dgm:prSet presAssocID="{CEBD14CE-F4BB-44B4-B395-59EAA194AD69}" presName="Name37" presStyleLbl="parChTrans1D4" presStyleIdx="3" presStyleCnt="4"/>
      <dgm:spPr/>
    </dgm:pt>
    <dgm:pt modelId="{1E64D6F6-3483-4B0E-A801-AB080586D83A}" type="pres">
      <dgm:prSet presAssocID="{A7023C64-8574-4222-B2C1-03D7B682EF44}" presName="hierRoot2" presStyleCnt="0">
        <dgm:presLayoutVars>
          <dgm:hierBranch val="init"/>
        </dgm:presLayoutVars>
      </dgm:prSet>
      <dgm:spPr/>
    </dgm:pt>
    <dgm:pt modelId="{A78F7CCE-74DE-4FB5-B7E5-D257FDD316D0}" type="pres">
      <dgm:prSet presAssocID="{A7023C64-8574-4222-B2C1-03D7B682EF44}" presName="rootComposite" presStyleCnt="0"/>
      <dgm:spPr/>
    </dgm:pt>
    <dgm:pt modelId="{036E28B9-72A6-482C-ADD8-89BA09D66239}" type="pres">
      <dgm:prSet presAssocID="{A7023C64-8574-4222-B2C1-03D7B682EF44}" presName="rootText" presStyleLbl="node4" presStyleIdx="1" presStyleCnt="2" custScaleX="128328">
        <dgm:presLayoutVars>
          <dgm:chPref val="3"/>
        </dgm:presLayoutVars>
      </dgm:prSet>
      <dgm:spPr/>
    </dgm:pt>
    <dgm:pt modelId="{63EB77A0-BB4F-4BDC-9248-DC4E65F88071}" type="pres">
      <dgm:prSet presAssocID="{A7023C64-8574-4222-B2C1-03D7B682EF44}" presName="rootConnector" presStyleLbl="node4" presStyleIdx="1" presStyleCnt="2"/>
      <dgm:spPr/>
    </dgm:pt>
    <dgm:pt modelId="{A8B3AD05-9883-4A54-AE6C-343D7F569548}" type="pres">
      <dgm:prSet presAssocID="{A7023C64-8574-4222-B2C1-03D7B682EF44}" presName="hierChild4" presStyleCnt="0"/>
      <dgm:spPr/>
    </dgm:pt>
    <dgm:pt modelId="{71FF08C0-5488-4894-BBD6-C3A3088E830A}" type="pres">
      <dgm:prSet presAssocID="{A7023C64-8574-4222-B2C1-03D7B682EF44}" presName="hierChild5" presStyleCnt="0"/>
      <dgm:spPr/>
    </dgm:pt>
    <dgm:pt modelId="{8AD38F47-660F-49B7-97BD-E662888079F3}" type="pres">
      <dgm:prSet presAssocID="{E0ABE84C-C6BB-45C2-9229-BE057C4B8B1A}" presName="hierChild5" presStyleCnt="0"/>
      <dgm:spPr/>
    </dgm:pt>
    <dgm:pt modelId="{1B9CB850-0AB8-44E2-AD59-F62ED4BC18DC}" type="pres">
      <dgm:prSet presAssocID="{01CD620C-9C0F-4EBE-8A99-2BC12D11A7FE}" presName="hierChild5" presStyleCnt="0"/>
      <dgm:spPr/>
    </dgm:pt>
    <dgm:pt modelId="{DBB66275-5F0F-499D-BCF3-F4C210432482}" type="pres">
      <dgm:prSet presAssocID="{817F79FF-8ED4-4703-9A83-88F979ABD65D}" presName="hierChild3" presStyleCnt="0"/>
      <dgm:spPr/>
    </dgm:pt>
  </dgm:ptLst>
  <dgm:cxnLst>
    <dgm:cxn modelId="{7CEC2404-7D1C-4F87-8E9F-7C7C4673450A}" type="presOf" srcId="{350E764B-00BF-4907-92A0-2FD96407B550}" destId="{A5DDF7A3-AC32-490B-B6A3-1F8FBA6B56EC}" srcOrd="0" destOrd="0" presId="urn:microsoft.com/office/officeart/2005/8/layout/orgChart1"/>
    <dgm:cxn modelId="{E7020414-C266-4C71-AC8F-A608F838B17E}" type="presOf" srcId="{F42B3CEC-0804-4B93-A9A5-D58D7F3E95CD}" destId="{83156720-E798-40A0-A9D8-70D598BC5082}" srcOrd="1" destOrd="0" presId="urn:microsoft.com/office/officeart/2005/8/layout/orgChart1"/>
    <dgm:cxn modelId="{893A791A-0428-4919-961C-43C94196552E}" type="presOf" srcId="{13153BE1-61C0-4C85-BC0C-30CDD499186D}" destId="{7609F03D-42A8-4086-A8F3-E4BA20F324B9}" srcOrd="0" destOrd="0" presId="urn:microsoft.com/office/officeart/2005/8/layout/orgChart1"/>
    <dgm:cxn modelId="{EACCA11A-BB2D-4D61-86F3-984FA82B42A6}" srcId="{385C3EA4-C112-4A1A-BCAA-C3C32653FA25}" destId="{350E764B-00BF-4907-92A0-2FD96407B550}" srcOrd="0" destOrd="0" parTransId="{FFB9F84E-49B3-400E-8F87-728478F851A5}" sibTransId="{F06B49FB-39E7-4131-997B-0592A6B66600}"/>
    <dgm:cxn modelId="{6D78341C-2CB2-465F-AC32-9E1EDD571C2D}" type="presOf" srcId="{A7023C64-8574-4222-B2C1-03D7B682EF44}" destId="{63EB77A0-BB4F-4BDC-9248-DC4E65F88071}" srcOrd="1" destOrd="0" presId="urn:microsoft.com/office/officeart/2005/8/layout/orgChart1"/>
    <dgm:cxn modelId="{7F48932B-E745-4934-A870-2E5A8E9BDF21}" srcId="{817F79FF-8ED4-4703-9A83-88F979ABD65D}" destId="{01CD620C-9C0F-4EBE-8A99-2BC12D11A7FE}" srcOrd="1" destOrd="0" parTransId="{4A0E2130-FEF5-4F54-88F8-DBCCAFC91995}" sibTransId="{AC795EFA-938F-4F11-8B34-64144CC79DA9}"/>
    <dgm:cxn modelId="{56523D2E-014F-42D6-8D8A-0B91DE1E6746}" type="presOf" srcId="{BF9D4534-7247-4C28-9552-8464C236F357}" destId="{21E0573A-1D3A-462F-9A3A-B4A4DBC98BD0}" srcOrd="1" destOrd="0" presId="urn:microsoft.com/office/officeart/2005/8/layout/orgChart1"/>
    <dgm:cxn modelId="{8D07E737-3790-45B9-98B4-E170D5E7FA86}" type="presOf" srcId="{A16BDB7B-01D9-432B-9346-821C05D91E76}" destId="{423B7950-EB9E-4125-A1C3-503CE105D401}" srcOrd="0" destOrd="0" presId="urn:microsoft.com/office/officeart/2005/8/layout/orgChart1"/>
    <dgm:cxn modelId="{BB85463B-DA3A-4174-8F30-43787A084DFC}" srcId="{817F79FF-8ED4-4703-9A83-88F979ABD65D}" destId="{1DE1687E-2AB8-4B43-B624-353031A22154}" srcOrd="0" destOrd="0" parTransId="{B66A8FB5-47B1-405D-8090-5B726898C3F2}" sibTransId="{9AD43851-2E40-4FCD-9814-F9F12440732B}"/>
    <dgm:cxn modelId="{8C06CF3D-86E3-484A-B3C0-20860F963E10}" type="presOf" srcId="{E0ABE84C-C6BB-45C2-9229-BE057C4B8B1A}" destId="{B7BB3A08-57BE-44C3-B117-7CBC95F9E567}" srcOrd="1" destOrd="0" presId="urn:microsoft.com/office/officeart/2005/8/layout/orgChart1"/>
    <dgm:cxn modelId="{BB442A3F-9533-45AD-A65A-57F9A651F1F8}" type="presOf" srcId="{F42B3CEC-0804-4B93-A9A5-D58D7F3E95CD}" destId="{DA30A744-21C3-4B08-B768-F5EAF00303F5}" srcOrd="0" destOrd="0" presId="urn:microsoft.com/office/officeart/2005/8/layout/orgChart1"/>
    <dgm:cxn modelId="{A1DEC345-191B-4E86-9AC2-85DFB1B97EBC}" type="presOf" srcId="{817F79FF-8ED4-4703-9A83-88F979ABD65D}" destId="{295E589B-BF98-4C77-A5E3-89FA494C1AD6}" srcOrd="0" destOrd="0" presId="urn:microsoft.com/office/officeart/2005/8/layout/orgChart1"/>
    <dgm:cxn modelId="{0D1D0A48-0351-4FB9-8A91-A6E671F4E3AF}" type="presOf" srcId="{CEBD14CE-F4BB-44B4-B395-59EAA194AD69}" destId="{CA9B0E95-9B5F-4B66-BC18-D76A7CBC17A2}" srcOrd="0" destOrd="0" presId="urn:microsoft.com/office/officeart/2005/8/layout/orgChart1"/>
    <dgm:cxn modelId="{394C7348-A449-4C7C-864C-4441528DF6A5}" type="presOf" srcId="{1DE1687E-2AB8-4B43-B624-353031A22154}" destId="{9AC3C8F1-8859-49E1-8DB4-B2D17A0989C4}" srcOrd="1" destOrd="0" presId="urn:microsoft.com/office/officeart/2005/8/layout/orgChart1"/>
    <dgm:cxn modelId="{39826E49-F393-4C73-AD27-B1B9512929F9}" srcId="{1DE1687E-2AB8-4B43-B624-353031A22154}" destId="{BF9D4534-7247-4C28-9552-8464C236F357}" srcOrd="1" destOrd="0" parTransId="{85A6CDFC-38D6-454E-80EB-713387070B7E}" sibTransId="{AB2F8F94-B4C2-49E1-A0C7-5EAA793AC93F}"/>
    <dgm:cxn modelId="{B49CCE4B-0D35-48A2-922A-37DE74210E34}" type="presOf" srcId="{522BDCCA-9421-4F1B-9F01-862940E04B3F}" destId="{D8C14114-5EE2-4348-B34B-282F8F6B62B4}" srcOrd="0" destOrd="0" presId="urn:microsoft.com/office/officeart/2005/8/layout/orgChart1"/>
    <dgm:cxn modelId="{47F5194C-17FD-4BEA-9ECD-DC351855AD99}" type="presOf" srcId="{01CD620C-9C0F-4EBE-8A99-2BC12D11A7FE}" destId="{0190FA4B-D953-4E4A-A62C-9EF5BAE636E4}" srcOrd="1" destOrd="0" presId="urn:microsoft.com/office/officeart/2005/8/layout/orgChart1"/>
    <dgm:cxn modelId="{CD78534E-3407-411C-A226-3EC5599BAD6E}" type="presOf" srcId="{522BDCCA-9421-4F1B-9F01-862940E04B3F}" destId="{11E84F1B-48E7-4318-923E-5BA394DF9D7E}" srcOrd="1" destOrd="0" presId="urn:microsoft.com/office/officeart/2005/8/layout/orgChart1"/>
    <dgm:cxn modelId="{94E2BA53-82C7-4EF6-81EF-0B272BDC518E}" srcId="{01CD620C-9C0F-4EBE-8A99-2BC12D11A7FE}" destId="{E0ABE84C-C6BB-45C2-9229-BE057C4B8B1A}" srcOrd="0" destOrd="0" parTransId="{D23E1C9D-A5F1-4216-9649-E72535F96142}" sibTransId="{39E4810A-4FA0-48E2-8E56-3A89550615AE}"/>
    <dgm:cxn modelId="{EA26AE79-3BB5-4AD3-BEEE-3E8A2DD18462}" type="presOf" srcId="{4A0E2130-FEF5-4F54-88F8-DBCCAFC91995}" destId="{AB6EED7D-D702-4BDB-99ED-B6CC4112AC02}" srcOrd="0" destOrd="0" presId="urn:microsoft.com/office/officeart/2005/8/layout/orgChart1"/>
    <dgm:cxn modelId="{1CFCD47F-17E0-44CA-A975-D510E6B0C354}" srcId="{E0ABE84C-C6BB-45C2-9229-BE057C4B8B1A}" destId="{F42B3CEC-0804-4B93-A9A5-D58D7F3E95CD}" srcOrd="0" destOrd="0" parTransId="{58FE470C-9C4B-4B81-B045-CC61105931AE}" sibTransId="{13D9360D-2DD8-41BC-BC43-CD36C5E8FFF0}"/>
    <dgm:cxn modelId="{8ABC0B8E-47D4-4E37-87EF-80D053DFF9E2}" type="presOf" srcId="{350E764B-00BF-4907-92A0-2FD96407B550}" destId="{27FA12D4-F900-4A5A-92BA-3585398A7306}" srcOrd="1" destOrd="0" presId="urn:microsoft.com/office/officeart/2005/8/layout/orgChart1"/>
    <dgm:cxn modelId="{5EE93E8E-913E-488C-8D7B-F11A42871365}" type="presOf" srcId="{E0ABE84C-C6BB-45C2-9229-BE057C4B8B1A}" destId="{4CA9DECA-92C0-4A3D-B11C-AF8ED07FF732}" srcOrd="0" destOrd="0" presId="urn:microsoft.com/office/officeart/2005/8/layout/orgChart1"/>
    <dgm:cxn modelId="{F7417C8E-0901-4745-AD95-D506D3AB4480}" srcId="{E0ABE84C-C6BB-45C2-9229-BE057C4B8B1A}" destId="{A7023C64-8574-4222-B2C1-03D7B682EF44}" srcOrd="1" destOrd="0" parTransId="{CEBD14CE-F4BB-44B4-B395-59EAA194AD69}" sibTransId="{EDEF5220-35A9-4572-BDDF-B4419BBCA439}"/>
    <dgm:cxn modelId="{D642119E-C303-4D73-A3FA-4656659F3528}" srcId="{385C3EA4-C112-4A1A-BCAA-C3C32653FA25}" destId="{522BDCCA-9421-4F1B-9F01-862940E04B3F}" srcOrd="1" destOrd="0" parTransId="{13153BE1-61C0-4C85-BC0C-30CDD499186D}" sibTransId="{09B02A0B-B86E-4494-A149-5CEE94C3F96E}"/>
    <dgm:cxn modelId="{F9685BA3-7617-4AA9-8457-219FE852857D}" type="presOf" srcId="{1DE1687E-2AB8-4B43-B624-353031A22154}" destId="{6A103861-A8F3-4A67-84F1-E7B784ACC05F}" srcOrd="0" destOrd="0" presId="urn:microsoft.com/office/officeart/2005/8/layout/orgChart1"/>
    <dgm:cxn modelId="{EEE595A6-DD93-4735-8463-38DA2D227275}" type="presOf" srcId="{85A6CDFC-38D6-454E-80EB-713387070B7E}" destId="{B3FB9889-64B7-4AA9-8F47-D32997389FE7}" srcOrd="0" destOrd="0" presId="urn:microsoft.com/office/officeart/2005/8/layout/orgChart1"/>
    <dgm:cxn modelId="{02FA96AA-ABB8-46A9-974A-7E4CD96E2880}" type="presOf" srcId="{D23E1C9D-A5F1-4216-9649-E72535F96142}" destId="{F2B36072-4D65-4725-B29D-165D28002508}" srcOrd="0" destOrd="0" presId="urn:microsoft.com/office/officeart/2005/8/layout/orgChart1"/>
    <dgm:cxn modelId="{34E0EBAC-62C1-4171-9D08-28D8C476038D}" srcId="{EDC9B805-4692-4919-B163-7B41B523EB5A}" destId="{817F79FF-8ED4-4703-9A83-88F979ABD65D}" srcOrd="0" destOrd="0" parTransId="{0B897484-6508-41D4-A6C2-518F79C482EB}" sibTransId="{285DC4AA-5821-4F96-B1E1-4E3D95E7A5E3}"/>
    <dgm:cxn modelId="{818479AE-4757-4026-AF8A-BC685709C3F7}" type="presOf" srcId="{817F79FF-8ED4-4703-9A83-88F979ABD65D}" destId="{B63CE175-29D4-44E5-84D0-EE0019B2DEB1}" srcOrd="1" destOrd="0" presId="urn:microsoft.com/office/officeart/2005/8/layout/orgChart1"/>
    <dgm:cxn modelId="{5EB297B1-0300-437E-8B17-526AD08F2C9C}" type="presOf" srcId="{58FE470C-9C4B-4B81-B045-CC61105931AE}" destId="{B45EA889-CC62-4BD7-9D2A-E3C0EDB6AF2B}" srcOrd="0" destOrd="0" presId="urn:microsoft.com/office/officeart/2005/8/layout/orgChart1"/>
    <dgm:cxn modelId="{FCF331C1-DBA5-42FB-9F63-04CFCAAD873B}" type="presOf" srcId="{FFB9F84E-49B3-400E-8F87-728478F851A5}" destId="{C0B3D738-08F7-4DF0-82F8-7857A7170473}" srcOrd="0" destOrd="0" presId="urn:microsoft.com/office/officeart/2005/8/layout/orgChart1"/>
    <dgm:cxn modelId="{653E12C9-225C-4180-AAFD-E541B7B677D9}" type="presOf" srcId="{01CD620C-9C0F-4EBE-8A99-2BC12D11A7FE}" destId="{61762AD7-5606-40B3-9930-439B3FBDE4F0}" srcOrd="0" destOrd="0" presId="urn:microsoft.com/office/officeart/2005/8/layout/orgChart1"/>
    <dgm:cxn modelId="{1820DED0-CDF4-45F3-BA39-098158697E62}" type="presOf" srcId="{EDC9B805-4692-4919-B163-7B41B523EB5A}" destId="{02E40ADB-53C1-43BA-9339-887E4AD8E993}" srcOrd="0" destOrd="0" presId="urn:microsoft.com/office/officeart/2005/8/layout/orgChart1"/>
    <dgm:cxn modelId="{E72D2BDA-2AEB-418A-B37E-1260B8FACC1D}" type="presOf" srcId="{B66A8FB5-47B1-405D-8090-5B726898C3F2}" destId="{6AEC10BE-0BEC-4531-BA32-87119C68A940}" srcOrd="0" destOrd="0" presId="urn:microsoft.com/office/officeart/2005/8/layout/orgChart1"/>
    <dgm:cxn modelId="{920CDDEB-7C92-4ED5-A688-885769016747}" type="presOf" srcId="{385C3EA4-C112-4A1A-BCAA-C3C32653FA25}" destId="{732343BE-4DB1-4830-9F3D-E0CA2D4CDCD8}" srcOrd="0" destOrd="0" presId="urn:microsoft.com/office/officeart/2005/8/layout/orgChart1"/>
    <dgm:cxn modelId="{F41CC6EE-EC13-4E4B-90E6-CC048D937350}" type="presOf" srcId="{A7023C64-8574-4222-B2C1-03D7B682EF44}" destId="{036E28B9-72A6-482C-ADD8-89BA09D66239}" srcOrd="0" destOrd="0" presId="urn:microsoft.com/office/officeart/2005/8/layout/orgChart1"/>
    <dgm:cxn modelId="{0A7CDFF0-D51F-4F80-952A-8447EA742C44}" type="presOf" srcId="{385C3EA4-C112-4A1A-BCAA-C3C32653FA25}" destId="{9B880C6D-2407-4576-A6FF-605E548621F2}" srcOrd="1" destOrd="0" presId="urn:microsoft.com/office/officeart/2005/8/layout/orgChart1"/>
    <dgm:cxn modelId="{D36B7BFD-49B9-4DB7-B4F9-34E8C451A8B8}" type="presOf" srcId="{BF9D4534-7247-4C28-9552-8464C236F357}" destId="{E56369C1-D004-43A4-8D24-136A5D099448}" srcOrd="0" destOrd="0" presId="urn:microsoft.com/office/officeart/2005/8/layout/orgChart1"/>
    <dgm:cxn modelId="{6EC7F7FE-9AF6-41D4-A86E-975C37B74274}" srcId="{1DE1687E-2AB8-4B43-B624-353031A22154}" destId="{385C3EA4-C112-4A1A-BCAA-C3C32653FA25}" srcOrd="0" destOrd="0" parTransId="{A16BDB7B-01D9-432B-9346-821C05D91E76}" sibTransId="{3EA90A6B-FB6C-4A43-8C36-495884365BF0}"/>
    <dgm:cxn modelId="{125F26DE-34FD-4226-BA0F-C818EC5D2956}" type="presParOf" srcId="{02E40ADB-53C1-43BA-9339-887E4AD8E993}" destId="{46130BDD-79C8-48A1-BFE7-51DC637760B9}" srcOrd="0" destOrd="0" presId="urn:microsoft.com/office/officeart/2005/8/layout/orgChart1"/>
    <dgm:cxn modelId="{8478CAB7-F7A1-486D-9037-896466AC4C6D}" type="presParOf" srcId="{46130BDD-79C8-48A1-BFE7-51DC637760B9}" destId="{8E1FC4A7-AE82-4F8F-8A1A-9E58A455991B}" srcOrd="0" destOrd="0" presId="urn:microsoft.com/office/officeart/2005/8/layout/orgChart1"/>
    <dgm:cxn modelId="{2AF347D3-0458-4452-8983-58CD885E1FB6}" type="presParOf" srcId="{8E1FC4A7-AE82-4F8F-8A1A-9E58A455991B}" destId="{295E589B-BF98-4C77-A5E3-89FA494C1AD6}" srcOrd="0" destOrd="0" presId="urn:microsoft.com/office/officeart/2005/8/layout/orgChart1"/>
    <dgm:cxn modelId="{5CB0F0F0-656D-4C5B-89E1-8C85EF3F90AA}" type="presParOf" srcId="{8E1FC4A7-AE82-4F8F-8A1A-9E58A455991B}" destId="{B63CE175-29D4-44E5-84D0-EE0019B2DEB1}" srcOrd="1" destOrd="0" presId="urn:microsoft.com/office/officeart/2005/8/layout/orgChart1"/>
    <dgm:cxn modelId="{717FBBB9-D290-4881-A35D-D3010CA5FE0D}" type="presParOf" srcId="{46130BDD-79C8-48A1-BFE7-51DC637760B9}" destId="{4C29341C-F6F1-4811-A614-1D1FB7FEC234}" srcOrd="1" destOrd="0" presId="urn:microsoft.com/office/officeart/2005/8/layout/orgChart1"/>
    <dgm:cxn modelId="{22827CBF-E3FF-4B0E-BC0F-89BABA4A7D1C}" type="presParOf" srcId="{4C29341C-F6F1-4811-A614-1D1FB7FEC234}" destId="{6AEC10BE-0BEC-4531-BA32-87119C68A940}" srcOrd="0" destOrd="0" presId="urn:microsoft.com/office/officeart/2005/8/layout/orgChart1"/>
    <dgm:cxn modelId="{71FA66BD-381A-421D-9BC7-69E37FB96535}" type="presParOf" srcId="{4C29341C-F6F1-4811-A614-1D1FB7FEC234}" destId="{0CE6679F-B0C1-4574-896A-4165A0721C0B}" srcOrd="1" destOrd="0" presId="urn:microsoft.com/office/officeart/2005/8/layout/orgChart1"/>
    <dgm:cxn modelId="{205C010A-AC65-41B3-9602-0FECD6210683}" type="presParOf" srcId="{0CE6679F-B0C1-4574-896A-4165A0721C0B}" destId="{701F579E-202B-4705-B938-AA6DAD695F25}" srcOrd="0" destOrd="0" presId="urn:microsoft.com/office/officeart/2005/8/layout/orgChart1"/>
    <dgm:cxn modelId="{CB3C0286-2252-4620-877C-A76684986D2C}" type="presParOf" srcId="{701F579E-202B-4705-B938-AA6DAD695F25}" destId="{6A103861-A8F3-4A67-84F1-E7B784ACC05F}" srcOrd="0" destOrd="0" presId="urn:microsoft.com/office/officeart/2005/8/layout/orgChart1"/>
    <dgm:cxn modelId="{86A8B80C-2D07-4EE8-AEFF-F7D39A139933}" type="presParOf" srcId="{701F579E-202B-4705-B938-AA6DAD695F25}" destId="{9AC3C8F1-8859-49E1-8DB4-B2D17A0989C4}" srcOrd="1" destOrd="0" presId="urn:microsoft.com/office/officeart/2005/8/layout/orgChart1"/>
    <dgm:cxn modelId="{9AFFC321-C72C-4772-A003-EE0BE518F2A9}" type="presParOf" srcId="{0CE6679F-B0C1-4574-896A-4165A0721C0B}" destId="{FD9BDF7E-2F8D-4EAD-8D92-E50C047EF80C}" srcOrd="1" destOrd="0" presId="urn:microsoft.com/office/officeart/2005/8/layout/orgChart1"/>
    <dgm:cxn modelId="{C6BBDED3-66E6-4E1F-A375-BA5E0F4AA687}" type="presParOf" srcId="{FD9BDF7E-2F8D-4EAD-8D92-E50C047EF80C}" destId="{423B7950-EB9E-4125-A1C3-503CE105D401}" srcOrd="0" destOrd="0" presId="urn:microsoft.com/office/officeart/2005/8/layout/orgChart1"/>
    <dgm:cxn modelId="{962019C5-EF34-4EC1-83D0-6958ABEABA9E}" type="presParOf" srcId="{FD9BDF7E-2F8D-4EAD-8D92-E50C047EF80C}" destId="{01E1D88B-5F9C-46C2-8976-28EDB6CB5AE6}" srcOrd="1" destOrd="0" presId="urn:microsoft.com/office/officeart/2005/8/layout/orgChart1"/>
    <dgm:cxn modelId="{9F281069-367D-48C3-A5E1-A32CFDBCB575}" type="presParOf" srcId="{01E1D88B-5F9C-46C2-8976-28EDB6CB5AE6}" destId="{2B9ABDFC-A6D5-489B-8FCB-E4EC548F49C8}" srcOrd="0" destOrd="0" presId="urn:microsoft.com/office/officeart/2005/8/layout/orgChart1"/>
    <dgm:cxn modelId="{A410B1E0-5453-408F-94CA-C6CF83EADEA4}" type="presParOf" srcId="{2B9ABDFC-A6D5-489B-8FCB-E4EC548F49C8}" destId="{732343BE-4DB1-4830-9F3D-E0CA2D4CDCD8}" srcOrd="0" destOrd="0" presId="urn:microsoft.com/office/officeart/2005/8/layout/orgChart1"/>
    <dgm:cxn modelId="{D88EFFCD-CDAF-4BE1-8477-606B1FA1FFC4}" type="presParOf" srcId="{2B9ABDFC-A6D5-489B-8FCB-E4EC548F49C8}" destId="{9B880C6D-2407-4576-A6FF-605E548621F2}" srcOrd="1" destOrd="0" presId="urn:microsoft.com/office/officeart/2005/8/layout/orgChart1"/>
    <dgm:cxn modelId="{AFA70A1D-0D41-4FD7-B07D-AA40AE574144}" type="presParOf" srcId="{01E1D88B-5F9C-46C2-8976-28EDB6CB5AE6}" destId="{C9B960EB-5912-4A2E-952F-E39BA858E5FB}" srcOrd="1" destOrd="0" presId="urn:microsoft.com/office/officeart/2005/8/layout/orgChart1"/>
    <dgm:cxn modelId="{E32675C1-1E30-4505-B247-3058C11464A4}" type="presParOf" srcId="{01E1D88B-5F9C-46C2-8976-28EDB6CB5AE6}" destId="{A94A6373-39EF-45D0-BC69-DC10BFF2EC2A}" srcOrd="2" destOrd="0" presId="urn:microsoft.com/office/officeart/2005/8/layout/orgChart1"/>
    <dgm:cxn modelId="{83F03C44-C545-41E3-9497-67A32159FD4E}" type="presParOf" srcId="{A94A6373-39EF-45D0-BC69-DC10BFF2EC2A}" destId="{C0B3D738-08F7-4DF0-82F8-7857A7170473}" srcOrd="0" destOrd="0" presId="urn:microsoft.com/office/officeart/2005/8/layout/orgChart1"/>
    <dgm:cxn modelId="{7CCE9A14-5026-4297-9078-C4BACACF4895}" type="presParOf" srcId="{A94A6373-39EF-45D0-BC69-DC10BFF2EC2A}" destId="{50C26958-299D-4593-AB67-9B8EE6D1E990}" srcOrd="1" destOrd="0" presId="urn:microsoft.com/office/officeart/2005/8/layout/orgChart1"/>
    <dgm:cxn modelId="{95DFCFD7-6385-4737-8E0B-089687221F7A}" type="presParOf" srcId="{50C26958-299D-4593-AB67-9B8EE6D1E990}" destId="{D080DF34-7EA7-4671-8AFA-80E5BB5CEB75}" srcOrd="0" destOrd="0" presId="urn:microsoft.com/office/officeart/2005/8/layout/orgChart1"/>
    <dgm:cxn modelId="{8E719A2B-38FE-435F-8BFD-C675845D7115}" type="presParOf" srcId="{D080DF34-7EA7-4671-8AFA-80E5BB5CEB75}" destId="{A5DDF7A3-AC32-490B-B6A3-1F8FBA6B56EC}" srcOrd="0" destOrd="0" presId="urn:microsoft.com/office/officeart/2005/8/layout/orgChart1"/>
    <dgm:cxn modelId="{7EACE286-4A30-496D-932A-14095527A9F3}" type="presParOf" srcId="{D080DF34-7EA7-4671-8AFA-80E5BB5CEB75}" destId="{27FA12D4-F900-4A5A-92BA-3585398A7306}" srcOrd="1" destOrd="0" presId="urn:microsoft.com/office/officeart/2005/8/layout/orgChart1"/>
    <dgm:cxn modelId="{6EBC133A-62E6-496D-A994-F94AFA6F406B}" type="presParOf" srcId="{50C26958-299D-4593-AB67-9B8EE6D1E990}" destId="{B628DF9E-05CD-4632-8BB2-FE7F0D4246BF}" srcOrd="1" destOrd="0" presId="urn:microsoft.com/office/officeart/2005/8/layout/orgChart1"/>
    <dgm:cxn modelId="{07CB936F-D194-4670-A1E1-CAA8F01BB722}" type="presParOf" srcId="{50C26958-299D-4593-AB67-9B8EE6D1E990}" destId="{5CDACEEA-EEB3-4B76-9903-E5FB6D6AD74D}" srcOrd="2" destOrd="0" presId="urn:microsoft.com/office/officeart/2005/8/layout/orgChart1"/>
    <dgm:cxn modelId="{CA93AA7C-4EE7-4ED7-B0D1-010247E28ADE}" type="presParOf" srcId="{A94A6373-39EF-45D0-BC69-DC10BFF2EC2A}" destId="{7609F03D-42A8-4086-A8F3-E4BA20F324B9}" srcOrd="2" destOrd="0" presId="urn:microsoft.com/office/officeart/2005/8/layout/orgChart1"/>
    <dgm:cxn modelId="{63BB1A90-4F87-47A9-A0BB-F29AAE0EA3ED}" type="presParOf" srcId="{A94A6373-39EF-45D0-BC69-DC10BFF2EC2A}" destId="{6267F259-8F8E-4EE6-B6C7-BD15455CCA37}" srcOrd="3" destOrd="0" presId="urn:microsoft.com/office/officeart/2005/8/layout/orgChart1"/>
    <dgm:cxn modelId="{46B2A6C2-1D2B-466B-8AE6-0AA7BCDE428F}" type="presParOf" srcId="{6267F259-8F8E-4EE6-B6C7-BD15455CCA37}" destId="{9F5EB86B-E9F6-49F5-A17C-0507F891AB32}" srcOrd="0" destOrd="0" presId="urn:microsoft.com/office/officeart/2005/8/layout/orgChart1"/>
    <dgm:cxn modelId="{C6671857-BCE3-444F-BB92-4CAB550E67CB}" type="presParOf" srcId="{9F5EB86B-E9F6-49F5-A17C-0507F891AB32}" destId="{D8C14114-5EE2-4348-B34B-282F8F6B62B4}" srcOrd="0" destOrd="0" presId="urn:microsoft.com/office/officeart/2005/8/layout/orgChart1"/>
    <dgm:cxn modelId="{012E4346-ED99-4961-81B9-10270D854E2B}" type="presParOf" srcId="{9F5EB86B-E9F6-49F5-A17C-0507F891AB32}" destId="{11E84F1B-48E7-4318-923E-5BA394DF9D7E}" srcOrd="1" destOrd="0" presId="urn:microsoft.com/office/officeart/2005/8/layout/orgChart1"/>
    <dgm:cxn modelId="{9C130C03-BD5F-48D7-99D3-56351B441DB9}" type="presParOf" srcId="{6267F259-8F8E-4EE6-B6C7-BD15455CCA37}" destId="{CAD88557-9326-42BD-BC31-0844F5123E24}" srcOrd="1" destOrd="0" presId="urn:microsoft.com/office/officeart/2005/8/layout/orgChart1"/>
    <dgm:cxn modelId="{DD7E5F26-58CE-4144-AE14-01901D8A6FA5}" type="presParOf" srcId="{6267F259-8F8E-4EE6-B6C7-BD15455CCA37}" destId="{81C00E57-C19C-4597-A99C-DECCA1B8CC49}" srcOrd="2" destOrd="0" presId="urn:microsoft.com/office/officeart/2005/8/layout/orgChart1"/>
    <dgm:cxn modelId="{97FBA0E0-F331-422F-8D70-540E1D5F4FD0}" type="presParOf" srcId="{FD9BDF7E-2F8D-4EAD-8D92-E50C047EF80C}" destId="{B3FB9889-64B7-4AA9-8F47-D32997389FE7}" srcOrd="2" destOrd="0" presId="urn:microsoft.com/office/officeart/2005/8/layout/orgChart1"/>
    <dgm:cxn modelId="{32F77A2B-28B4-4ABB-B0E8-A195FCE42CD0}" type="presParOf" srcId="{FD9BDF7E-2F8D-4EAD-8D92-E50C047EF80C}" destId="{7B0DA4A0-4E44-4797-92E3-B4479C5FA6AB}" srcOrd="3" destOrd="0" presId="urn:microsoft.com/office/officeart/2005/8/layout/orgChart1"/>
    <dgm:cxn modelId="{56AC410E-02D6-4B94-8341-918E860FB8CB}" type="presParOf" srcId="{7B0DA4A0-4E44-4797-92E3-B4479C5FA6AB}" destId="{FBBCB6D8-C9F7-4AB4-9D96-18894D6FB9C4}" srcOrd="0" destOrd="0" presId="urn:microsoft.com/office/officeart/2005/8/layout/orgChart1"/>
    <dgm:cxn modelId="{3E205E09-5640-40ED-B2C1-872A71E6B5E1}" type="presParOf" srcId="{FBBCB6D8-C9F7-4AB4-9D96-18894D6FB9C4}" destId="{E56369C1-D004-43A4-8D24-136A5D099448}" srcOrd="0" destOrd="0" presId="urn:microsoft.com/office/officeart/2005/8/layout/orgChart1"/>
    <dgm:cxn modelId="{8DEFD213-DACE-425A-8911-34F489EA8F16}" type="presParOf" srcId="{FBBCB6D8-C9F7-4AB4-9D96-18894D6FB9C4}" destId="{21E0573A-1D3A-462F-9A3A-B4A4DBC98BD0}" srcOrd="1" destOrd="0" presId="urn:microsoft.com/office/officeart/2005/8/layout/orgChart1"/>
    <dgm:cxn modelId="{FD581E29-DEF5-475C-AAC3-86280A32DEB6}" type="presParOf" srcId="{7B0DA4A0-4E44-4797-92E3-B4479C5FA6AB}" destId="{DB052451-4BFC-41C0-B657-A0B6DF7F2B0D}" srcOrd="1" destOrd="0" presId="urn:microsoft.com/office/officeart/2005/8/layout/orgChart1"/>
    <dgm:cxn modelId="{661D95F1-CA2D-432A-AB63-1D772F0A1572}" type="presParOf" srcId="{7B0DA4A0-4E44-4797-92E3-B4479C5FA6AB}" destId="{C7ADB896-FB78-42FE-8370-76DB52BB966B}" srcOrd="2" destOrd="0" presId="urn:microsoft.com/office/officeart/2005/8/layout/orgChart1"/>
    <dgm:cxn modelId="{F50F8B2F-5BE2-455C-8D28-62CDEB9FC006}" type="presParOf" srcId="{0CE6679F-B0C1-4574-896A-4165A0721C0B}" destId="{A91C9BEE-E1F9-4752-86B3-A435129ADA73}" srcOrd="2" destOrd="0" presId="urn:microsoft.com/office/officeart/2005/8/layout/orgChart1"/>
    <dgm:cxn modelId="{C728DD6F-3CDB-4D34-B73C-5142719F6308}" type="presParOf" srcId="{4C29341C-F6F1-4811-A614-1D1FB7FEC234}" destId="{AB6EED7D-D702-4BDB-99ED-B6CC4112AC02}" srcOrd="2" destOrd="0" presId="urn:microsoft.com/office/officeart/2005/8/layout/orgChart1"/>
    <dgm:cxn modelId="{4F0C05FA-76AE-46B2-9354-77C8C8B94197}" type="presParOf" srcId="{4C29341C-F6F1-4811-A614-1D1FB7FEC234}" destId="{C60FC9C9-C9D2-4802-A875-EF2C92D2364D}" srcOrd="3" destOrd="0" presId="urn:microsoft.com/office/officeart/2005/8/layout/orgChart1"/>
    <dgm:cxn modelId="{35D590B7-E8BE-4A30-8BB6-7E0032BDD95C}" type="presParOf" srcId="{C60FC9C9-C9D2-4802-A875-EF2C92D2364D}" destId="{E62779A3-EEA9-49D5-9973-AE8EA806BFF9}" srcOrd="0" destOrd="0" presId="urn:microsoft.com/office/officeart/2005/8/layout/orgChart1"/>
    <dgm:cxn modelId="{6276DBDC-8BFD-4F4D-ADF7-244C4BB88070}" type="presParOf" srcId="{E62779A3-EEA9-49D5-9973-AE8EA806BFF9}" destId="{61762AD7-5606-40B3-9930-439B3FBDE4F0}" srcOrd="0" destOrd="0" presId="urn:microsoft.com/office/officeart/2005/8/layout/orgChart1"/>
    <dgm:cxn modelId="{6F8FF012-8D38-42CA-A456-0A81E7A829FC}" type="presParOf" srcId="{E62779A3-EEA9-49D5-9973-AE8EA806BFF9}" destId="{0190FA4B-D953-4E4A-A62C-9EF5BAE636E4}" srcOrd="1" destOrd="0" presId="urn:microsoft.com/office/officeart/2005/8/layout/orgChart1"/>
    <dgm:cxn modelId="{B4A0C68F-AD9E-4829-A6AC-F05D46BE74E5}" type="presParOf" srcId="{C60FC9C9-C9D2-4802-A875-EF2C92D2364D}" destId="{5D7EDB5C-B746-42DC-AF1A-6E80AEACE7A4}" srcOrd="1" destOrd="0" presId="urn:microsoft.com/office/officeart/2005/8/layout/orgChart1"/>
    <dgm:cxn modelId="{9D6CAF61-C835-41E3-B480-5A4677A8BE43}" type="presParOf" srcId="{5D7EDB5C-B746-42DC-AF1A-6E80AEACE7A4}" destId="{F2B36072-4D65-4725-B29D-165D28002508}" srcOrd="0" destOrd="0" presId="urn:microsoft.com/office/officeart/2005/8/layout/orgChart1"/>
    <dgm:cxn modelId="{23A7105C-C856-4CB2-8E45-9DEE4AE4E09B}" type="presParOf" srcId="{5D7EDB5C-B746-42DC-AF1A-6E80AEACE7A4}" destId="{0CACC3A6-058E-4FDB-9FE9-1EF61B325E23}" srcOrd="1" destOrd="0" presId="urn:microsoft.com/office/officeart/2005/8/layout/orgChart1"/>
    <dgm:cxn modelId="{8C944010-5824-4D00-B55F-43110B80FCEC}" type="presParOf" srcId="{0CACC3A6-058E-4FDB-9FE9-1EF61B325E23}" destId="{16A30037-DA05-4DD6-8828-1114F09AF7DF}" srcOrd="0" destOrd="0" presId="urn:microsoft.com/office/officeart/2005/8/layout/orgChart1"/>
    <dgm:cxn modelId="{8E4DCE64-D2D6-4DF5-8832-8A22AB1392DD}" type="presParOf" srcId="{16A30037-DA05-4DD6-8828-1114F09AF7DF}" destId="{4CA9DECA-92C0-4A3D-B11C-AF8ED07FF732}" srcOrd="0" destOrd="0" presId="urn:microsoft.com/office/officeart/2005/8/layout/orgChart1"/>
    <dgm:cxn modelId="{F9E80875-879C-4A3D-B3C8-7009CC71549E}" type="presParOf" srcId="{16A30037-DA05-4DD6-8828-1114F09AF7DF}" destId="{B7BB3A08-57BE-44C3-B117-7CBC95F9E567}" srcOrd="1" destOrd="0" presId="urn:microsoft.com/office/officeart/2005/8/layout/orgChart1"/>
    <dgm:cxn modelId="{4626B7CC-098D-41A1-BEF1-D264C85D953A}" type="presParOf" srcId="{0CACC3A6-058E-4FDB-9FE9-1EF61B325E23}" destId="{487EA45F-DB20-420C-90E6-6E3E450D9625}" srcOrd="1" destOrd="0" presId="urn:microsoft.com/office/officeart/2005/8/layout/orgChart1"/>
    <dgm:cxn modelId="{AC5659A4-781E-477B-966B-3DC8285953B0}" type="presParOf" srcId="{487EA45F-DB20-420C-90E6-6E3E450D9625}" destId="{B45EA889-CC62-4BD7-9D2A-E3C0EDB6AF2B}" srcOrd="0" destOrd="0" presId="urn:microsoft.com/office/officeart/2005/8/layout/orgChart1"/>
    <dgm:cxn modelId="{00E8B575-266E-4349-A45A-F79FDBC01741}" type="presParOf" srcId="{487EA45F-DB20-420C-90E6-6E3E450D9625}" destId="{51E15E1B-4125-4008-A795-D3CFBD21825A}" srcOrd="1" destOrd="0" presId="urn:microsoft.com/office/officeart/2005/8/layout/orgChart1"/>
    <dgm:cxn modelId="{825401DF-EAAD-4F1B-A0E6-AE5D9C0CF008}" type="presParOf" srcId="{51E15E1B-4125-4008-A795-D3CFBD21825A}" destId="{36B920F7-08B3-454E-AD7C-038D7C86FCAF}" srcOrd="0" destOrd="0" presId="urn:microsoft.com/office/officeart/2005/8/layout/orgChart1"/>
    <dgm:cxn modelId="{A8DC0F80-D229-472B-B5A1-C34C1A3403E3}" type="presParOf" srcId="{36B920F7-08B3-454E-AD7C-038D7C86FCAF}" destId="{DA30A744-21C3-4B08-B768-F5EAF00303F5}" srcOrd="0" destOrd="0" presId="urn:microsoft.com/office/officeart/2005/8/layout/orgChart1"/>
    <dgm:cxn modelId="{471A06C3-40C4-436B-828F-983D1FF71BD6}" type="presParOf" srcId="{36B920F7-08B3-454E-AD7C-038D7C86FCAF}" destId="{83156720-E798-40A0-A9D8-70D598BC5082}" srcOrd="1" destOrd="0" presId="urn:microsoft.com/office/officeart/2005/8/layout/orgChart1"/>
    <dgm:cxn modelId="{338E039F-698B-4E29-B619-39817C3A4DC0}" type="presParOf" srcId="{51E15E1B-4125-4008-A795-D3CFBD21825A}" destId="{2B2E8F95-65BF-4FC5-A81B-7D3034454D0A}" srcOrd="1" destOrd="0" presId="urn:microsoft.com/office/officeart/2005/8/layout/orgChart1"/>
    <dgm:cxn modelId="{70ADDD08-9B7E-4787-AF58-EA282CD2F13B}" type="presParOf" srcId="{51E15E1B-4125-4008-A795-D3CFBD21825A}" destId="{CE51BC79-D7F7-40A6-B043-96CF9B45F356}" srcOrd="2" destOrd="0" presId="urn:microsoft.com/office/officeart/2005/8/layout/orgChart1"/>
    <dgm:cxn modelId="{30063278-4053-47A2-BFAC-EFCDF02CB4B0}" type="presParOf" srcId="{487EA45F-DB20-420C-90E6-6E3E450D9625}" destId="{CA9B0E95-9B5F-4B66-BC18-D76A7CBC17A2}" srcOrd="2" destOrd="0" presId="urn:microsoft.com/office/officeart/2005/8/layout/orgChart1"/>
    <dgm:cxn modelId="{EE8D6069-2992-4C37-AAE2-E4E6F7355A05}" type="presParOf" srcId="{487EA45F-DB20-420C-90E6-6E3E450D9625}" destId="{1E64D6F6-3483-4B0E-A801-AB080586D83A}" srcOrd="3" destOrd="0" presId="urn:microsoft.com/office/officeart/2005/8/layout/orgChart1"/>
    <dgm:cxn modelId="{D5AA79A2-3689-453C-869D-09D0A593B2D0}" type="presParOf" srcId="{1E64D6F6-3483-4B0E-A801-AB080586D83A}" destId="{A78F7CCE-74DE-4FB5-B7E5-D257FDD316D0}" srcOrd="0" destOrd="0" presId="urn:microsoft.com/office/officeart/2005/8/layout/orgChart1"/>
    <dgm:cxn modelId="{D5245B3E-E345-490D-84B7-1B7E86D8CDDF}" type="presParOf" srcId="{A78F7CCE-74DE-4FB5-B7E5-D257FDD316D0}" destId="{036E28B9-72A6-482C-ADD8-89BA09D66239}" srcOrd="0" destOrd="0" presId="urn:microsoft.com/office/officeart/2005/8/layout/orgChart1"/>
    <dgm:cxn modelId="{8217BBE9-72D6-408B-BF05-10F9E57F683F}" type="presParOf" srcId="{A78F7CCE-74DE-4FB5-B7E5-D257FDD316D0}" destId="{63EB77A0-BB4F-4BDC-9248-DC4E65F88071}" srcOrd="1" destOrd="0" presId="urn:microsoft.com/office/officeart/2005/8/layout/orgChart1"/>
    <dgm:cxn modelId="{3FFA3E0D-2CF4-4167-A4E0-7DFA67986885}" type="presParOf" srcId="{1E64D6F6-3483-4B0E-A801-AB080586D83A}" destId="{A8B3AD05-9883-4A54-AE6C-343D7F569548}" srcOrd="1" destOrd="0" presId="urn:microsoft.com/office/officeart/2005/8/layout/orgChart1"/>
    <dgm:cxn modelId="{AE1DAD22-5CA9-408D-9C08-A277FEF656DC}" type="presParOf" srcId="{1E64D6F6-3483-4B0E-A801-AB080586D83A}" destId="{71FF08C0-5488-4894-BBD6-C3A3088E830A}" srcOrd="2" destOrd="0" presId="urn:microsoft.com/office/officeart/2005/8/layout/orgChart1"/>
    <dgm:cxn modelId="{0EE60533-B0F0-4EFA-966E-6AD0B368F1EF}" type="presParOf" srcId="{0CACC3A6-058E-4FDB-9FE9-1EF61B325E23}" destId="{8AD38F47-660F-49B7-97BD-E662888079F3}" srcOrd="2" destOrd="0" presId="urn:microsoft.com/office/officeart/2005/8/layout/orgChart1"/>
    <dgm:cxn modelId="{AE1F2ACA-652F-4AC9-86A9-A0EDCDE9B887}" type="presParOf" srcId="{C60FC9C9-C9D2-4802-A875-EF2C92D2364D}" destId="{1B9CB850-0AB8-44E2-AD59-F62ED4BC18DC}" srcOrd="2" destOrd="0" presId="urn:microsoft.com/office/officeart/2005/8/layout/orgChart1"/>
    <dgm:cxn modelId="{919E6EDE-868C-488D-B240-BEB4C39FBA5C}" type="presParOf" srcId="{46130BDD-79C8-48A1-BFE7-51DC637760B9}" destId="{DBB66275-5F0F-499D-BCF3-F4C21043248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343A7-4C55-4743-9996-01565508F85E}">
      <dsp:nvSpPr>
        <dsp:cNvPr id="0" name=""/>
        <dsp:cNvSpPr/>
      </dsp:nvSpPr>
      <dsp:spPr>
        <a:xfrm rot="5400000">
          <a:off x="-271222" y="273526"/>
          <a:ext cx="1808148" cy="126570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fr-FR" sz="3500" kern="1200" dirty="0"/>
            <a:t>2016</a:t>
          </a:r>
        </a:p>
      </dsp:txBody>
      <dsp:txXfrm rot="-5400000">
        <a:off x="0" y="635156"/>
        <a:ext cx="1265704" cy="542444"/>
      </dsp:txXfrm>
    </dsp:sp>
    <dsp:sp modelId="{D70392D0-CC76-4B70-B8E9-A496D2216057}">
      <dsp:nvSpPr>
        <dsp:cNvPr id="0" name=""/>
        <dsp:cNvSpPr/>
      </dsp:nvSpPr>
      <dsp:spPr>
        <a:xfrm rot="5400000">
          <a:off x="4034340" y="-2766332"/>
          <a:ext cx="1175296" cy="671256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Loi Travail « El Khomri » et ordonnances Travail de 2019 « Macron »</a:t>
          </a:r>
        </a:p>
        <a:p>
          <a:pPr marL="171450" lvl="1" indent="-171450" algn="l" defTabSz="755650">
            <a:lnSpc>
              <a:spcPct val="90000"/>
            </a:lnSpc>
            <a:spcBef>
              <a:spcPct val="0"/>
            </a:spcBef>
            <a:spcAft>
              <a:spcPct val="15000"/>
            </a:spcAft>
            <a:buChar char="•"/>
          </a:pPr>
          <a:r>
            <a:rPr lang="fr-FR" sz="1700" kern="1200" dirty="0"/>
            <a:t>Chantier de restructuration des branches notamment pour celles qui comptent moins de 5000 salariés</a:t>
          </a:r>
        </a:p>
      </dsp:txBody>
      <dsp:txXfrm rot="-5400000">
        <a:off x="1265704" y="59677"/>
        <a:ext cx="6655196" cy="1060550"/>
      </dsp:txXfrm>
    </dsp:sp>
    <dsp:sp modelId="{AB5F92B0-EFC7-4588-BA55-BA7140892850}">
      <dsp:nvSpPr>
        <dsp:cNvPr id="0" name=""/>
        <dsp:cNvSpPr/>
      </dsp:nvSpPr>
      <dsp:spPr>
        <a:xfrm rot="5400000">
          <a:off x="-271222" y="1889687"/>
          <a:ext cx="1808148" cy="126570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fr-FR" sz="3500" kern="1200" dirty="0"/>
            <a:t>2019</a:t>
          </a:r>
        </a:p>
      </dsp:txBody>
      <dsp:txXfrm rot="-5400000">
        <a:off x="0" y="2251317"/>
        <a:ext cx="1265704" cy="542444"/>
      </dsp:txXfrm>
    </dsp:sp>
    <dsp:sp modelId="{F2D0239E-DBB2-424F-B984-37D514A44B93}">
      <dsp:nvSpPr>
        <dsp:cNvPr id="0" name=""/>
        <dsp:cNvSpPr/>
      </dsp:nvSpPr>
      <dsp:spPr>
        <a:xfrm rot="5400000">
          <a:off x="4034340" y="-1150170"/>
          <a:ext cx="1175296" cy="671256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Arrêté de fusion des branches de l’édition de musique et de l’édition phonographique (2770) avec l’édition de livres (2121)</a:t>
          </a:r>
        </a:p>
      </dsp:txBody>
      <dsp:txXfrm rot="-5400000">
        <a:off x="1265704" y="1675839"/>
        <a:ext cx="6655196" cy="1060550"/>
      </dsp:txXfrm>
    </dsp:sp>
    <dsp:sp modelId="{5F637E05-B438-4814-B247-A70846C0E707}">
      <dsp:nvSpPr>
        <dsp:cNvPr id="0" name=""/>
        <dsp:cNvSpPr/>
      </dsp:nvSpPr>
      <dsp:spPr>
        <a:xfrm rot="5400000">
          <a:off x="-271222" y="3505849"/>
          <a:ext cx="1808148" cy="126570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fr-FR" sz="3500" kern="1200" dirty="0"/>
            <a:t>2024</a:t>
          </a:r>
        </a:p>
      </dsp:txBody>
      <dsp:txXfrm rot="-5400000">
        <a:off x="0" y="3867479"/>
        <a:ext cx="1265704" cy="542444"/>
      </dsp:txXfrm>
    </dsp:sp>
    <dsp:sp modelId="{D9224FB8-6008-4636-969B-DF0C63222827}">
      <dsp:nvSpPr>
        <dsp:cNvPr id="0" name=""/>
        <dsp:cNvSpPr/>
      </dsp:nvSpPr>
      <dsp:spPr>
        <a:xfrm rot="5400000">
          <a:off x="4034340" y="465990"/>
          <a:ext cx="1175296" cy="671256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Fusion effective</a:t>
          </a:r>
        </a:p>
        <a:p>
          <a:pPr marL="171450" lvl="1" indent="-171450" algn="l" defTabSz="755650">
            <a:lnSpc>
              <a:spcPct val="90000"/>
            </a:lnSpc>
            <a:spcBef>
              <a:spcPct val="0"/>
            </a:spcBef>
            <a:spcAft>
              <a:spcPct val="15000"/>
            </a:spcAft>
            <a:buChar char="•"/>
          </a:pPr>
          <a:r>
            <a:rPr lang="fr-FR" sz="1700" kern="1200" dirty="0"/>
            <a:t>Rattachement à la convention de l’édition de livres à défaut de nouvelle convention collective</a:t>
          </a:r>
        </a:p>
      </dsp:txBody>
      <dsp:txXfrm rot="-5400000">
        <a:off x="1265704" y="3292000"/>
        <a:ext cx="6655196" cy="1060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D0CA7C-055F-40DC-AFD0-5B2F3F2E1A42}">
      <dsp:nvSpPr>
        <dsp:cNvPr id="0" name=""/>
        <dsp:cNvSpPr/>
      </dsp:nvSpPr>
      <dsp:spPr>
        <a:xfrm>
          <a:off x="0" y="69836"/>
          <a:ext cx="10583088" cy="6633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fr-FR" sz="2700" kern="1200" dirty="0"/>
            <a:t>Par principe, depuis le 20 avril 2024</a:t>
          </a:r>
        </a:p>
      </dsp:txBody>
      <dsp:txXfrm>
        <a:off x="32384" y="102220"/>
        <a:ext cx="10518320" cy="598621"/>
      </dsp:txXfrm>
    </dsp:sp>
    <dsp:sp modelId="{A84326F7-3240-4C74-A4B4-704A145F4426}">
      <dsp:nvSpPr>
        <dsp:cNvPr id="0" name=""/>
        <dsp:cNvSpPr/>
      </dsp:nvSpPr>
      <dsp:spPr>
        <a:xfrm>
          <a:off x="0" y="733226"/>
          <a:ext cx="1058308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013"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fr-FR" sz="2100" kern="1200" dirty="0"/>
            <a:t>Les stipulations de l’édition du livre s’appliquent</a:t>
          </a:r>
        </a:p>
        <a:p>
          <a:pPr marL="228600" lvl="1" indent="-228600" algn="l" defTabSz="933450">
            <a:lnSpc>
              <a:spcPct val="90000"/>
            </a:lnSpc>
            <a:spcBef>
              <a:spcPct val="0"/>
            </a:spcBef>
            <a:spcAft>
              <a:spcPct val="20000"/>
            </a:spcAft>
            <a:buChar char="•"/>
          </a:pPr>
          <a:r>
            <a:rPr lang="fr-FR" sz="2100" kern="1200" dirty="0"/>
            <a:t>Les accords conclus par l’édition de livre s’appliquent à l’ensemble du champ</a:t>
          </a:r>
        </a:p>
      </dsp:txBody>
      <dsp:txXfrm>
        <a:off x="0" y="733226"/>
        <a:ext cx="10583088" cy="726570"/>
      </dsp:txXfrm>
    </dsp:sp>
    <dsp:sp modelId="{B21BFAC3-5417-4A21-BBFD-03024B541FDE}">
      <dsp:nvSpPr>
        <dsp:cNvPr id="0" name=""/>
        <dsp:cNvSpPr/>
      </dsp:nvSpPr>
      <dsp:spPr>
        <a:xfrm>
          <a:off x="0" y="1459796"/>
          <a:ext cx="10583088" cy="6633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fr-FR" sz="2700" kern="1200" dirty="0"/>
            <a:t>Dans les faits</a:t>
          </a:r>
        </a:p>
      </dsp:txBody>
      <dsp:txXfrm>
        <a:off x="32384" y="1492180"/>
        <a:ext cx="10518320" cy="598621"/>
      </dsp:txXfrm>
    </dsp:sp>
    <dsp:sp modelId="{DF36D8EC-8CE0-4EB2-A186-F7EE32C8DD60}">
      <dsp:nvSpPr>
        <dsp:cNvPr id="0" name=""/>
        <dsp:cNvSpPr/>
      </dsp:nvSpPr>
      <dsp:spPr>
        <a:xfrm>
          <a:off x="0" y="2123186"/>
          <a:ext cx="10583088" cy="2570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013"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fr-FR" sz="2100" kern="1200" dirty="0"/>
            <a:t>Les stipulations provenant des conventions de l’édition musicale et phonographique incluses dans l’accord de remplacement continuent à s’appliquer pendant encore 4 ans </a:t>
          </a:r>
          <a:r>
            <a:rPr lang="fr-FR" sz="2100" b="1" kern="1200" dirty="0"/>
            <a:t>pour les membres des organisations signataires de l’accord </a:t>
          </a:r>
          <a:r>
            <a:rPr lang="fr-FR" sz="2100" b="0" kern="1200" dirty="0"/>
            <a:t>(jusqu’à signature d’un arrêté d’extension)</a:t>
          </a:r>
        </a:p>
        <a:p>
          <a:pPr marL="228600" lvl="1" indent="-228600" algn="l" defTabSz="933450">
            <a:lnSpc>
              <a:spcPct val="90000"/>
            </a:lnSpc>
            <a:spcBef>
              <a:spcPct val="0"/>
            </a:spcBef>
            <a:spcAft>
              <a:spcPct val="20000"/>
            </a:spcAft>
            <a:buChar char="•"/>
          </a:pPr>
          <a:r>
            <a:rPr lang="fr-FR" sz="2100" kern="1200" dirty="0"/>
            <a:t>Les documents d’entreprise (contrats, bulletin de salaire) doivent mentionner le rattachement à l’IDCC 2121 (Édition)</a:t>
          </a:r>
        </a:p>
        <a:p>
          <a:pPr marL="228600" lvl="1" indent="-228600" algn="l" defTabSz="933450">
            <a:lnSpc>
              <a:spcPct val="90000"/>
            </a:lnSpc>
            <a:spcBef>
              <a:spcPct val="0"/>
            </a:spcBef>
            <a:spcAft>
              <a:spcPct val="20000"/>
            </a:spcAft>
            <a:buChar char="•"/>
          </a:pPr>
          <a:r>
            <a:rPr lang="fr-FR" sz="2100" kern="1200" dirty="0"/>
            <a:t>Pour informer vos salariés du changement de convention, une simple communication aux salariés suffit (modèle CSDEM bientôt disponible)</a:t>
          </a:r>
        </a:p>
      </dsp:txBody>
      <dsp:txXfrm>
        <a:off x="0" y="2123186"/>
        <a:ext cx="10583088" cy="25709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9B0E95-9B5F-4B66-BC18-D76A7CBC17A2}">
      <dsp:nvSpPr>
        <dsp:cNvPr id="0" name=""/>
        <dsp:cNvSpPr/>
      </dsp:nvSpPr>
      <dsp:spPr>
        <a:xfrm>
          <a:off x="8113556" y="3432365"/>
          <a:ext cx="578868" cy="2091519"/>
        </a:xfrm>
        <a:custGeom>
          <a:avLst/>
          <a:gdLst/>
          <a:ahLst/>
          <a:cxnLst/>
          <a:rect l="0" t="0" r="0" b="0"/>
          <a:pathLst>
            <a:path>
              <a:moveTo>
                <a:pt x="0" y="0"/>
              </a:moveTo>
              <a:lnTo>
                <a:pt x="0" y="2091519"/>
              </a:lnTo>
              <a:lnTo>
                <a:pt x="578868" y="2091519"/>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5EA889-CC62-4BD7-9D2A-E3C0EDB6AF2B}">
      <dsp:nvSpPr>
        <dsp:cNvPr id="0" name=""/>
        <dsp:cNvSpPr/>
      </dsp:nvSpPr>
      <dsp:spPr>
        <a:xfrm>
          <a:off x="8113556" y="3432365"/>
          <a:ext cx="578868" cy="822306"/>
        </a:xfrm>
        <a:custGeom>
          <a:avLst/>
          <a:gdLst/>
          <a:ahLst/>
          <a:cxnLst/>
          <a:rect l="0" t="0" r="0" b="0"/>
          <a:pathLst>
            <a:path>
              <a:moveTo>
                <a:pt x="0" y="0"/>
              </a:moveTo>
              <a:lnTo>
                <a:pt x="0" y="822306"/>
              </a:lnTo>
              <a:lnTo>
                <a:pt x="578868" y="822306"/>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B36072-4D65-4725-B29D-165D28002508}">
      <dsp:nvSpPr>
        <dsp:cNvPr id="0" name=""/>
        <dsp:cNvSpPr/>
      </dsp:nvSpPr>
      <dsp:spPr>
        <a:xfrm>
          <a:off x="9611485" y="2163153"/>
          <a:ext cx="91440" cy="375400"/>
        </a:xfrm>
        <a:custGeom>
          <a:avLst/>
          <a:gdLst/>
          <a:ahLst/>
          <a:cxnLst/>
          <a:rect l="0" t="0" r="0" b="0"/>
          <a:pathLst>
            <a:path>
              <a:moveTo>
                <a:pt x="45720" y="0"/>
              </a:moveTo>
              <a:lnTo>
                <a:pt x="45720" y="375400"/>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6EED7D-D702-4BDB-99ED-B6CC4112AC02}">
      <dsp:nvSpPr>
        <dsp:cNvPr id="0" name=""/>
        <dsp:cNvSpPr/>
      </dsp:nvSpPr>
      <dsp:spPr>
        <a:xfrm>
          <a:off x="7160297" y="893940"/>
          <a:ext cx="2496907" cy="375400"/>
        </a:xfrm>
        <a:custGeom>
          <a:avLst/>
          <a:gdLst/>
          <a:ahLst/>
          <a:cxnLst/>
          <a:rect l="0" t="0" r="0" b="0"/>
          <a:pathLst>
            <a:path>
              <a:moveTo>
                <a:pt x="0" y="0"/>
              </a:moveTo>
              <a:lnTo>
                <a:pt x="0" y="187700"/>
              </a:lnTo>
              <a:lnTo>
                <a:pt x="2496907" y="187700"/>
              </a:lnTo>
              <a:lnTo>
                <a:pt x="2496907" y="375400"/>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FB9889-64B7-4AA9-8F47-D32997389FE7}">
      <dsp:nvSpPr>
        <dsp:cNvPr id="0" name=""/>
        <dsp:cNvSpPr/>
      </dsp:nvSpPr>
      <dsp:spPr>
        <a:xfrm>
          <a:off x="4663389" y="2163153"/>
          <a:ext cx="1555983" cy="375400"/>
        </a:xfrm>
        <a:custGeom>
          <a:avLst/>
          <a:gdLst/>
          <a:ahLst/>
          <a:cxnLst/>
          <a:rect l="0" t="0" r="0" b="0"/>
          <a:pathLst>
            <a:path>
              <a:moveTo>
                <a:pt x="0" y="0"/>
              </a:moveTo>
              <a:lnTo>
                <a:pt x="0" y="187700"/>
              </a:lnTo>
              <a:lnTo>
                <a:pt x="1555983" y="187700"/>
              </a:lnTo>
              <a:lnTo>
                <a:pt x="1555983" y="375400"/>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09F03D-42A8-4086-A8F3-E4BA20F324B9}">
      <dsp:nvSpPr>
        <dsp:cNvPr id="0" name=""/>
        <dsp:cNvSpPr/>
      </dsp:nvSpPr>
      <dsp:spPr>
        <a:xfrm>
          <a:off x="3342818" y="3432365"/>
          <a:ext cx="187700" cy="822306"/>
        </a:xfrm>
        <a:custGeom>
          <a:avLst/>
          <a:gdLst/>
          <a:ahLst/>
          <a:cxnLst/>
          <a:rect l="0" t="0" r="0" b="0"/>
          <a:pathLst>
            <a:path>
              <a:moveTo>
                <a:pt x="0" y="0"/>
              </a:moveTo>
              <a:lnTo>
                <a:pt x="0" y="822306"/>
              </a:lnTo>
              <a:lnTo>
                <a:pt x="187700" y="822306"/>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B3D738-08F7-4DF0-82F8-7857A7170473}">
      <dsp:nvSpPr>
        <dsp:cNvPr id="0" name=""/>
        <dsp:cNvSpPr/>
      </dsp:nvSpPr>
      <dsp:spPr>
        <a:xfrm>
          <a:off x="3155118" y="3432365"/>
          <a:ext cx="187700" cy="822306"/>
        </a:xfrm>
        <a:custGeom>
          <a:avLst/>
          <a:gdLst/>
          <a:ahLst/>
          <a:cxnLst/>
          <a:rect l="0" t="0" r="0" b="0"/>
          <a:pathLst>
            <a:path>
              <a:moveTo>
                <a:pt x="187700" y="0"/>
              </a:moveTo>
              <a:lnTo>
                <a:pt x="187700" y="822306"/>
              </a:lnTo>
              <a:lnTo>
                <a:pt x="0" y="822306"/>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3B7950-EB9E-4125-A1C3-503CE105D401}">
      <dsp:nvSpPr>
        <dsp:cNvPr id="0" name=""/>
        <dsp:cNvSpPr/>
      </dsp:nvSpPr>
      <dsp:spPr>
        <a:xfrm>
          <a:off x="3342818" y="2163153"/>
          <a:ext cx="1320571" cy="375400"/>
        </a:xfrm>
        <a:custGeom>
          <a:avLst/>
          <a:gdLst/>
          <a:ahLst/>
          <a:cxnLst/>
          <a:rect l="0" t="0" r="0" b="0"/>
          <a:pathLst>
            <a:path>
              <a:moveTo>
                <a:pt x="1320571" y="0"/>
              </a:moveTo>
              <a:lnTo>
                <a:pt x="1320571" y="187700"/>
              </a:lnTo>
              <a:lnTo>
                <a:pt x="0" y="187700"/>
              </a:lnTo>
              <a:lnTo>
                <a:pt x="0" y="375400"/>
              </a:lnTo>
            </a:path>
          </a:pathLst>
        </a:custGeom>
        <a:no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EC10BE-0BEC-4531-BA32-87119C68A940}">
      <dsp:nvSpPr>
        <dsp:cNvPr id="0" name=""/>
        <dsp:cNvSpPr/>
      </dsp:nvSpPr>
      <dsp:spPr>
        <a:xfrm>
          <a:off x="4663389" y="893940"/>
          <a:ext cx="2496907" cy="375400"/>
        </a:xfrm>
        <a:custGeom>
          <a:avLst/>
          <a:gdLst/>
          <a:ahLst/>
          <a:cxnLst/>
          <a:rect l="0" t="0" r="0" b="0"/>
          <a:pathLst>
            <a:path>
              <a:moveTo>
                <a:pt x="2496907" y="0"/>
              </a:moveTo>
              <a:lnTo>
                <a:pt x="2496907" y="187700"/>
              </a:lnTo>
              <a:lnTo>
                <a:pt x="0" y="187700"/>
              </a:lnTo>
              <a:lnTo>
                <a:pt x="0" y="375400"/>
              </a:lnTo>
            </a:path>
          </a:pathLst>
        </a:custGeom>
        <a:noFill/>
        <a:ln w="1905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5E589B-BF98-4C77-A5E3-89FA494C1AD6}">
      <dsp:nvSpPr>
        <dsp:cNvPr id="0" name=""/>
        <dsp:cNvSpPr/>
      </dsp:nvSpPr>
      <dsp:spPr>
        <a:xfrm>
          <a:off x="5721162" y="128"/>
          <a:ext cx="2878270"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Accord de remplacement</a:t>
          </a:r>
        </a:p>
      </dsp:txBody>
      <dsp:txXfrm>
        <a:off x="5721162" y="128"/>
        <a:ext cx="2878270" cy="893811"/>
      </dsp:txXfrm>
    </dsp:sp>
    <dsp:sp modelId="{6A103861-A8F3-4A67-84F1-E7B784ACC05F}">
      <dsp:nvSpPr>
        <dsp:cNvPr id="0" name=""/>
        <dsp:cNvSpPr/>
      </dsp:nvSpPr>
      <dsp:spPr>
        <a:xfrm>
          <a:off x="3769578" y="1269341"/>
          <a:ext cx="1787623"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Adhérent d’un syndicat signataire</a:t>
          </a:r>
        </a:p>
      </dsp:txBody>
      <dsp:txXfrm>
        <a:off x="3769578" y="1269341"/>
        <a:ext cx="1787623" cy="893811"/>
      </dsp:txXfrm>
    </dsp:sp>
    <dsp:sp modelId="{732343BE-4DB1-4830-9F3D-E0CA2D4CDCD8}">
      <dsp:nvSpPr>
        <dsp:cNvPr id="0" name=""/>
        <dsp:cNvSpPr/>
      </dsp:nvSpPr>
      <dsp:spPr>
        <a:xfrm>
          <a:off x="1974536" y="2538554"/>
          <a:ext cx="2736565"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Application de la CCN E avec aménagements Edition Musique (*)</a:t>
          </a:r>
        </a:p>
      </dsp:txBody>
      <dsp:txXfrm>
        <a:off x="1974536" y="2538554"/>
        <a:ext cx="2736565" cy="893811"/>
      </dsp:txXfrm>
    </dsp:sp>
    <dsp:sp modelId="{A5DDF7A3-AC32-490B-B6A3-1F8FBA6B56EC}">
      <dsp:nvSpPr>
        <dsp:cNvPr id="0" name=""/>
        <dsp:cNvSpPr/>
      </dsp:nvSpPr>
      <dsp:spPr>
        <a:xfrm>
          <a:off x="490933" y="3807766"/>
          <a:ext cx="2664184"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Négo nouvelle CCN =&gt; application nouvelle CCN</a:t>
          </a:r>
        </a:p>
      </dsp:txBody>
      <dsp:txXfrm>
        <a:off x="490933" y="3807766"/>
        <a:ext cx="2664184" cy="893811"/>
      </dsp:txXfrm>
    </dsp:sp>
    <dsp:sp modelId="{D8C14114-5EE2-4348-B34B-282F8F6B62B4}">
      <dsp:nvSpPr>
        <dsp:cNvPr id="0" name=""/>
        <dsp:cNvSpPr/>
      </dsp:nvSpPr>
      <dsp:spPr>
        <a:xfrm>
          <a:off x="3530519" y="3807766"/>
          <a:ext cx="2660019"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Pas de négo =&gt; application CCN Edition</a:t>
          </a:r>
        </a:p>
      </dsp:txBody>
      <dsp:txXfrm>
        <a:off x="3530519" y="3807766"/>
        <a:ext cx="2660019" cy="893811"/>
      </dsp:txXfrm>
    </dsp:sp>
    <dsp:sp modelId="{E56369C1-D004-43A4-8D24-136A5D099448}">
      <dsp:nvSpPr>
        <dsp:cNvPr id="0" name=""/>
        <dsp:cNvSpPr/>
      </dsp:nvSpPr>
      <dsp:spPr>
        <a:xfrm>
          <a:off x="5086502" y="2538554"/>
          <a:ext cx="2265741"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Si refus extension : application de la CCN E</a:t>
          </a:r>
        </a:p>
      </dsp:txBody>
      <dsp:txXfrm>
        <a:off x="5086502" y="2538554"/>
        <a:ext cx="2265741" cy="893811"/>
      </dsp:txXfrm>
    </dsp:sp>
    <dsp:sp modelId="{61762AD7-5606-40B3-9930-439B3FBDE4F0}">
      <dsp:nvSpPr>
        <dsp:cNvPr id="0" name=""/>
        <dsp:cNvSpPr/>
      </dsp:nvSpPr>
      <dsp:spPr>
        <a:xfrm>
          <a:off x="8763393" y="1269341"/>
          <a:ext cx="1787623"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Non adhérent</a:t>
          </a:r>
        </a:p>
      </dsp:txBody>
      <dsp:txXfrm>
        <a:off x="8763393" y="1269341"/>
        <a:ext cx="1787623" cy="893811"/>
      </dsp:txXfrm>
    </dsp:sp>
    <dsp:sp modelId="{4CA9DECA-92C0-4A3D-B11C-AF8ED07FF732}">
      <dsp:nvSpPr>
        <dsp:cNvPr id="0" name=""/>
        <dsp:cNvSpPr/>
      </dsp:nvSpPr>
      <dsp:spPr>
        <a:xfrm>
          <a:off x="7727644" y="2538554"/>
          <a:ext cx="3859121"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Application de la CCN de l’Edition</a:t>
          </a:r>
        </a:p>
      </dsp:txBody>
      <dsp:txXfrm>
        <a:off x="7727644" y="2538554"/>
        <a:ext cx="3859121" cy="893811"/>
      </dsp:txXfrm>
    </dsp:sp>
    <dsp:sp modelId="{DA30A744-21C3-4B08-B768-F5EAF00303F5}">
      <dsp:nvSpPr>
        <dsp:cNvPr id="0" name=""/>
        <dsp:cNvSpPr/>
      </dsp:nvSpPr>
      <dsp:spPr>
        <a:xfrm>
          <a:off x="8692425" y="3807766"/>
          <a:ext cx="2578521"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Si Extension : application de la CCN E + accord de remplacement pendant le délai restant (voir *)</a:t>
          </a:r>
        </a:p>
      </dsp:txBody>
      <dsp:txXfrm>
        <a:off x="8692425" y="3807766"/>
        <a:ext cx="2578521" cy="893811"/>
      </dsp:txXfrm>
    </dsp:sp>
    <dsp:sp modelId="{036E28B9-72A6-482C-ADD8-89BA09D66239}">
      <dsp:nvSpPr>
        <dsp:cNvPr id="0" name=""/>
        <dsp:cNvSpPr/>
      </dsp:nvSpPr>
      <dsp:spPr>
        <a:xfrm>
          <a:off x="8692425" y="5076979"/>
          <a:ext cx="2294021" cy="893811"/>
        </a:xfrm>
        <a:prstGeom prst="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Si refus extension : application de la CCN E</a:t>
          </a:r>
        </a:p>
      </dsp:txBody>
      <dsp:txXfrm>
        <a:off x="8692425" y="5076979"/>
        <a:ext cx="2294021" cy="89381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F25AD131-129F-486D-B37C-602D0A0D846D}" type="datetimeFigureOut">
              <a:rPr lang="fr-FR" smtClean="0"/>
              <a:t>27/05/2024</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13B540B1-62DE-4304-BA76-55106F6A66F1}" type="slidenum">
              <a:rPr lang="fr-FR" smtClean="0"/>
              <a:t>‹N°›</a:t>
            </a:fld>
            <a:endParaRPr lang="fr-FR"/>
          </a:p>
        </p:txBody>
      </p:sp>
    </p:spTree>
    <p:extLst>
      <p:ext uri="{BB962C8B-B14F-4D97-AF65-F5344CB8AC3E}">
        <p14:creationId xmlns:p14="http://schemas.microsoft.com/office/powerpoint/2010/main" val="4000376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a:t>
            </a:fld>
            <a:endParaRPr lang="fr-FR"/>
          </a:p>
        </p:txBody>
      </p:sp>
    </p:spTree>
    <p:extLst>
      <p:ext uri="{BB962C8B-B14F-4D97-AF65-F5344CB8AC3E}">
        <p14:creationId xmlns:p14="http://schemas.microsoft.com/office/powerpoint/2010/main" val="2662272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10</a:t>
            </a:fld>
            <a:endParaRPr lang="fr-FR"/>
          </a:p>
        </p:txBody>
      </p:sp>
    </p:spTree>
    <p:extLst>
      <p:ext uri="{BB962C8B-B14F-4D97-AF65-F5344CB8AC3E}">
        <p14:creationId xmlns:p14="http://schemas.microsoft.com/office/powerpoint/2010/main" val="2657526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11</a:t>
            </a:fld>
            <a:endParaRPr lang="fr-FR"/>
          </a:p>
        </p:txBody>
      </p:sp>
    </p:spTree>
    <p:extLst>
      <p:ext uri="{BB962C8B-B14F-4D97-AF65-F5344CB8AC3E}">
        <p14:creationId xmlns:p14="http://schemas.microsoft.com/office/powerpoint/2010/main" val="2334735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12</a:t>
            </a:fld>
            <a:endParaRPr lang="fr-FR"/>
          </a:p>
        </p:txBody>
      </p:sp>
    </p:spTree>
    <p:extLst>
      <p:ext uri="{BB962C8B-B14F-4D97-AF65-F5344CB8AC3E}">
        <p14:creationId xmlns:p14="http://schemas.microsoft.com/office/powerpoint/2010/main" val="1823115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13</a:t>
            </a:fld>
            <a:endParaRPr lang="fr-FR"/>
          </a:p>
        </p:txBody>
      </p:sp>
    </p:spTree>
    <p:extLst>
      <p:ext uri="{BB962C8B-B14F-4D97-AF65-F5344CB8AC3E}">
        <p14:creationId xmlns:p14="http://schemas.microsoft.com/office/powerpoint/2010/main" val="1842138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14</a:t>
            </a:fld>
            <a:endParaRPr lang="fr-FR"/>
          </a:p>
        </p:txBody>
      </p:sp>
    </p:spTree>
    <p:extLst>
      <p:ext uri="{BB962C8B-B14F-4D97-AF65-F5344CB8AC3E}">
        <p14:creationId xmlns:p14="http://schemas.microsoft.com/office/powerpoint/2010/main" val="465961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15</a:t>
            </a:fld>
            <a:endParaRPr lang="fr-FR"/>
          </a:p>
        </p:txBody>
      </p:sp>
    </p:spTree>
    <p:extLst>
      <p:ext uri="{BB962C8B-B14F-4D97-AF65-F5344CB8AC3E}">
        <p14:creationId xmlns:p14="http://schemas.microsoft.com/office/powerpoint/2010/main" val="3042263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16</a:t>
            </a:fld>
            <a:endParaRPr lang="fr-FR"/>
          </a:p>
        </p:txBody>
      </p:sp>
    </p:spTree>
    <p:extLst>
      <p:ext uri="{BB962C8B-B14F-4D97-AF65-F5344CB8AC3E}">
        <p14:creationId xmlns:p14="http://schemas.microsoft.com/office/powerpoint/2010/main" val="255040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17</a:t>
            </a:fld>
            <a:endParaRPr lang="fr-FR"/>
          </a:p>
        </p:txBody>
      </p:sp>
    </p:spTree>
    <p:extLst>
      <p:ext uri="{BB962C8B-B14F-4D97-AF65-F5344CB8AC3E}">
        <p14:creationId xmlns:p14="http://schemas.microsoft.com/office/powerpoint/2010/main" val="2082641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18</a:t>
            </a:fld>
            <a:endParaRPr lang="fr-FR"/>
          </a:p>
        </p:txBody>
      </p:sp>
    </p:spTree>
    <p:extLst>
      <p:ext uri="{BB962C8B-B14F-4D97-AF65-F5344CB8AC3E}">
        <p14:creationId xmlns:p14="http://schemas.microsoft.com/office/powerpoint/2010/main" val="4004965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19</a:t>
            </a:fld>
            <a:endParaRPr lang="fr-FR"/>
          </a:p>
        </p:txBody>
      </p:sp>
    </p:spTree>
    <p:extLst>
      <p:ext uri="{BB962C8B-B14F-4D97-AF65-F5344CB8AC3E}">
        <p14:creationId xmlns:p14="http://schemas.microsoft.com/office/powerpoint/2010/main" val="3281784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a:t>
            </a:fld>
            <a:endParaRPr lang="fr-FR"/>
          </a:p>
        </p:txBody>
      </p:sp>
    </p:spTree>
    <p:extLst>
      <p:ext uri="{BB962C8B-B14F-4D97-AF65-F5344CB8AC3E}">
        <p14:creationId xmlns:p14="http://schemas.microsoft.com/office/powerpoint/2010/main" val="98434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20</a:t>
            </a:fld>
            <a:endParaRPr lang="fr-FR"/>
          </a:p>
        </p:txBody>
      </p:sp>
    </p:spTree>
    <p:extLst>
      <p:ext uri="{BB962C8B-B14F-4D97-AF65-F5344CB8AC3E}">
        <p14:creationId xmlns:p14="http://schemas.microsoft.com/office/powerpoint/2010/main" val="1510009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21</a:t>
            </a:fld>
            <a:endParaRPr lang="fr-FR"/>
          </a:p>
        </p:txBody>
      </p:sp>
    </p:spTree>
    <p:extLst>
      <p:ext uri="{BB962C8B-B14F-4D97-AF65-F5344CB8AC3E}">
        <p14:creationId xmlns:p14="http://schemas.microsoft.com/office/powerpoint/2010/main" val="727720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22</a:t>
            </a:fld>
            <a:endParaRPr lang="fr-FR"/>
          </a:p>
        </p:txBody>
      </p:sp>
    </p:spTree>
    <p:extLst>
      <p:ext uri="{BB962C8B-B14F-4D97-AF65-F5344CB8AC3E}">
        <p14:creationId xmlns:p14="http://schemas.microsoft.com/office/powerpoint/2010/main" val="1270280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23</a:t>
            </a:fld>
            <a:endParaRPr lang="fr-FR"/>
          </a:p>
        </p:txBody>
      </p:sp>
    </p:spTree>
    <p:extLst>
      <p:ext uri="{BB962C8B-B14F-4D97-AF65-F5344CB8AC3E}">
        <p14:creationId xmlns:p14="http://schemas.microsoft.com/office/powerpoint/2010/main" val="30998683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24</a:t>
            </a:fld>
            <a:endParaRPr lang="fr-FR"/>
          </a:p>
        </p:txBody>
      </p:sp>
    </p:spTree>
    <p:extLst>
      <p:ext uri="{BB962C8B-B14F-4D97-AF65-F5344CB8AC3E}">
        <p14:creationId xmlns:p14="http://schemas.microsoft.com/office/powerpoint/2010/main" val="4294900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25</a:t>
            </a:fld>
            <a:endParaRPr lang="fr-FR"/>
          </a:p>
        </p:txBody>
      </p:sp>
    </p:spTree>
    <p:extLst>
      <p:ext uri="{BB962C8B-B14F-4D97-AF65-F5344CB8AC3E}">
        <p14:creationId xmlns:p14="http://schemas.microsoft.com/office/powerpoint/2010/main" val="32195417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09575" y="1233488"/>
            <a:ext cx="5916613" cy="3328987"/>
          </a:xfrm>
        </p:spPr>
      </p:sp>
      <p:sp>
        <p:nvSpPr>
          <p:cNvPr id="3" name="Espace réservé des commentaires 2"/>
          <p:cNvSpPr txBox="1">
            <a:spLocks noGrp="1"/>
          </p:cNvSpPr>
          <p:nvPr>
            <p:ph type="body" sz="quarter" idx="1"/>
          </p:nvPr>
        </p:nvSpPr>
        <p:spPr/>
        <p:txBody>
          <a:bodyPr/>
          <a:lstStyle/>
          <a:p>
            <a:endParaRPr lang="fr-FR" dirty="0"/>
          </a:p>
        </p:txBody>
      </p:sp>
      <p:sp>
        <p:nvSpPr>
          <p:cNvPr id="4" name="Espace réservé du numéro de diapositive 3"/>
          <p:cNvSpPr txBox="1"/>
          <p:nvPr/>
        </p:nvSpPr>
        <p:spPr>
          <a:xfrm>
            <a:off x="3815369" y="9371280"/>
            <a:ext cx="2918831" cy="495032"/>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9D4B9E6-EC82-49FF-9732-0F1F965CCE9D}" type="slidenum">
              <a:t>26</a:t>
            </a:fld>
            <a:endParaRPr lang="fr-FR"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611679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27</a:t>
            </a:fld>
            <a:endParaRPr lang="fr-FR"/>
          </a:p>
        </p:txBody>
      </p:sp>
    </p:spTree>
    <p:extLst>
      <p:ext uri="{BB962C8B-B14F-4D97-AF65-F5344CB8AC3E}">
        <p14:creationId xmlns:p14="http://schemas.microsoft.com/office/powerpoint/2010/main" val="572142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28</a:t>
            </a:fld>
            <a:endParaRPr lang="fr-FR"/>
          </a:p>
        </p:txBody>
      </p:sp>
    </p:spTree>
    <p:extLst>
      <p:ext uri="{BB962C8B-B14F-4D97-AF65-F5344CB8AC3E}">
        <p14:creationId xmlns:p14="http://schemas.microsoft.com/office/powerpoint/2010/main" val="984638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09575" y="1233488"/>
            <a:ext cx="5916613" cy="3328987"/>
          </a:xfrm>
        </p:spPr>
      </p:sp>
      <p:sp>
        <p:nvSpPr>
          <p:cNvPr id="3" name="Espace réservé des commentaires 2"/>
          <p:cNvSpPr txBox="1">
            <a:spLocks noGrp="1"/>
          </p:cNvSpPr>
          <p:nvPr>
            <p:ph type="body" sz="quarter" idx="1"/>
          </p:nvPr>
        </p:nvSpPr>
        <p:spPr/>
        <p:txBody>
          <a:bodyPr/>
          <a:lstStyle/>
          <a:p>
            <a:endParaRPr lang="fr-FR" dirty="0"/>
          </a:p>
        </p:txBody>
      </p:sp>
      <p:sp>
        <p:nvSpPr>
          <p:cNvPr id="4" name="Espace réservé du numéro de diapositive 3"/>
          <p:cNvSpPr txBox="1"/>
          <p:nvPr/>
        </p:nvSpPr>
        <p:spPr>
          <a:xfrm>
            <a:off x="3815369" y="9371280"/>
            <a:ext cx="2918831" cy="495032"/>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9D4B9E6-EC82-49FF-9732-0F1F965CCE9D}" type="slidenum">
              <a:t>29</a:t>
            </a:fld>
            <a:endParaRPr lang="fr-FR"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34058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a:t>
            </a:fld>
            <a:endParaRPr lang="fr-FR"/>
          </a:p>
        </p:txBody>
      </p:sp>
    </p:spTree>
    <p:extLst>
      <p:ext uri="{BB962C8B-B14F-4D97-AF65-F5344CB8AC3E}">
        <p14:creationId xmlns:p14="http://schemas.microsoft.com/office/powerpoint/2010/main" val="24000630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30</a:t>
            </a:fld>
            <a:endParaRPr lang="fr-FR"/>
          </a:p>
        </p:txBody>
      </p:sp>
    </p:spTree>
    <p:extLst>
      <p:ext uri="{BB962C8B-B14F-4D97-AF65-F5344CB8AC3E}">
        <p14:creationId xmlns:p14="http://schemas.microsoft.com/office/powerpoint/2010/main" val="11939350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31</a:t>
            </a:fld>
            <a:endParaRPr lang="fr-FR"/>
          </a:p>
        </p:txBody>
      </p:sp>
    </p:spTree>
    <p:extLst>
      <p:ext uri="{BB962C8B-B14F-4D97-AF65-F5344CB8AC3E}">
        <p14:creationId xmlns:p14="http://schemas.microsoft.com/office/powerpoint/2010/main" val="19775124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32</a:t>
            </a:fld>
            <a:endParaRPr lang="fr-FR"/>
          </a:p>
        </p:txBody>
      </p:sp>
    </p:spTree>
    <p:extLst>
      <p:ext uri="{BB962C8B-B14F-4D97-AF65-F5344CB8AC3E}">
        <p14:creationId xmlns:p14="http://schemas.microsoft.com/office/powerpoint/2010/main" val="13483203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33</a:t>
            </a:fld>
            <a:endParaRPr lang="fr-FR"/>
          </a:p>
        </p:txBody>
      </p:sp>
    </p:spTree>
    <p:extLst>
      <p:ext uri="{BB962C8B-B14F-4D97-AF65-F5344CB8AC3E}">
        <p14:creationId xmlns:p14="http://schemas.microsoft.com/office/powerpoint/2010/main" val="7496657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34</a:t>
            </a:fld>
            <a:endParaRPr lang="fr-FR"/>
          </a:p>
        </p:txBody>
      </p:sp>
    </p:spTree>
    <p:extLst>
      <p:ext uri="{BB962C8B-B14F-4D97-AF65-F5344CB8AC3E}">
        <p14:creationId xmlns:p14="http://schemas.microsoft.com/office/powerpoint/2010/main" val="3889554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35</a:t>
            </a:fld>
            <a:endParaRPr lang="fr-FR"/>
          </a:p>
        </p:txBody>
      </p:sp>
    </p:spTree>
    <p:extLst>
      <p:ext uri="{BB962C8B-B14F-4D97-AF65-F5344CB8AC3E}">
        <p14:creationId xmlns:p14="http://schemas.microsoft.com/office/powerpoint/2010/main" val="25237189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36</a:t>
            </a:fld>
            <a:endParaRPr lang="fr-FR"/>
          </a:p>
        </p:txBody>
      </p:sp>
    </p:spTree>
    <p:extLst>
      <p:ext uri="{BB962C8B-B14F-4D97-AF65-F5344CB8AC3E}">
        <p14:creationId xmlns:p14="http://schemas.microsoft.com/office/powerpoint/2010/main" val="21149250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37</a:t>
            </a:fld>
            <a:endParaRPr lang="fr-FR"/>
          </a:p>
        </p:txBody>
      </p:sp>
    </p:spTree>
    <p:extLst>
      <p:ext uri="{BB962C8B-B14F-4D97-AF65-F5344CB8AC3E}">
        <p14:creationId xmlns:p14="http://schemas.microsoft.com/office/powerpoint/2010/main" val="11041695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38</a:t>
            </a:fld>
            <a:endParaRPr lang="fr-FR"/>
          </a:p>
        </p:txBody>
      </p:sp>
    </p:spTree>
    <p:extLst>
      <p:ext uri="{BB962C8B-B14F-4D97-AF65-F5344CB8AC3E}">
        <p14:creationId xmlns:p14="http://schemas.microsoft.com/office/powerpoint/2010/main" val="28609181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39</a:t>
            </a:fld>
            <a:endParaRPr lang="fr-FR"/>
          </a:p>
        </p:txBody>
      </p:sp>
    </p:spTree>
    <p:extLst>
      <p:ext uri="{BB962C8B-B14F-4D97-AF65-F5344CB8AC3E}">
        <p14:creationId xmlns:p14="http://schemas.microsoft.com/office/powerpoint/2010/main" val="1073951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4</a:t>
            </a:fld>
            <a:endParaRPr lang="fr-FR"/>
          </a:p>
        </p:txBody>
      </p:sp>
    </p:spTree>
    <p:extLst>
      <p:ext uri="{BB962C8B-B14F-4D97-AF65-F5344CB8AC3E}">
        <p14:creationId xmlns:p14="http://schemas.microsoft.com/office/powerpoint/2010/main" val="3412233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40</a:t>
            </a:fld>
            <a:endParaRPr lang="fr-FR"/>
          </a:p>
        </p:txBody>
      </p:sp>
    </p:spTree>
    <p:extLst>
      <p:ext uri="{BB962C8B-B14F-4D97-AF65-F5344CB8AC3E}">
        <p14:creationId xmlns:p14="http://schemas.microsoft.com/office/powerpoint/2010/main" val="1401492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5</a:t>
            </a:fld>
            <a:endParaRPr lang="fr-FR"/>
          </a:p>
        </p:txBody>
      </p:sp>
    </p:spTree>
    <p:extLst>
      <p:ext uri="{BB962C8B-B14F-4D97-AF65-F5344CB8AC3E}">
        <p14:creationId xmlns:p14="http://schemas.microsoft.com/office/powerpoint/2010/main" val="1256745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6</a:t>
            </a:fld>
            <a:endParaRPr lang="fr-FR"/>
          </a:p>
        </p:txBody>
      </p:sp>
    </p:spTree>
    <p:extLst>
      <p:ext uri="{BB962C8B-B14F-4D97-AF65-F5344CB8AC3E}">
        <p14:creationId xmlns:p14="http://schemas.microsoft.com/office/powerpoint/2010/main" val="2873668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7</a:t>
            </a:fld>
            <a:endParaRPr lang="fr-FR"/>
          </a:p>
        </p:txBody>
      </p:sp>
    </p:spTree>
    <p:extLst>
      <p:ext uri="{BB962C8B-B14F-4D97-AF65-F5344CB8AC3E}">
        <p14:creationId xmlns:p14="http://schemas.microsoft.com/office/powerpoint/2010/main" val="1456107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8</a:t>
            </a:fld>
            <a:endParaRPr lang="fr-FR"/>
          </a:p>
        </p:txBody>
      </p:sp>
    </p:spTree>
    <p:extLst>
      <p:ext uri="{BB962C8B-B14F-4D97-AF65-F5344CB8AC3E}">
        <p14:creationId xmlns:p14="http://schemas.microsoft.com/office/powerpoint/2010/main" val="2635185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3B540B1-62DE-4304-BA76-55106F6A66F1}" type="slidenum">
              <a:rPr lang="fr-FR" smtClean="0"/>
              <a:t>9</a:t>
            </a:fld>
            <a:endParaRPr lang="fr-FR"/>
          </a:p>
        </p:txBody>
      </p:sp>
    </p:spTree>
    <p:extLst>
      <p:ext uri="{BB962C8B-B14F-4D97-AF65-F5344CB8AC3E}">
        <p14:creationId xmlns:p14="http://schemas.microsoft.com/office/powerpoint/2010/main" val="392643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9E50F2-C5C3-7B29-7995-93AC80C87DC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189B796-8B54-65A3-7CF9-5B20B7DC2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870CED7-BFD5-5409-A749-A1704CF36829}"/>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AF90870C-2433-829F-AF13-AE17EBCD35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7DFD48-877D-6495-6A20-FCA1CA226507}"/>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1911665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A091AD-1D75-F2E0-9291-F22F0B9AF2C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D37E07A-EB09-BC46-BC1B-AC453CE540D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4DE055-9D28-9979-A95F-1C11C885E8F9}"/>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37BD6B1A-B43D-C136-A335-C5514DDABA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F8DB0C-AA0D-571A-DDAB-21DA722A18EC}"/>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340795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22D4317-1DD5-EFE7-9991-78435698EEE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8A5363C-6CE1-D422-72F9-0D2ABDBDA0A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8C448D1-EC35-093C-F9D3-F9EAEF55E888}"/>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744B4597-0107-8565-D9F4-BF8DBD052E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3569E91-E340-859C-4010-7138438356BC}"/>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2768210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Diapositive Txt courant B">
    <p:spTree>
      <p:nvGrpSpPr>
        <p:cNvPr id="1" name=""/>
        <p:cNvGrpSpPr/>
        <p:nvPr/>
      </p:nvGrpSpPr>
      <p:grpSpPr>
        <a:xfrm>
          <a:off x="0" y="0"/>
          <a:ext cx="0" cy="0"/>
          <a:chOff x="0" y="0"/>
          <a:chExt cx="0" cy="0"/>
        </a:xfrm>
      </p:grpSpPr>
      <p:sp>
        <p:nvSpPr>
          <p:cNvPr id="2" name="Rectangle 46"/>
          <p:cNvSpPr/>
          <p:nvPr/>
        </p:nvSpPr>
        <p:spPr>
          <a:xfrm>
            <a:off x="224878" y="205740"/>
            <a:ext cx="2969998" cy="6461763"/>
          </a:xfrm>
          <a:prstGeom prst="rect">
            <a:avLst/>
          </a:prstGeom>
          <a:solidFill>
            <a:srgbClr val="88CDD3"/>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HelveticaNeueLT Std Lt"/>
            </a:endParaRPr>
          </a:p>
        </p:txBody>
      </p:sp>
      <p:sp>
        <p:nvSpPr>
          <p:cNvPr id="3" name="Titre 1"/>
          <p:cNvSpPr txBox="1">
            <a:spLocks noGrp="1"/>
          </p:cNvSpPr>
          <p:nvPr>
            <p:ph type="title"/>
          </p:nvPr>
        </p:nvSpPr>
        <p:spPr/>
        <p:txBody>
          <a:bodyPr/>
          <a:lstStyle>
            <a:lvl1pPr>
              <a:defRPr/>
            </a:lvl1pPr>
          </a:lstStyle>
          <a:p>
            <a:pPr lvl="0"/>
            <a:r>
              <a:rPr lang="fr-FR"/>
              <a:t>Modifiez le style du titre</a:t>
            </a:r>
          </a:p>
        </p:txBody>
      </p:sp>
      <p:sp>
        <p:nvSpPr>
          <p:cNvPr id="4" name="Espace réservé du contenu 2"/>
          <p:cNvSpPr txBox="1">
            <a:spLocks noGrp="1"/>
          </p:cNvSpPr>
          <p:nvPr>
            <p:ph idx="1"/>
          </p:nvPr>
        </p:nvSpPr>
        <p:spPr>
          <a:xfrm>
            <a:off x="3520037" y="2119944"/>
            <a:ext cx="8390891" cy="4013795"/>
          </a:xfrm>
        </p:spPr>
        <p:txBody>
          <a:bodyPr/>
          <a:lstStyle>
            <a:lvl1pPr>
              <a:defRPr/>
            </a:lvl1pPr>
            <a:lvl2pPr marL="215999">
              <a:defRPr/>
            </a:lvl2pPr>
            <a:lvl3pPr>
              <a:defRPr/>
            </a:lvl3pPr>
            <a:lvl4pPr marL="215999">
              <a:defRPr/>
            </a:lvl4pPr>
          </a:lstStyle>
          <a:p>
            <a:pPr lvl="0"/>
            <a:r>
              <a:rPr lang="fr-FR"/>
              <a:t>Texte courant</a:t>
            </a:r>
          </a:p>
          <a:p>
            <a:pPr lvl="1"/>
            <a:r>
              <a:rPr lang="fr-FR"/>
              <a:t>Texte courant puce</a:t>
            </a:r>
          </a:p>
          <a:p>
            <a:pPr lvl="2"/>
            <a:r>
              <a:rPr lang="fr-FR"/>
              <a:t>Texte gras</a:t>
            </a:r>
          </a:p>
          <a:p>
            <a:pPr lvl="3"/>
            <a:r>
              <a:rPr lang="fr-FR"/>
              <a:t>Texte gras puce</a:t>
            </a:r>
          </a:p>
        </p:txBody>
      </p:sp>
      <p:sp>
        <p:nvSpPr>
          <p:cNvPr id="5" name="Espace réservé du numéro de diapositive 5"/>
          <p:cNvSpPr txBox="1">
            <a:spLocks noGrp="1"/>
          </p:cNvSpPr>
          <p:nvPr>
            <p:ph type="sldNum" sz="quarter" idx="8"/>
          </p:nvPr>
        </p:nvSpPr>
        <p:spPr>
          <a:xfrm>
            <a:off x="228600" y="6236829"/>
            <a:ext cx="1016172" cy="365129"/>
          </a:xfrm>
        </p:spPr>
        <p:txBody>
          <a:bodyPr anchorCtr="1"/>
          <a:lstStyle>
            <a:lvl1pPr algn="ctr">
              <a:lnSpc>
                <a:spcPct val="100000"/>
              </a:lnSpc>
              <a:defRPr sz="2400">
                <a:solidFill>
                  <a:srgbClr val="FFFFFF"/>
                </a:solidFill>
              </a:defRPr>
            </a:lvl1pPr>
          </a:lstStyle>
          <a:p>
            <a:pPr lvl="0"/>
            <a:fld id="{35739852-5ECA-4BB2-8CB7-5D0D137C0042}" type="slidenum">
              <a:t>‹N°›</a:t>
            </a:fld>
            <a:endParaRPr lang="fr-FR"/>
          </a:p>
        </p:txBody>
      </p:sp>
      <p:cxnSp>
        <p:nvCxnSpPr>
          <p:cNvPr id="6" name="Connecteur droit 7"/>
          <p:cNvCxnSpPr/>
          <p:nvPr/>
        </p:nvCxnSpPr>
        <p:spPr>
          <a:xfrm>
            <a:off x="4876796" y="1819271"/>
            <a:ext cx="6372225" cy="0"/>
          </a:xfrm>
          <a:prstGeom prst="straightConnector1">
            <a:avLst/>
          </a:prstGeom>
          <a:noFill/>
          <a:ln w="6345" cap="flat">
            <a:solidFill>
              <a:srgbClr val="006489"/>
            </a:solidFill>
            <a:prstDash val="solid"/>
            <a:miter/>
          </a:ln>
        </p:spPr>
      </p:cxnSp>
      <p:grpSp>
        <p:nvGrpSpPr>
          <p:cNvPr id="7" name="Groupe 9"/>
          <p:cNvGrpSpPr/>
          <p:nvPr/>
        </p:nvGrpSpPr>
        <p:grpSpPr>
          <a:xfrm>
            <a:off x="3594726" y="1357280"/>
            <a:ext cx="1046768" cy="446565"/>
            <a:chOff x="3594726" y="1357280"/>
            <a:chExt cx="1046768" cy="446565"/>
          </a:xfrm>
        </p:grpSpPr>
        <p:sp>
          <p:nvSpPr>
            <p:cNvPr id="8" name="Forme libre 10"/>
            <p:cNvSpPr/>
            <p:nvPr/>
          </p:nvSpPr>
          <p:spPr>
            <a:xfrm rot="5400013">
              <a:off x="4016917" y="1295280"/>
              <a:ext cx="202054" cy="326075"/>
            </a:xfrm>
            <a:custGeom>
              <a:avLst/>
              <a:gdLst>
                <a:gd name="f0" fmla="val 10800000"/>
                <a:gd name="f1" fmla="val 5400000"/>
                <a:gd name="f2" fmla="val 180"/>
                <a:gd name="f3" fmla="val w"/>
                <a:gd name="f4" fmla="val h"/>
                <a:gd name="f5" fmla="val 0"/>
                <a:gd name="f6" fmla="val 1123382"/>
                <a:gd name="f7" fmla="val 1812925"/>
                <a:gd name="f8" fmla="val 906463"/>
                <a:gd name="f9" fmla="+- 0 0 -90"/>
                <a:gd name="f10" fmla="*/ f3 1 1123382"/>
                <a:gd name="f11" fmla="*/ f4 1 1812925"/>
                <a:gd name="f12" fmla="+- f7 0 f5"/>
                <a:gd name="f13" fmla="+- f6 0 f5"/>
                <a:gd name="f14" fmla="*/ f9 f0 1"/>
                <a:gd name="f15" fmla="*/ f13 1 1123382"/>
                <a:gd name="f16" fmla="*/ f12 1 1812925"/>
                <a:gd name="f17" fmla="*/ 0 f13 1"/>
                <a:gd name="f18" fmla="*/ 0 f12 1"/>
                <a:gd name="f19" fmla="*/ 1123382 f13 1"/>
                <a:gd name="f20" fmla="*/ 906463 f12 1"/>
                <a:gd name="f21" fmla="*/ 1812925 f12 1"/>
                <a:gd name="f22" fmla="*/ f14 1 f2"/>
                <a:gd name="f23" fmla="*/ f17 1 1123382"/>
                <a:gd name="f24" fmla="*/ f18 1 1812925"/>
                <a:gd name="f25" fmla="*/ f19 1 1123382"/>
                <a:gd name="f26" fmla="*/ f20 1 1812925"/>
                <a:gd name="f27" fmla="*/ f21 1 1812925"/>
                <a:gd name="f28" fmla="*/ f5 1 f15"/>
                <a:gd name="f29" fmla="*/ f6 1 f15"/>
                <a:gd name="f30" fmla="*/ f5 1 f16"/>
                <a:gd name="f31" fmla="*/ f7 1 f16"/>
                <a:gd name="f32" fmla="+- f22 0 f1"/>
                <a:gd name="f33" fmla="*/ f23 1 f15"/>
                <a:gd name="f34" fmla="*/ f24 1 f16"/>
                <a:gd name="f35" fmla="*/ f25 1 f15"/>
                <a:gd name="f36" fmla="*/ f26 1 f16"/>
                <a:gd name="f37" fmla="*/ f27 1 f16"/>
                <a:gd name="f38" fmla="*/ f28 f10 1"/>
                <a:gd name="f39" fmla="*/ f29 f10 1"/>
                <a:gd name="f40" fmla="*/ f31 f11 1"/>
                <a:gd name="f41" fmla="*/ f30 f11 1"/>
                <a:gd name="f42" fmla="*/ f33 f10 1"/>
                <a:gd name="f43" fmla="*/ f34 f11 1"/>
                <a:gd name="f44" fmla="*/ f35 f10 1"/>
                <a:gd name="f45" fmla="*/ f36 f11 1"/>
                <a:gd name="f46" fmla="*/ f37 f11 1"/>
              </a:gdLst>
              <a:ahLst/>
              <a:cxnLst>
                <a:cxn ang="3cd4">
                  <a:pos x="hc" y="t"/>
                </a:cxn>
                <a:cxn ang="0">
                  <a:pos x="r" y="vc"/>
                </a:cxn>
                <a:cxn ang="cd4">
                  <a:pos x="hc" y="b"/>
                </a:cxn>
                <a:cxn ang="cd2">
                  <a:pos x="l" y="vc"/>
                </a:cxn>
                <a:cxn ang="f32">
                  <a:pos x="f42" y="f43"/>
                </a:cxn>
                <a:cxn ang="f32">
                  <a:pos x="f44" y="f45"/>
                </a:cxn>
                <a:cxn ang="f32">
                  <a:pos x="f42" y="f46"/>
                </a:cxn>
              </a:cxnLst>
              <a:rect l="f38" t="f41" r="f39" b="f40"/>
              <a:pathLst>
                <a:path w="1123382" h="1812925">
                  <a:moveTo>
                    <a:pt x="f5" y="f5"/>
                  </a:moveTo>
                  <a:lnTo>
                    <a:pt x="f6" y="f8"/>
                  </a:lnTo>
                  <a:lnTo>
                    <a:pt x="f5" y="f7"/>
                  </a:lnTo>
                  <a:close/>
                </a:path>
              </a:pathLst>
            </a:custGeom>
            <a:solidFill>
              <a:srgbClr val="004D6B"/>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9" name="Forme libre 11"/>
            <p:cNvSpPr/>
            <p:nvPr/>
          </p:nvSpPr>
          <p:spPr>
            <a:xfrm rot="5400013">
              <a:off x="4155957" y="1318309"/>
              <a:ext cx="446565" cy="524508"/>
            </a:xfrm>
            <a:custGeom>
              <a:avLst/>
              <a:gdLst>
                <a:gd name="f0" fmla="val 10800000"/>
                <a:gd name="f1" fmla="val 5400000"/>
                <a:gd name="f2" fmla="val 180"/>
                <a:gd name="f3" fmla="val w"/>
                <a:gd name="f4" fmla="val h"/>
                <a:gd name="f5" fmla="val 0"/>
                <a:gd name="f6" fmla="val 2482850"/>
                <a:gd name="f7" fmla="val 2916238"/>
                <a:gd name="f8" fmla="val 1819275"/>
                <a:gd name="f9" fmla="val 1123382"/>
                <a:gd name="f10" fmla="val 2009775"/>
                <a:gd name="f11" fmla="+- 0 0 -90"/>
                <a:gd name="f12" fmla="*/ f3 1 2482850"/>
                <a:gd name="f13" fmla="*/ f4 1 2916238"/>
                <a:gd name="f14" fmla="+- f7 0 f5"/>
                <a:gd name="f15" fmla="+- f6 0 f5"/>
                <a:gd name="f16" fmla="*/ f11 f0 1"/>
                <a:gd name="f17" fmla="*/ f15 1 2482850"/>
                <a:gd name="f18" fmla="*/ f14 1 2916238"/>
                <a:gd name="f19" fmla="*/ 2482850 f15 1"/>
                <a:gd name="f20" fmla="*/ 0 f14 1"/>
                <a:gd name="f21" fmla="*/ 1819275 f14 1"/>
                <a:gd name="f22" fmla="*/ 1123382 f15 1"/>
                <a:gd name="f23" fmla="*/ 2916238 f14 1"/>
                <a:gd name="f24" fmla="*/ 0 f15 1"/>
                <a:gd name="f25" fmla="*/ 2009775 f14 1"/>
                <a:gd name="f26" fmla="*/ f16 1 f2"/>
                <a:gd name="f27" fmla="*/ f19 1 2482850"/>
                <a:gd name="f28" fmla="*/ f20 1 2916238"/>
                <a:gd name="f29" fmla="*/ f21 1 2916238"/>
                <a:gd name="f30" fmla="*/ f22 1 2482850"/>
                <a:gd name="f31" fmla="*/ f23 1 2916238"/>
                <a:gd name="f32" fmla="*/ f24 1 2482850"/>
                <a:gd name="f33" fmla="*/ f25 1 2916238"/>
                <a:gd name="f34" fmla="*/ f5 1 f17"/>
                <a:gd name="f35" fmla="*/ f6 1 f17"/>
                <a:gd name="f36" fmla="*/ f5 1 f18"/>
                <a:gd name="f37" fmla="*/ f7 1 f18"/>
                <a:gd name="f38" fmla="+- f26 0 f1"/>
                <a:gd name="f39" fmla="*/ f27 1 f17"/>
                <a:gd name="f40" fmla="*/ f28 1 f18"/>
                <a:gd name="f41" fmla="*/ f29 1 f18"/>
                <a:gd name="f42" fmla="*/ f30 1 f17"/>
                <a:gd name="f43" fmla="*/ f31 1 f18"/>
                <a:gd name="f44" fmla="*/ f32 1 f17"/>
                <a:gd name="f45" fmla="*/ f33 1 f18"/>
                <a:gd name="f46" fmla="*/ f34 f12 1"/>
                <a:gd name="f47" fmla="*/ f35 f12 1"/>
                <a:gd name="f48" fmla="*/ f37 f13 1"/>
                <a:gd name="f49" fmla="*/ f36 f13 1"/>
                <a:gd name="f50" fmla="*/ f39 f12 1"/>
                <a:gd name="f51" fmla="*/ f40 f13 1"/>
                <a:gd name="f52" fmla="*/ f41 f13 1"/>
                <a:gd name="f53" fmla="*/ f42 f12 1"/>
                <a:gd name="f54" fmla="*/ f43 f13 1"/>
                <a:gd name="f55" fmla="*/ f44 f12 1"/>
                <a:gd name="f56" fmla="*/ f45 f13 1"/>
              </a:gdLst>
              <a:ahLst/>
              <a:cxnLst>
                <a:cxn ang="3cd4">
                  <a:pos x="hc" y="t"/>
                </a:cxn>
                <a:cxn ang="0">
                  <a:pos x="r" y="vc"/>
                </a:cxn>
                <a:cxn ang="cd4">
                  <a:pos x="hc" y="b"/>
                </a:cxn>
                <a:cxn ang="cd2">
                  <a:pos x="l" y="vc"/>
                </a:cxn>
                <a:cxn ang="f38">
                  <a:pos x="f50" y="f51"/>
                </a:cxn>
                <a:cxn ang="f38">
                  <a:pos x="f50" y="f52"/>
                </a:cxn>
                <a:cxn ang="f38">
                  <a:pos x="f53" y="f54"/>
                </a:cxn>
                <a:cxn ang="f38">
                  <a:pos x="f55" y="f56"/>
                </a:cxn>
                <a:cxn ang="f38">
                  <a:pos x="f50" y="f51"/>
                </a:cxn>
              </a:cxnLst>
              <a:rect l="f46" t="f49" r="f47" b="f48"/>
              <a:pathLst>
                <a:path w="2482850" h="2916238">
                  <a:moveTo>
                    <a:pt x="f6" y="f5"/>
                  </a:moveTo>
                  <a:lnTo>
                    <a:pt x="f6" y="f8"/>
                  </a:lnTo>
                  <a:lnTo>
                    <a:pt x="f9" y="f7"/>
                  </a:lnTo>
                  <a:lnTo>
                    <a:pt x="f5" y="f10"/>
                  </a:lnTo>
                  <a:lnTo>
                    <a:pt x="f6" y="f5"/>
                  </a:lnTo>
                  <a:close/>
                </a:path>
              </a:pathLst>
            </a:custGeom>
            <a:solidFill>
              <a:srgbClr val="4F9AB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0" name="Forme libre 12"/>
            <p:cNvSpPr/>
            <p:nvPr/>
          </p:nvSpPr>
          <p:spPr>
            <a:xfrm rot="5400013">
              <a:off x="3633697" y="1318309"/>
              <a:ext cx="446565" cy="524508"/>
            </a:xfrm>
            <a:custGeom>
              <a:avLst/>
              <a:gdLst>
                <a:gd name="f0" fmla="val 10800000"/>
                <a:gd name="f1" fmla="val 5400000"/>
                <a:gd name="f2" fmla="val 180"/>
                <a:gd name="f3" fmla="val w"/>
                <a:gd name="f4" fmla="val h"/>
                <a:gd name="f5" fmla="val 0"/>
                <a:gd name="f6" fmla="val 2482850"/>
                <a:gd name="f7" fmla="val 2916237"/>
                <a:gd name="f8" fmla="val 1123382"/>
                <a:gd name="f9" fmla="val 1096962"/>
                <a:gd name="f10" fmla="val 906462"/>
                <a:gd name="f11" fmla="+- 0 0 -90"/>
                <a:gd name="f12" fmla="*/ f3 1 2482850"/>
                <a:gd name="f13" fmla="*/ f4 1 2916237"/>
                <a:gd name="f14" fmla="+- f7 0 f5"/>
                <a:gd name="f15" fmla="+- f6 0 f5"/>
                <a:gd name="f16" fmla="*/ f11 f0 1"/>
                <a:gd name="f17" fmla="*/ f15 1 2482850"/>
                <a:gd name="f18" fmla="*/ f14 1 2916237"/>
                <a:gd name="f19" fmla="*/ 1123382 f15 1"/>
                <a:gd name="f20" fmla="*/ 0 f14 1"/>
                <a:gd name="f21" fmla="*/ 2482850 f15 1"/>
                <a:gd name="f22" fmla="*/ 1096962 f14 1"/>
                <a:gd name="f23" fmla="*/ 2916237 f14 1"/>
                <a:gd name="f24" fmla="*/ 0 f15 1"/>
                <a:gd name="f25" fmla="*/ 906462 f14 1"/>
                <a:gd name="f26" fmla="*/ f16 1 f2"/>
                <a:gd name="f27" fmla="*/ f19 1 2482850"/>
                <a:gd name="f28" fmla="*/ f20 1 2916237"/>
                <a:gd name="f29" fmla="*/ f21 1 2482850"/>
                <a:gd name="f30" fmla="*/ f22 1 2916237"/>
                <a:gd name="f31" fmla="*/ f23 1 2916237"/>
                <a:gd name="f32" fmla="*/ f24 1 2482850"/>
                <a:gd name="f33" fmla="*/ f25 1 2916237"/>
                <a:gd name="f34" fmla="*/ f5 1 f17"/>
                <a:gd name="f35" fmla="*/ f6 1 f17"/>
                <a:gd name="f36" fmla="*/ f5 1 f18"/>
                <a:gd name="f37" fmla="*/ f7 1 f18"/>
                <a:gd name="f38" fmla="+- f26 0 f1"/>
                <a:gd name="f39" fmla="*/ f27 1 f17"/>
                <a:gd name="f40" fmla="*/ f28 1 f18"/>
                <a:gd name="f41" fmla="*/ f29 1 f17"/>
                <a:gd name="f42" fmla="*/ f30 1 f18"/>
                <a:gd name="f43" fmla="*/ f31 1 f18"/>
                <a:gd name="f44" fmla="*/ f32 1 f17"/>
                <a:gd name="f45" fmla="*/ f33 1 f18"/>
                <a:gd name="f46" fmla="*/ f34 f12 1"/>
                <a:gd name="f47" fmla="*/ f35 f12 1"/>
                <a:gd name="f48" fmla="*/ f37 f13 1"/>
                <a:gd name="f49" fmla="*/ f36 f13 1"/>
                <a:gd name="f50" fmla="*/ f39 f12 1"/>
                <a:gd name="f51" fmla="*/ f40 f13 1"/>
                <a:gd name="f52" fmla="*/ f41 f12 1"/>
                <a:gd name="f53" fmla="*/ f42 f13 1"/>
                <a:gd name="f54" fmla="*/ f43 f13 1"/>
                <a:gd name="f55" fmla="*/ f44 f12 1"/>
                <a:gd name="f56" fmla="*/ f45 f13 1"/>
              </a:gdLst>
              <a:ahLst/>
              <a:cxnLst>
                <a:cxn ang="3cd4">
                  <a:pos x="hc" y="t"/>
                </a:cxn>
                <a:cxn ang="0">
                  <a:pos x="r" y="vc"/>
                </a:cxn>
                <a:cxn ang="cd4">
                  <a:pos x="hc" y="b"/>
                </a:cxn>
                <a:cxn ang="cd2">
                  <a:pos x="l" y="vc"/>
                </a:cxn>
                <a:cxn ang="f38">
                  <a:pos x="f50" y="f51"/>
                </a:cxn>
                <a:cxn ang="f38">
                  <a:pos x="f52" y="f53"/>
                </a:cxn>
                <a:cxn ang="f38">
                  <a:pos x="f52" y="f54"/>
                </a:cxn>
                <a:cxn ang="f38">
                  <a:pos x="f55" y="f56"/>
                </a:cxn>
                <a:cxn ang="f38">
                  <a:pos x="f50" y="f51"/>
                </a:cxn>
              </a:cxnLst>
              <a:rect l="f46" t="f49" r="f47" b="f48"/>
              <a:pathLst>
                <a:path w="2482850" h="2916237">
                  <a:moveTo>
                    <a:pt x="f8" y="f5"/>
                  </a:moveTo>
                  <a:lnTo>
                    <a:pt x="f6" y="f9"/>
                  </a:lnTo>
                  <a:lnTo>
                    <a:pt x="f6" y="f7"/>
                  </a:lnTo>
                  <a:lnTo>
                    <a:pt x="f5" y="f10"/>
                  </a:lnTo>
                  <a:lnTo>
                    <a:pt x="f8" y="f5"/>
                  </a:lnTo>
                  <a:close/>
                </a:path>
              </a:pathLst>
            </a:custGeom>
            <a:solidFill>
              <a:srgbClr val="00647D"/>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sp>
        <p:nvSpPr>
          <p:cNvPr id="11" name="Espace réservé du contenu 2"/>
          <p:cNvSpPr txBox="1">
            <a:spLocks noGrp="1"/>
          </p:cNvSpPr>
          <p:nvPr>
            <p:ph idx="4294967295"/>
          </p:nvPr>
        </p:nvSpPr>
        <p:spPr>
          <a:xfrm>
            <a:off x="844265" y="3183684"/>
            <a:ext cx="2193160" cy="473979"/>
          </a:xfrm>
        </p:spPr>
        <p:txBody>
          <a:bodyPr/>
          <a:lstStyle>
            <a:lvl1pPr>
              <a:defRPr>
                <a:solidFill>
                  <a:srgbClr val="FFFFFF"/>
                </a:solidFill>
                <a:latin typeface="HelveticaNeueLT Std Lt Cn" pitchFamily="34"/>
              </a:defRPr>
            </a:lvl1pPr>
            <a:lvl2pPr indent="0">
              <a:buNone/>
              <a:defRPr>
                <a:solidFill>
                  <a:srgbClr val="FFFFFF"/>
                </a:solidFill>
                <a:latin typeface="HelveticaNeueLT Std Med Cn" pitchFamily="34"/>
              </a:defRPr>
            </a:lvl2pPr>
          </a:lstStyle>
          <a:p>
            <a:pPr lvl="0"/>
            <a:r>
              <a:rPr lang="fr-FR"/>
              <a:t>Txt normal</a:t>
            </a:r>
          </a:p>
          <a:p>
            <a:pPr lvl="1"/>
            <a:r>
              <a:rPr lang="fr-FR"/>
              <a:t>Txt gras</a:t>
            </a:r>
          </a:p>
        </p:txBody>
      </p:sp>
      <p:grpSp>
        <p:nvGrpSpPr>
          <p:cNvPr id="12" name="Groupe 14"/>
          <p:cNvGrpSpPr/>
          <p:nvPr/>
        </p:nvGrpSpPr>
        <p:grpSpPr>
          <a:xfrm>
            <a:off x="606192" y="1135081"/>
            <a:ext cx="1342275" cy="710049"/>
            <a:chOff x="606192" y="1135081"/>
            <a:chExt cx="1342275" cy="710049"/>
          </a:xfrm>
        </p:grpSpPr>
        <p:sp>
          <p:nvSpPr>
            <p:cNvPr id="13" name="Freeform 5"/>
            <p:cNvSpPr/>
            <p:nvPr/>
          </p:nvSpPr>
          <p:spPr>
            <a:xfrm>
              <a:off x="606192" y="1575090"/>
              <a:ext cx="413007" cy="270040"/>
            </a:xfrm>
            <a:custGeom>
              <a:avLst/>
              <a:gdLst>
                <a:gd name="f0" fmla="val 10800000"/>
                <a:gd name="f1" fmla="val 5400000"/>
                <a:gd name="f2" fmla="val 180"/>
                <a:gd name="f3" fmla="val w"/>
                <a:gd name="f4" fmla="val h"/>
                <a:gd name="f5" fmla="val 0"/>
                <a:gd name="f6" fmla="val 520"/>
                <a:gd name="f7" fmla="val 340"/>
                <a:gd name="f8" fmla="val 30"/>
                <a:gd name="f9" fmla="val 32"/>
                <a:gd name="f10" fmla="val 24"/>
                <a:gd name="f11" fmla="val 38"/>
                <a:gd name="f12" fmla="val 46"/>
                <a:gd name="f13" fmla="val 66"/>
                <a:gd name="f14" fmla="val 56"/>
                <a:gd name="f15" fmla="val 84"/>
                <a:gd name="f16" fmla="val 68"/>
                <a:gd name="f17" fmla="val 100"/>
                <a:gd name="f18" fmla="val 80"/>
                <a:gd name="f19" fmla="val 116"/>
                <a:gd name="f20" fmla="val 108"/>
                <a:gd name="f21" fmla="val 142"/>
                <a:gd name="f22" fmla="val 134"/>
                <a:gd name="f23" fmla="val 166"/>
                <a:gd name="f24" fmla="val 156"/>
                <a:gd name="f25" fmla="val 188"/>
                <a:gd name="f26" fmla="val 198"/>
                <a:gd name="f27" fmla="val 172"/>
                <a:gd name="f28" fmla="val 210"/>
                <a:gd name="f29" fmla="val 176"/>
                <a:gd name="f30" fmla="val 222"/>
                <a:gd name="f31" fmla="val 178"/>
                <a:gd name="f32" fmla="val 234"/>
                <a:gd name="f33" fmla="val 246"/>
                <a:gd name="f34" fmla="val 174"/>
                <a:gd name="f35" fmla="val 258"/>
                <a:gd name="f36" fmla="val 168"/>
                <a:gd name="f37" fmla="val 266"/>
                <a:gd name="f38" fmla="val 162"/>
                <a:gd name="f39" fmla="val 272"/>
                <a:gd name="f40" fmla="val 152"/>
                <a:gd name="f41" fmla="val 278"/>
                <a:gd name="f42" fmla="val 282"/>
                <a:gd name="f43" fmla="val 132"/>
                <a:gd name="f44" fmla="val 284"/>
                <a:gd name="f45" fmla="val 120"/>
                <a:gd name="f46" fmla="val 280"/>
                <a:gd name="f47" fmla="val 60"/>
                <a:gd name="f48" fmla="val 276"/>
                <a:gd name="f49" fmla="val 44"/>
                <a:gd name="f50" fmla="val 270"/>
                <a:gd name="f51" fmla="val 16"/>
                <a:gd name="f52" fmla="val 2"/>
                <a:gd name="f53" fmla="val 254"/>
                <a:gd name="f54" fmla="val 6"/>
                <a:gd name="f55" fmla="val 298"/>
                <a:gd name="f56" fmla="val 12"/>
                <a:gd name="f57" fmla="val 314"/>
                <a:gd name="f58" fmla="val 322"/>
                <a:gd name="f59" fmla="val 326"/>
                <a:gd name="f60" fmla="val 328"/>
                <a:gd name="f61" fmla="val 334"/>
                <a:gd name="f62" fmla="val 338"/>
                <a:gd name="f63" fmla="val 128"/>
                <a:gd name="f64" fmla="val 332"/>
                <a:gd name="f65" fmla="val 200"/>
                <a:gd name="f66" fmla="val 218"/>
                <a:gd name="f67" fmla="val 310"/>
                <a:gd name="f68" fmla="val 232"/>
                <a:gd name="f69" fmla="val 294"/>
                <a:gd name="f70" fmla="val 240"/>
                <a:gd name="f71" fmla="val 260"/>
                <a:gd name="f72" fmla="val 248"/>
                <a:gd name="f73" fmla="val 220"/>
                <a:gd name="f74" fmla="val 202"/>
                <a:gd name="f75" fmla="val 186"/>
                <a:gd name="f76" fmla="val 170"/>
                <a:gd name="f77" fmla="val 208"/>
                <a:gd name="f78" fmla="val 192"/>
                <a:gd name="f79" fmla="val 158"/>
                <a:gd name="f80" fmla="val 118"/>
                <a:gd name="f81" fmla="val 92"/>
                <a:gd name="f82" fmla="val 52"/>
                <a:gd name="f83" fmla="val 36"/>
                <a:gd name="f84" fmla="val 40"/>
                <a:gd name="f85" fmla="val 18"/>
                <a:gd name="f86" fmla="val 430"/>
                <a:gd name="f87" fmla="val 74"/>
                <a:gd name="f88" fmla="val 76"/>
                <a:gd name="f89" fmla="val 292"/>
                <a:gd name="f90" fmla="val 78"/>
                <a:gd name="f91" fmla="val 330"/>
                <a:gd name="f92" fmla="val 362"/>
                <a:gd name="f93" fmla="val 122"/>
                <a:gd name="f94" fmla="val 378"/>
                <a:gd name="f95" fmla="val 408"/>
                <a:gd name="f96" fmla="val 420"/>
                <a:gd name="f97" fmla="val 428"/>
                <a:gd name="f98" fmla="val 124"/>
                <a:gd name="f99" fmla="val 436"/>
                <a:gd name="f100" fmla="val 126"/>
                <a:gd name="f101" fmla="val 442"/>
                <a:gd name="f102" fmla="val 446"/>
                <a:gd name="f103" fmla="val 140"/>
                <a:gd name="f104" fmla="val 448"/>
                <a:gd name="f105" fmla="val 450"/>
                <a:gd name="f106" fmla="val 518"/>
                <a:gd name="f107" fmla="val 136"/>
                <a:gd name="f108" fmla="val 514"/>
                <a:gd name="f109" fmla="val 506"/>
                <a:gd name="f110" fmla="val 104"/>
                <a:gd name="f111" fmla="val 496"/>
                <a:gd name="f112" fmla="val 94"/>
                <a:gd name="f113" fmla="val 482"/>
                <a:gd name="f114" fmla="val 86"/>
                <a:gd name="f115" fmla="val 468"/>
                <a:gd name="f116" fmla="+- 0 0 -90"/>
                <a:gd name="f117" fmla="*/ f3 1 520"/>
                <a:gd name="f118" fmla="*/ f4 1 340"/>
                <a:gd name="f119" fmla="+- f7 0 f5"/>
                <a:gd name="f120" fmla="+- f6 0 f5"/>
                <a:gd name="f121" fmla="*/ f116 f0 1"/>
                <a:gd name="f122" fmla="*/ f120 1 520"/>
                <a:gd name="f123" fmla="*/ f119 1 340"/>
                <a:gd name="f124" fmla="*/ 30 f120 1"/>
                <a:gd name="f125" fmla="*/ 0 f119 1"/>
                <a:gd name="f126" fmla="*/ 38 f120 1"/>
                <a:gd name="f127" fmla="*/ 46 f119 1"/>
                <a:gd name="f128" fmla="*/ 56 f120 1"/>
                <a:gd name="f129" fmla="*/ 84 f119 1"/>
                <a:gd name="f130" fmla="*/ 80 f120 1"/>
                <a:gd name="f131" fmla="*/ 116 f119 1"/>
                <a:gd name="f132" fmla="*/ 134 f120 1"/>
                <a:gd name="f133" fmla="*/ 166 f119 1"/>
                <a:gd name="f134" fmla="*/ 166 f120 1"/>
                <a:gd name="f135" fmla="*/ 198 f119 1"/>
                <a:gd name="f136" fmla="*/ 176 f120 1"/>
                <a:gd name="f137" fmla="*/ 222 f119 1"/>
                <a:gd name="f138" fmla="*/ 178 f120 1"/>
                <a:gd name="f139" fmla="*/ 234 f119 1"/>
                <a:gd name="f140" fmla="*/ 174 f120 1"/>
                <a:gd name="f141" fmla="*/ 258 f119 1"/>
                <a:gd name="f142" fmla="*/ 162 f120 1"/>
                <a:gd name="f143" fmla="*/ 272 f119 1"/>
                <a:gd name="f144" fmla="*/ 142 f120 1"/>
                <a:gd name="f145" fmla="*/ 282 f119 1"/>
                <a:gd name="f146" fmla="*/ 120 f120 1"/>
                <a:gd name="f147" fmla="*/ 284 f119 1"/>
                <a:gd name="f148" fmla="*/ 100 f120 1"/>
                <a:gd name="f149" fmla="*/ 60 f120 1"/>
                <a:gd name="f150" fmla="*/ 276 f119 1"/>
                <a:gd name="f151" fmla="*/ 16 f120 1"/>
                <a:gd name="f152" fmla="*/ 2 f120 1"/>
                <a:gd name="f153" fmla="*/ 254 f119 1"/>
                <a:gd name="f154" fmla="*/ 278 f119 1"/>
                <a:gd name="f155" fmla="*/ 12 f120 1"/>
                <a:gd name="f156" fmla="*/ 314 f119 1"/>
                <a:gd name="f157" fmla="*/ 322 f119 1"/>
                <a:gd name="f158" fmla="*/ 328 f119 1"/>
                <a:gd name="f159" fmla="*/ 338 f119 1"/>
                <a:gd name="f160" fmla="*/ 128 f120 1"/>
                <a:gd name="f161" fmla="*/ 340 f119 1"/>
                <a:gd name="f162" fmla="*/ 180 f120 1"/>
                <a:gd name="f163" fmla="*/ 332 f119 1"/>
                <a:gd name="f164" fmla="*/ 218 f120 1"/>
                <a:gd name="f165" fmla="*/ 310 f119 1"/>
                <a:gd name="f166" fmla="*/ 240 f120 1"/>
                <a:gd name="f167" fmla="*/ 248 f120 1"/>
                <a:gd name="f168" fmla="*/ 240 f119 1"/>
                <a:gd name="f169" fmla="*/ 246 f120 1"/>
                <a:gd name="f170" fmla="*/ 220 f119 1"/>
                <a:gd name="f171" fmla="*/ 232 f120 1"/>
                <a:gd name="f172" fmla="*/ 186 f119 1"/>
                <a:gd name="f173" fmla="*/ 208 f120 1"/>
                <a:gd name="f174" fmla="*/ 156 f119 1"/>
                <a:gd name="f175" fmla="*/ 158 f120 1"/>
                <a:gd name="f176" fmla="*/ 118 f119 1"/>
                <a:gd name="f177" fmla="*/ 84 f120 1"/>
                <a:gd name="f178" fmla="*/ 66 f119 1"/>
                <a:gd name="f179" fmla="*/ 52 f120 1"/>
                <a:gd name="f180" fmla="*/ 36 f119 1"/>
                <a:gd name="f181" fmla="*/ 430 f120 1"/>
                <a:gd name="f182" fmla="*/ 74 f119 1"/>
                <a:gd name="f183" fmla="*/ 338 f120 1"/>
                <a:gd name="f184" fmla="*/ 76 f119 1"/>
                <a:gd name="f185" fmla="*/ 292 f120 1"/>
                <a:gd name="f186" fmla="*/ 330 f119 1"/>
                <a:gd name="f187" fmla="*/ 362 f120 1"/>
                <a:gd name="f188" fmla="*/ 122 f119 1"/>
                <a:gd name="f189" fmla="*/ 378 f120 1"/>
                <a:gd name="f190" fmla="*/ 408 f120 1"/>
                <a:gd name="f191" fmla="*/ 120 f119 1"/>
                <a:gd name="f192" fmla="*/ 428 f120 1"/>
                <a:gd name="f193" fmla="*/ 124 f119 1"/>
                <a:gd name="f194" fmla="*/ 442 f120 1"/>
                <a:gd name="f195" fmla="*/ 132 f119 1"/>
                <a:gd name="f196" fmla="*/ 446 f120 1"/>
                <a:gd name="f197" fmla="*/ 140 f119 1"/>
                <a:gd name="f198" fmla="*/ 450 f120 1"/>
                <a:gd name="f199" fmla="*/ 176 f119 1"/>
                <a:gd name="f200" fmla="*/ 520 f120 1"/>
                <a:gd name="f201" fmla="*/ 514 f120 1"/>
                <a:gd name="f202" fmla="*/ 496 f120 1"/>
                <a:gd name="f203" fmla="*/ 94 f119 1"/>
                <a:gd name="f204" fmla="*/ 468 f120 1"/>
                <a:gd name="f205" fmla="*/ 80 f119 1"/>
                <a:gd name="f206" fmla="*/ f121 1 f2"/>
                <a:gd name="f207" fmla="*/ f124 1 520"/>
                <a:gd name="f208" fmla="*/ f125 1 340"/>
                <a:gd name="f209" fmla="*/ f126 1 520"/>
                <a:gd name="f210" fmla="*/ f127 1 340"/>
                <a:gd name="f211" fmla="*/ f128 1 520"/>
                <a:gd name="f212" fmla="*/ f129 1 340"/>
                <a:gd name="f213" fmla="*/ f130 1 520"/>
                <a:gd name="f214" fmla="*/ f131 1 340"/>
                <a:gd name="f215" fmla="*/ f132 1 520"/>
                <a:gd name="f216" fmla="*/ f133 1 340"/>
                <a:gd name="f217" fmla="*/ f134 1 520"/>
                <a:gd name="f218" fmla="*/ f135 1 340"/>
                <a:gd name="f219" fmla="*/ f136 1 520"/>
                <a:gd name="f220" fmla="*/ f137 1 340"/>
                <a:gd name="f221" fmla="*/ f138 1 520"/>
                <a:gd name="f222" fmla="*/ f139 1 340"/>
                <a:gd name="f223" fmla="*/ f140 1 520"/>
                <a:gd name="f224" fmla="*/ f141 1 340"/>
                <a:gd name="f225" fmla="*/ f142 1 520"/>
                <a:gd name="f226" fmla="*/ f143 1 340"/>
                <a:gd name="f227" fmla="*/ f144 1 520"/>
                <a:gd name="f228" fmla="*/ f145 1 340"/>
                <a:gd name="f229" fmla="*/ f146 1 520"/>
                <a:gd name="f230" fmla="*/ f147 1 340"/>
                <a:gd name="f231" fmla="*/ f148 1 520"/>
                <a:gd name="f232" fmla="*/ f149 1 520"/>
                <a:gd name="f233" fmla="*/ f150 1 340"/>
                <a:gd name="f234" fmla="*/ f151 1 520"/>
                <a:gd name="f235" fmla="*/ f152 1 520"/>
                <a:gd name="f236" fmla="*/ f153 1 340"/>
                <a:gd name="f237" fmla="*/ f154 1 340"/>
                <a:gd name="f238" fmla="*/ f155 1 520"/>
                <a:gd name="f239" fmla="*/ f156 1 340"/>
                <a:gd name="f240" fmla="*/ f157 1 340"/>
                <a:gd name="f241" fmla="*/ f158 1 340"/>
                <a:gd name="f242" fmla="*/ f159 1 340"/>
                <a:gd name="f243" fmla="*/ f160 1 520"/>
                <a:gd name="f244" fmla="*/ f161 1 340"/>
                <a:gd name="f245" fmla="*/ f162 1 520"/>
                <a:gd name="f246" fmla="*/ f163 1 340"/>
                <a:gd name="f247" fmla="*/ f164 1 520"/>
                <a:gd name="f248" fmla="*/ f165 1 340"/>
                <a:gd name="f249" fmla="*/ f166 1 520"/>
                <a:gd name="f250" fmla="*/ f167 1 520"/>
                <a:gd name="f251" fmla="*/ f168 1 340"/>
                <a:gd name="f252" fmla="*/ f169 1 520"/>
                <a:gd name="f253" fmla="*/ f170 1 340"/>
                <a:gd name="f254" fmla="*/ f171 1 520"/>
                <a:gd name="f255" fmla="*/ f172 1 340"/>
                <a:gd name="f256" fmla="*/ f173 1 520"/>
                <a:gd name="f257" fmla="*/ f174 1 340"/>
                <a:gd name="f258" fmla="*/ f175 1 520"/>
                <a:gd name="f259" fmla="*/ f176 1 340"/>
                <a:gd name="f260" fmla="*/ f177 1 520"/>
                <a:gd name="f261" fmla="*/ f178 1 340"/>
                <a:gd name="f262" fmla="*/ f179 1 520"/>
                <a:gd name="f263" fmla="*/ f180 1 340"/>
                <a:gd name="f264" fmla="*/ f181 1 520"/>
                <a:gd name="f265" fmla="*/ f182 1 340"/>
                <a:gd name="f266" fmla="*/ f183 1 520"/>
                <a:gd name="f267" fmla="*/ f184 1 340"/>
                <a:gd name="f268" fmla="*/ f185 1 520"/>
                <a:gd name="f269" fmla="*/ f186 1 340"/>
                <a:gd name="f270" fmla="*/ f187 1 520"/>
                <a:gd name="f271" fmla="*/ f188 1 340"/>
                <a:gd name="f272" fmla="*/ f189 1 520"/>
                <a:gd name="f273" fmla="*/ f190 1 520"/>
                <a:gd name="f274" fmla="*/ f191 1 340"/>
                <a:gd name="f275" fmla="*/ f192 1 520"/>
                <a:gd name="f276" fmla="*/ f193 1 340"/>
                <a:gd name="f277" fmla="*/ f194 1 520"/>
                <a:gd name="f278" fmla="*/ f195 1 340"/>
                <a:gd name="f279" fmla="*/ f196 1 520"/>
                <a:gd name="f280" fmla="*/ f197 1 340"/>
                <a:gd name="f281" fmla="*/ f198 1 520"/>
                <a:gd name="f282" fmla="*/ f199 1 340"/>
                <a:gd name="f283" fmla="*/ f200 1 520"/>
                <a:gd name="f284" fmla="*/ f201 1 520"/>
                <a:gd name="f285" fmla="*/ f202 1 520"/>
                <a:gd name="f286" fmla="*/ f203 1 340"/>
                <a:gd name="f287" fmla="*/ f204 1 520"/>
                <a:gd name="f288" fmla="*/ f205 1 340"/>
                <a:gd name="f289" fmla="*/ 0 1 f122"/>
                <a:gd name="f290" fmla="*/ f6 1 f122"/>
                <a:gd name="f291" fmla="*/ 0 1 f123"/>
                <a:gd name="f292" fmla="*/ f7 1 f123"/>
                <a:gd name="f293" fmla="+- f206 0 f1"/>
                <a:gd name="f294" fmla="*/ f207 1 f122"/>
                <a:gd name="f295" fmla="*/ f208 1 f123"/>
                <a:gd name="f296" fmla="*/ f209 1 f122"/>
                <a:gd name="f297" fmla="*/ f210 1 f123"/>
                <a:gd name="f298" fmla="*/ f211 1 f122"/>
                <a:gd name="f299" fmla="*/ f212 1 f123"/>
                <a:gd name="f300" fmla="*/ f213 1 f122"/>
                <a:gd name="f301" fmla="*/ f214 1 f123"/>
                <a:gd name="f302" fmla="*/ f215 1 f122"/>
                <a:gd name="f303" fmla="*/ f216 1 f123"/>
                <a:gd name="f304" fmla="*/ f217 1 f122"/>
                <a:gd name="f305" fmla="*/ f218 1 f123"/>
                <a:gd name="f306" fmla="*/ f219 1 f122"/>
                <a:gd name="f307" fmla="*/ f220 1 f123"/>
                <a:gd name="f308" fmla="*/ f221 1 f122"/>
                <a:gd name="f309" fmla="*/ f222 1 f123"/>
                <a:gd name="f310" fmla="*/ f223 1 f122"/>
                <a:gd name="f311" fmla="*/ f224 1 f123"/>
                <a:gd name="f312" fmla="*/ f225 1 f122"/>
                <a:gd name="f313" fmla="*/ f226 1 f123"/>
                <a:gd name="f314" fmla="*/ f227 1 f122"/>
                <a:gd name="f315" fmla="*/ f228 1 f123"/>
                <a:gd name="f316" fmla="*/ f229 1 f122"/>
                <a:gd name="f317" fmla="*/ f230 1 f123"/>
                <a:gd name="f318" fmla="*/ f231 1 f122"/>
                <a:gd name="f319" fmla="*/ f232 1 f122"/>
                <a:gd name="f320" fmla="*/ f233 1 f123"/>
                <a:gd name="f321" fmla="*/ f234 1 f122"/>
                <a:gd name="f322" fmla="*/ f235 1 f122"/>
                <a:gd name="f323" fmla="*/ f236 1 f123"/>
                <a:gd name="f324" fmla="*/ f237 1 f123"/>
                <a:gd name="f325" fmla="*/ f238 1 f122"/>
                <a:gd name="f326" fmla="*/ f239 1 f123"/>
                <a:gd name="f327" fmla="*/ f240 1 f123"/>
                <a:gd name="f328" fmla="*/ f241 1 f123"/>
                <a:gd name="f329" fmla="*/ f242 1 f123"/>
                <a:gd name="f330" fmla="*/ f243 1 f122"/>
                <a:gd name="f331" fmla="*/ f244 1 f123"/>
                <a:gd name="f332" fmla="*/ f245 1 f122"/>
                <a:gd name="f333" fmla="*/ f246 1 f123"/>
                <a:gd name="f334" fmla="*/ f247 1 f122"/>
                <a:gd name="f335" fmla="*/ f248 1 f123"/>
                <a:gd name="f336" fmla="*/ f249 1 f122"/>
                <a:gd name="f337" fmla="*/ f250 1 f122"/>
                <a:gd name="f338" fmla="*/ f251 1 f123"/>
                <a:gd name="f339" fmla="*/ f252 1 f122"/>
                <a:gd name="f340" fmla="*/ f253 1 f123"/>
                <a:gd name="f341" fmla="*/ f254 1 f122"/>
                <a:gd name="f342" fmla="*/ f255 1 f123"/>
                <a:gd name="f343" fmla="*/ f256 1 f122"/>
                <a:gd name="f344" fmla="*/ f257 1 f123"/>
                <a:gd name="f345" fmla="*/ f258 1 f122"/>
                <a:gd name="f346" fmla="*/ f259 1 f123"/>
                <a:gd name="f347" fmla="*/ f260 1 f122"/>
                <a:gd name="f348" fmla="*/ f261 1 f123"/>
                <a:gd name="f349" fmla="*/ f262 1 f122"/>
                <a:gd name="f350" fmla="*/ f263 1 f123"/>
                <a:gd name="f351" fmla="*/ f264 1 f122"/>
                <a:gd name="f352" fmla="*/ f265 1 f123"/>
                <a:gd name="f353" fmla="*/ f266 1 f122"/>
                <a:gd name="f354" fmla="*/ f267 1 f123"/>
                <a:gd name="f355" fmla="*/ f268 1 f122"/>
                <a:gd name="f356" fmla="*/ f269 1 f123"/>
                <a:gd name="f357" fmla="*/ f270 1 f122"/>
                <a:gd name="f358" fmla="*/ f271 1 f123"/>
                <a:gd name="f359" fmla="*/ f272 1 f122"/>
                <a:gd name="f360" fmla="*/ f273 1 f122"/>
                <a:gd name="f361" fmla="*/ f274 1 f123"/>
                <a:gd name="f362" fmla="*/ f275 1 f122"/>
                <a:gd name="f363" fmla="*/ f276 1 f123"/>
                <a:gd name="f364" fmla="*/ f277 1 f122"/>
                <a:gd name="f365" fmla="*/ f278 1 f123"/>
                <a:gd name="f366" fmla="*/ f279 1 f122"/>
                <a:gd name="f367" fmla="*/ f280 1 f123"/>
                <a:gd name="f368" fmla="*/ f281 1 f122"/>
                <a:gd name="f369" fmla="*/ f282 1 f123"/>
                <a:gd name="f370" fmla="*/ f283 1 f122"/>
                <a:gd name="f371" fmla="*/ f284 1 f122"/>
                <a:gd name="f372" fmla="*/ f285 1 f122"/>
                <a:gd name="f373" fmla="*/ f286 1 f123"/>
                <a:gd name="f374" fmla="*/ f287 1 f122"/>
                <a:gd name="f375" fmla="*/ f288 1 f123"/>
                <a:gd name="f376" fmla="*/ f289 f117 1"/>
                <a:gd name="f377" fmla="*/ f290 f117 1"/>
                <a:gd name="f378" fmla="*/ f292 f118 1"/>
                <a:gd name="f379" fmla="*/ f291 f118 1"/>
                <a:gd name="f380" fmla="*/ f294 f117 1"/>
                <a:gd name="f381" fmla="*/ f295 f118 1"/>
                <a:gd name="f382" fmla="*/ f296 f117 1"/>
                <a:gd name="f383" fmla="*/ f297 f118 1"/>
                <a:gd name="f384" fmla="*/ f298 f117 1"/>
                <a:gd name="f385" fmla="*/ f299 f118 1"/>
                <a:gd name="f386" fmla="*/ f300 f117 1"/>
                <a:gd name="f387" fmla="*/ f301 f118 1"/>
                <a:gd name="f388" fmla="*/ f302 f117 1"/>
                <a:gd name="f389" fmla="*/ f303 f118 1"/>
                <a:gd name="f390" fmla="*/ f304 f117 1"/>
                <a:gd name="f391" fmla="*/ f305 f118 1"/>
                <a:gd name="f392" fmla="*/ f306 f117 1"/>
                <a:gd name="f393" fmla="*/ f307 f118 1"/>
                <a:gd name="f394" fmla="*/ f308 f117 1"/>
                <a:gd name="f395" fmla="*/ f309 f118 1"/>
                <a:gd name="f396" fmla="*/ f310 f117 1"/>
                <a:gd name="f397" fmla="*/ f311 f118 1"/>
                <a:gd name="f398" fmla="*/ f312 f117 1"/>
                <a:gd name="f399" fmla="*/ f313 f118 1"/>
                <a:gd name="f400" fmla="*/ f314 f117 1"/>
                <a:gd name="f401" fmla="*/ f315 f118 1"/>
                <a:gd name="f402" fmla="*/ f316 f117 1"/>
                <a:gd name="f403" fmla="*/ f317 f118 1"/>
                <a:gd name="f404" fmla="*/ f318 f117 1"/>
                <a:gd name="f405" fmla="*/ f319 f117 1"/>
                <a:gd name="f406" fmla="*/ f320 f118 1"/>
                <a:gd name="f407" fmla="*/ f321 f117 1"/>
                <a:gd name="f408" fmla="*/ f322 f117 1"/>
                <a:gd name="f409" fmla="*/ f323 f118 1"/>
                <a:gd name="f410" fmla="*/ f324 f118 1"/>
                <a:gd name="f411" fmla="*/ f325 f117 1"/>
                <a:gd name="f412" fmla="*/ f326 f118 1"/>
                <a:gd name="f413" fmla="*/ f327 f118 1"/>
                <a:gd name="f414" fmla="*/ f328 f118 1"/>
                <a:gd name="f415" fmla="*/ f329 f118 1"/>
                <a:gd name="f416" fmla="*/ f330 f117 1"/>
                <a:gd name="f417" fmla="*/ f331 f118 1"/>
                <a:gd name="f418" fmla="*/ f332 f117 1"/>
                <a:gd name="f419" fmla="*/ f333 f118 1"/>
                <a:gd name="f420" fmla="*/ f334 f117 1"/>
                <a:gd name="f421" fmla="*/ f335 f118 1"/>
                <a:gd name="f422" fmla="*/ f336 f117 1"/>
                <a:gd name="f423" fmla="*/ f337 f117 1"/>
                <a:gd name="f424" fmla="*/ f338 f118 1"/>
                <a:gd name="f425" fmla="*/ f339 f117 1"/>
                <a:gd name="f426" fmla="*/ f340 f118 1"/>
                <a:gd name="f427" fmla="*/ f341 f117 1"/>
                <a:gd name="f428" fmla="*/ f342 f118 1"/>
                <a:gd name="f429" fmla="*/ f343 f117 1"/>
                <a:gd name="f430" fmla="*/ f344 f118 1"/>
                <a:gd name="f431" fmla="*/ f345 f117 1"/>
                <a:gd name="f432" fmla="*/ f346 f118 1"/>
                <a:gd name="f433" fmla="*/ f347 f117 1"/>
                <a:gd name="f434" fmla="*/ f348 f118 1"/>
                <a:gd name="f435" fmla="*/ f349 f117 1"/>
                <a:gd name="f436" fmla="*/ f350 f118 1"/>
                <a:gd name="f437" fmla="*/ f351 f117 1"/>
                <a:gd name="f438" fmla="*/ f352 f118 1"/>
                <a:gd name="f439" fmla="*/ f353 f117 1"/>
                <a:gd name="f440" fmla="*/ f354 f118 1"/>
                <a:gd name="f441" fmla="*/ f355 f117 1"/>
                <a:gd name="f442" fmla="*/ f356 f118 1"/>
                <a:gd name="f443" fmla="*/ f357 f117 1"/>
                <a:gd name="f444" fmla="*/ f358 f118 1"/>
                <a:gd name="f445" fmla="*/ f359 f117 1"/>
                <a:gd name="f446" fmla="*/ f360 f117 1"/>
                <a:gd name="f447" fmla="*/ f361 f118 1"/>
                <a:gd name="f448" fmla="*/ f362 f117 1"/>
                <a:gd name="f449" fmla="*/ f363 f118 1"/>
                <a:gd name="f450" fmla="*/ f364 f117 1"/>
                <a:gd name="f451" fmla="*/ f365 f118 1"/>
                <a:gd name="f452" fmla="*/ f366 f117 1"/>
                <a:gd name="f453" fmla="*/ f367 f118 1"/>
                <a:gd name="f454" fmla="*/ f368 f117 1"/>
                <a:gd name="f455" fmla="*/ f369 f118 1"/>
                <a:gd name="f456" fmla="*/ f370 f117 1"/>
                <a:gd name="f457" fmla="*/ f371 f117 1"/>
                <a:gd name="f458" fmla="*/ f372 f117 1"/>
                <a:gd name="f459" fmla="*/ f373 f118 1"/>
                <a:gd name="f460" fmla="*/ f374 f117 1"/>
                <a:gd name="f461" fmla="*/ f375 f118 1"/>
              </a:gdLst>
              <a:ahLst/>
              <a:cxnLst>
                <a:cxn ang="3cd4">
                  <a:pos x="hc" y="t"/>
                </a:cxn>
                <a:cxn ang="0">
                  <a:pos x="r" y="vc"/>
                </a:cxn>
                <a:cxn ang="cd4">
                  <a:pos x="hc" y="b"/>
                </a:cxn>
                <a:cxn ang="cd2">
                  <a:pos x="l" y="vc"/>
                </a:cxn>
                <a:cxn ang="f293">
                  <a:pos x="f380" y="f381"/>
                </a:cxn>
                <a:cxn ang="f293">
                  <a:pos x="f382" y="f383"/>
                </a:cxn>
                <a:cxn ang="f293">
                  <a:pos x="f384" y="f385"/>
                </a:cxn>
                <a:cxn ang="f293">
                  <a:pos x="f386" y="f387"/>
                </a:cxn>
                <a:cxn ang="f293">
                  <a:pos x="f388" y="f389"/>
                </a:cxn>
                <a:cxn ang="f293">
                  <a:pos x="f390" y="f391"/>
                </a:cxn>
                <a:cxn ang="f293">
                  <a:pos x="f392" y="f393"/>
                </a:cxn>
                <a:cxn ang="f293">
                  <a:pos x="f394" y="f395"/>
                </a:cxn>
                <a:cxn ang="f293">
                  <a:pos x="f396" y="f397"/>
                </a:cxn>
                <a:cxn ang="f293">
                  <a:pos x="f398" y="f399"/>
                </a:cxn>
                <a:cxn ang="f293">
                  <a:pos x="f400" y="f401"/>
                </a:cxn>
                <a:cxn ang="f293">
                  <a:pos x="f402" y="f403"/>
                </a:cxn>
                <a:cxn ang="f293">
                  <a:pos x="f404" y="f403"/>
                </a:cxn>
                <a:cxn ang="f293">
                  <a:pos x="f405" y="f406"/>
                </a:cxn>
                <a:cxn ang="f293">
                  <a:pos x="f407" y="f397"/>
                </a:cxn>
                <a:cxn ang="f293">
                  <a:pos x="f408" y="f409"/>
                </a:cxn>
                <a:cxn ang="f293">
                  <a:pos x="f408" y="f410"/>
                </a:cxn>
                <a:cxn ang="f293">
                  <a:pos x="f411" y="f412"/>
                </a:cxn>
                <a:cxn ang="f293">
                  <a:pos x="f407" y="f413"/>
                </a:cxn>
                <a:cxn ang="f293">
                  <a:pos x="f382" y="f414"/>
                </a:cxn>
                <a:cxn ang="f293">
                  <a:pos x="f404" y="f415"/>
                </a:cxn>
                <a:cxn ang="f293">
                  <a:pos x="f416" y="f417"/>
                </a:cxn>
                <a:cxn ang="f293">
                  <a:pos x="f418" y="f419"/>
                </a:cxn>
                <a:cxn ang="f293">
                  <a:pos x="f420" y="f421"/>
                </a:cxn>
                <a:cxn ang="f293">
                  <a:pos x="f422" y="f410"/>
                </a:cxn>
                <a:cxn ang="f293">
                  <a:pos x="f423" y="f424"/>
                </a:cxn>
                <a:cxn ang="f293">
                  <a:pos x="f425" y="f426"/>
                </a:cxn>
                <a:cxn ang="f293">
                  <a:pos x="f427" y="f428"/>
                </a:cxn>
                <a:cxn ang="f293">
                  <a:pos x="f429" y="f430"/>
                </a:cxn>
                <a:cxn ang="f293">
                  <a:pos x="f431" y="f432"/>
                </a:cxn>
                <a:cxn ang="f293">
                  <a:pos x="f433" y="f434"/>
                </a:cxn>
                <a:cxn ang="f293">
                  <a:pos x="f435" y="f436"/>
                </a:cxn>
                <a:cxn ang="f293">
                  <a:pos x="f380" y="f381"/>
                </a:cxn>
                <a:cxn ang="f293">
                  <a:pos x="f437" y="f438"/>
                </a:cxn>
                <a:cxn ang="f293">
                  <a:pos x="f439" y="f440"/>
                </a:cxn>
                <a:cxn ang="f293">
                  <a:pos x="f441" y="f442"/>
                </a:cxn>
                <a:cxn ang="f293">
                  <a:pos x="f443" y="f444"/>
                </a:cxn>
                <a:cxn ang="f293">
                  <a:pos x="f445" y="f444"/>
                </a:cxn>
                <a:cxn ang="f293">
                  <a:pos x="f446" y="f447"/>
                </a:cxn>
                <a:cxn ang="f293">
                  <a:pos x="f448" y="f449"/>
                </a:cxn>
                <a:cxn ang="f293">
                  <a:pos x="f450" y="f451"/>
                </a:cxn>
                <a:cxn ang="f293">
                  <a:pos x="f452" y="f453"/>
                </a:cxn>
                <a:cxn ang="f293">
                  <a:pos x="f454" y="f455"/>
                </a:cxn>
                <a:cxn ang="f293">
                  <a:pos x="f456" y="f442"/>
                </a:cxn>
                <a:cxn ang="f293">
                  <a:pos x="f456" y="f430"/>
                </a:cxn>
                <a:cxn ang="f293">
                  <a:pos x="f457" y="f447"/>
                </a:cxn>
                <a:cxn ang="f293">
                  <a:pos x="f458" y="f459"/>
                </a:cxn>
                <a:cxn ang="f293">
                  <a:pos x="f460" y="f461"/>
                </a:cxn>
                <a:cxn ang="f293">
                  <a:pos x="f437" y="f438"/>
                </a:cxn>
              </a:cxnLst>
              <a:rect l="f376" t="f379" r="f377" b="f378"/>
              <a:pathLst>
                <a:path w="520" h="340">
                  <a:moveTo>
                    <a:pt x="f8" y="f5"/>
                  </a:moveTo>
                  <a:lnTo>
                    <a:pt x="f8" y="f5"/>
                  </a:lnTo>
                  <a:lnTo>
                    <a:pt x="f9" y="f10"/>
                  </a:lnTo>
                  <a:lnTo>
                    <a:pt x="f11" y="f12"/>
                  </a:lnTo>
                  <a:lnTo>
                    <a:pt x="f12" y="f13"/>
                  </a:lnTo>
                  <a:lnTo>
                    <a:pt x="f14" y="f15"/>
                  </a:lnTo>
                  <a:lnTo>
                    <a:pt x="f16" y="f17"/>
                  </a:lnTo>
                  <a:lnTo>
                    <a:pt x="f18" y="f19"/>
                  </a:lnTo>
                  <a:lnTo>
                    <a:pt x="f20" y="f21"/>
                  </a:lnTo>
                  <a:lnTo>
                    <a:pt x="f22" y="f23"/>
                  </a:lnTo>
                  <a:lnTo>
                    <a:pt x="f24" y="f25"/>
                  </a:lnTo>
                  <a:lnTo>
                    <a:pt x="f23" y="f26"/>
                  </a:lnTo>
                  <a:lnTo>
                    <a:pt x="f27" y="f28"/>
                  </a:lnTo>
                  <a:lnTo>
                    <a:pt x="f29" y="f30"/>
                  </a:lnTo>
                  <a:lnTo>
                    <a:pt x="f31" y="f32"/>
                  </a:lnTo>
                  <a:lnTo>
                    <a:pt x="f31" y="f32"/>
                  </a:lnTo>
                  <a:lnTo>
                    <a:pt x="f31" y="f33"/>
                  </a:lnTo>
                  <a:lnTo>
                    <a:pt x="f34" y="f35"/>
                  </a:lnTo>
                  <a:lnTo>
                    <a:pt x="f36" y="f37"/>
                  </a:lnTo>
                  <a:lnTo>
                    <a:pt x="f38" y="f39"/>
                  </a:lnTo>
                  <a:lnTo>
                    <a:pt x="f40" y="f41"/>
                  </a:lnTo>
                  <a:lnTo>
                    <a:pt x="f21" y="f42"/>
                  </a:lnTo>
                  <a:lnTo>
                    <a:pt x="f43" y="f44"/>
                  </a:lnTo>
                  <a:lnTo>
                    <a:pt x="f45" y="f44"/>
                  </a:lnTo>
                  <a:lnTo>
                    <a:pt x="f45" y="f44"/>
                  </a:lnTo>
                  <a:lnTo>
                    <a:pt x="f17" y="f44"/>
                  </a:lnTo>
                  <a:lnTo>
                    <a:pt x="f18" y="f46"/>
                  </a:lnTo>
                  <a:lnTo>
                    <a:pt x="f47" y="f48"/>
                  </a:lnTo>
                  <a:lnTo>
                    <a:pt x="f49" y="f50"/>
                  </a:lnTo>
                  <a:lnTo>
                    <a:pt x="f51" y="f35"/>
                  </a:lnTo>
                  <a:lnTo>
                    <a:pt x="f52" y="f53"/>
                  </a:lnTo>
                  <a:lnTo>
                    <a:pt x="f52" y="f53"/>
                  </a:lnTo>
                  <a:lnTo>
                    <a:pt x="f5" y="f37"/>
                  </a:lnTo>
                  <a:lnTo>
                    <a:pt x="f52" y="f41"/>
                  </a:lnTo>
                  <a:lnTo>
                    <a:pt x="f54" y="f55"/>
                  </a:lnTo>
                  <a:lnTo>
                    <a:pt x="f56" y="f57"/>
                  </a:lnTo>
                  <a:lnTo>
                    <a:pt x="f51" y="f58"/>
                  </a:lnTo>
                  <a:lnTo>
                    <a:pt x="f51" y="f58"/>
                  </a:lnTo>
                  <a:lnTo>
                    <a:pt x="f10" y="f59"/>
                  </a:lnTo>
                  <a:lnTo>
                    <a:pt x="f11" y="f60"/>
                  </a:lnTo>
                  <a:lnTo>
                    <a:pt x="f16" y="f61"/>
                  </a:lnTo>
                  <a:lnTo>
                    <a:pt x="f17" y="f62"/>
                  </a:lnTo>
                  <a:lnTo>
                    <a:pt x="f63" y="f7"/>
                  </a:lnTo>
                  <a:lnTo>
                    <a:pt x="f63" y="f7"/>
                  </a:lnTo>
                  <a:lnTo>
                    <a:pt x="f24" y="f62"/>
                  </a:lnTo>
                  <a:lnTo>
                    <a:pt x="f2" y="f64"/>
                  </a:lnTo>
                  <a:lnTo>
                    <a:pt x="f65" y="f58"/>
                  </a:lnTo>
                  <a:lnTo>
                    <a:pt x="f66" y="f67"/>
                  </a:lnTo>
                  <a:lnTo>
                    <a:pt x="f68" y="f69"/>
                  </a:lnTo>
                  <a:lnTo>
                    <a:pt x="f70" y="f41"/>
                  </a:lnTo>
                  <a:lnTo>
                    <a:pt x="f33" y="f71"/>
                  </a:lnTo>
                  <a:lnTo>
                    <a:pt x="f72" y="f70"/>
                  </a:lnTo>
                  <a:lnTo>
                    <a:pt x="f72" y="f70"/>
                  </a:lnTo>
                  <a:lnTo>
                    <a:pt x="f33" y="f73"/>
                  </a:lnTo>
                  <a:lnTo>
                    <a:pt x="f70" y="f74"/>
                  </a:lnTo>
                  <a:lnTo>
                    <a:pt x="f68" y="f75"/>
                  </a:lnTo>
                  <a:lnTo>
                    <a:pt x="f73" y="f76"/>
                  </a:lnTo>
                  <a:lnTo>
                    <a:pt x="f77" y="f24"/>
                  </a:lnTo>
                  <a:lnTo>
                    <a:pt x="f78" y="f21"/>
                  </a:lnTo>
                  <a:lnTo>
                    <a:pt x="f79" y="f80"/>
                  </a:lnTo>
                  <a:lnTo>
                    <a:pt x="f45" y="f81"/>
                  </a:lnTo>
                  <a:lnTo>
                    <a:pt x="f15" y="f13"/>
                  </a:lnTo>
                  <a:lnTo>
                    <a:pt x="f16" y="f82"/>
                  </a:lnTo>
                  <a:lnTo>
                    <a:pt x="f82" y="f83"/>
                  </a:lnTo>
                  <a:lnTo>
                    <a:pt x="f84" y="f85"/>
                  </a:lnTo>
                  <a:lnTo>
                    <a:pt x="f8" y="f5"/>
                  </a:lnTo>
                  <a:lnTo>
                    <a:pt x="f8" y="f5"/>
                  </a:lnTo>
                  <a:close/>
                  <a:moveTo>
                    <a:pt x="f86" y="f87"/>
                  </a:moveTo>
                  <a:lnTo>
                    <a:pt x="f86" y="f87"/>
                  </a:lnTo>
                  <a:lnTo>
                    <a:pt x="f62" y="f88"/>
                  </a:lnTo>
                  <a:lnTo>
                    <a:pt x="f89" y="f90"/>
                  </a:lnTo>
                  <a:lnTo>
                    <a:pt x="f89" y="f91"/>
                  </a:lnTo>
                  <a:lnTo>
                    <a:pt x="f92" y="f91"/>
                  </a:lnTo>
                  <a:lnTo>
                    <a:pt x="f92" y="f93"/>
                  </a:lnTo>
                  <a:lnTo>
                    <a:pt x="f92" y="f93"/>
                  </a:lnTo>
                  <a:lnTo>
                    <a:pt x="f94" y="f93"/>
                  </a:lnTo>
                  <a:lnTo>
                    <a:pt x="f95" y="f45"/>
                  </a:lnTo>
                  <a:lnTo>
                    <a:pt x="f95" y="f45"/>
                  </a:lnTo>
                  <a:lnTo>
                    <a:pt x="f96" y="f93"/>
                  </a:lnTo>
                  <a:lnTo>
                    <a:pt x="f97" y="f98"/>
                  </a:lnTo>
                  <a:lnTo>
                    <a:pt x="f99" y="f100"/>
                  </a:lnTo>
                  <a:lnTo>
                    <a:pt x="f101" y="f43"/>
                  </a:lnTo>
                  <a:lnTo>
                    <a:pt x="f101" y="f43"/>
                  </a:lnTo>
                  <a:lnTo>
                    <a:pt x="f102" y="f103"/>
                  </a:lnTo>
                  <a:lnTo>
                    <a:pt x="f104" y="f40"/>
                  </a:lnTo>
                  <a:lnTo>
                    <a:pt x="f105" y="f29"/>
                  </a:lnTo>
                  <a:lnTo>
                    <a:pt x="f105" y="f91"/>
                  </a:lnTo>
                  <a:lnTo>
                    <a:pt x="f6" y="f91"/>
                  </a:lnTo>
                  <a:lnTo>
                    <a:pt x="f6" y="f24"/>
                  </a:lnTo>
                  <a:lnTo>
                    <a:pt x="f6" y="f24"/>
                  </a:lnTo>
                  <a:lnTo>
                    <a:pt x="f106" y="f107"/>
                  </a:lnTo>
                  <a:lnTo>
                    <a:pt x="f108" y="f45"/>
                  </a:lnTo>
                  <a:lnTo>
                    <a:pt x="f109" y="f110"/>
                  </a:lnTo>
                  <a:lnTo>
                    <a:pt x="f111" y="f112"/>
                  </a:lnTo>
                  <a:lnTo>
                    <a:pt x="f113" y="f114"/>
                  </a:lnTo>
                  <a:lnTo>
                    <a:pt x="f115" y="f18"/>
                  </a:lnTo>
                  <a:lnTo>
                    <a:pt x="f105" y="f88"/>
                  </a:lnTo>
                  <a:lnTo>
                    <a:pt x="f86" y="f87"/>
                  </a:lnTo>
                  <a:lnTo>
                    <a:pt x="f86" y="f8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4" name="Freeform 6"/>
            <p:cNvSpPr/>
            <p:nvPr/>
          </p:nvSpPr>
          <p:spPr>
            <a:xfrm>
              <a:off x="1058911" y="1632277"/>
              <a:ext cx="185851" cy="208090"/>
            </a:xfrm>
            <a:custGeom>
              <a:avLst/>
              <a:gdLst>
                <a:gd name="f0" fmla="val 10800000"/>
                <a:gd name="f1" fmla="val 5400000"/>
                <a:gd name="f2" fmla="val 180"/>
                <a:gd name="f3" fmla="val w"/>
                <a:gd name="f4" fmla="val h"/>
                <a:gd name="f5" fmla="val 0"/>
                <a:gd name="f6" fmla="val 234"/>
                <a:gd name="f7" fmla="val 262"/>
                <a:gd name="f8" fmla="val 120"/>
                <a:gd name="f9" fmla="val 94"/>
                <a:gd name="f10" fmla="val 2"/>
                <a:gd name="f11" fmla="val 70"/>
                <a:gd name="f12" fmla="val 6"/>
                <a:gd name="f13" fmla="val 60"/>
                <a:gd name="f14" fmla="val 10"/>
                <a:gd name="f15" fmla="val 50"/>
                <a:gd name="f16" fmla="val 14"/>
                <a:gd name="f17" fmla="val 40"/>
                <a:gd name="f18" fmla="val 20"/>
                <a:gd name="f19" fmla="val 32"/>
                <a:gd name="f20" fmla="val 28"/>
                <a:gd name="f21" fmla="val 26"/>
                <a:gd name="f22" fmla="val 36"/>
                <a:gd name="f23" fmla="val 18"/>
                <a:gd name="f24" fmla="val 46"/>
                <a:gd name="f25" fmla="val 56"/>
                <a:gd name="f26" fmla="val 8"/>
                <a:gd name="f27" fmla="val 68"/>
                <a:gd name="f28" fmla="val 82"/>
                <a:gd name="f29" fmla="val 98"/>
                <a:gd name="f30" fmla="val 132"/>
                <a:gd name="f31" fmla="val 162"/>
                <a:gd name="f32" fmla="val 190"/>
                <a:gd name="f33" fmla="val 12"/>
                <a:gd name="f34" fmla="val 200"/>
                <a:gd name="f35" fmla="val 16"/>
                <a:gd name="f36" fmla="val 212"/>
                <a:gd name="f37" fmla="val 22"/>
                <a:gd name="f38" fmla="val 222"/>
                <a:gd name="f39" fmla="val 230"/>
                <a:gd name="f40" fmla="val 238"/>
                <a:gd name="f41" fmla="val 244"/>
                <a:gd name="f42" fmla="val 250"/>
                <a:gd name="f43" fmla="val 254"/>
                <a:gd name="f44" fmla="val 80"/>
                <a:gd name="f45" fmla="val 258"/>
                <a:gd name="f46" fmla="val 260"/>
                <a:gd name="f47" fmla="val 126"/>
                <a:gd name="f48" fmla="val 164"/>
                <a:gd name="f49" fmla="val 192"/>
                <a:gd name="f50" fmla="val 256"/>
                <a:gd name="f51" fmla="val 210"/>
                <a:gd name="f52" fmla="val 252"/>
                <a:gd name="f53" fmla="val 216"/>
                <a:gd name="f54" fmla="val 218"/>
                <a:gd name="f55" fmla="val 202"/>
                <a:gd name="f56" fmla="val 204"/>
                <a:gd name="f57" fmla="val 196"/>
                <a:gd name="f58" fmla="val 208"/>
                <a:gd name="f59" fmla="val 172"/>
                <a:gd name="f60" fmla="val 140"/>
                <a:gd name="f61" fmla="val 214"/>
                <a:gd name="f62" fmla="val 118"/>
                <a:gd name="f63" fmla="val 100"/>
                <a:gd name="f64" fmla="val 206"/>
                <a:gd name="f65" fmla="val 88"/>
                <a:gd name="f66" fmla="val 198"/>
                <a:gd name="f67" fmla="val 188"/>
                <a:gd name="f68" fmla="val 74"/>
                <a:gd name="f69" fmla="val 176"/>
                <a:gd name="f70" fmla="val 72"/>
                <a:gd name="f71" fmla="val 136"/>
                <a:gd name="f72" fmla="val 96"/>
                <a:gd name="f73" fmla="val 78"/>
                <a:gd name="f74" fmla="val 84"/>
                <a:gd name="f75" fmla="val 52"/>
                <a:gd name="f76" fmla="val 106"/>
                <a:gd name="f77" fmla="val 48"/>
                <a:gd name="f78" fmla="val 142"/>
                <a:gd name="f79" fmla="val 152"/>
                <a:gd name="f80" fmla="val 158"/>
                <a:gd name="f81" fmla="val 62"/>
                <a:gd name="f82" fmla="val 166"/>
                <a:gd name="f83" fmla="val 168"/>
                <a:gd name="f84" fmla="val 110"/>
                <a:gd name="f85" fmla="val 114"/>
                <a:gd name="f86" fmla="val 86"/>
                <a:gd name="f87" fmla="val 90"/>
                <a:gd name="f88" fmla="val 146"/>
                <a:gd name="f89" fmla="val 92"/>
                <a:gd name="f90" fmla="val 150"/>
                <a:gd name="f91" fmla="val 102"/>
                <a:gd name="f92" fmla="val 154"/>
                <a:gd name="f93" fmla="val 108"/>
                <a:gd name="f94" fmla="val 228"/>
                <a:gd name="f95" fmla="val 232"/>
                <a:gd name="f96" fmla="val 130"/>
                <a:gd name="f97" fmla="val 116"/>
                <a:gd name="f98" fmla="val 38"/>
                <a:gd name="f99" fmla="val 30"/>
                <a:gd name="f100" fmla="val 24"/>
                <a:gd name="f101" fmla="val 170"/>
                <a:gd name="f102" fmla="+- 0 0 -90"/>
                <a:gd name="f103" fmla="*/ f3 1 234"/>
                <a:gd name="f104" fmla="*/ f4 1 262"/>
                <a:gd name="f105" fmla="+- f7 0 f5"/>
                <a:gd name="f106" fmla="+- f6 0 f5"/>
                <a:gd name="f107" fmla="*/ f102 f0 1"/>
                <a:gd name="f108" fmla="*/ f106 1 234"/>
                <a:gd name="f109" fmla="*/ f105 1 262"/>
                <a:gd name="f110" fmla="*/ 120 f106 1"/>
                <a:gd name="f111" fmla="*/ 0 f105 1"/>
                <a:gd name="f112" fmla="*/ 70 f106 1"/>
                <a:gd name="f113" fmla="*/ 6 f105 1"/>
                <a:gd name="f114" fmla="*/ 50 f106 1"/>
                <a:gd name="f115" fmla="*/ 14 f105 1"/>
                <a:gd name="f116" fmla="*/ 32 f106 1"/>
                <a:gd name="f117" fmla="*/ 28 f105 1"/>
                <a:gd name="f118" fmla="*/ 18 f106 1"/>
                <a:gd name="f119" fmla="*/ 46 f105 1"/>
                <a:gd name="f120" fmla="*/ 8 f106 1"/>
                <a:gd name="f121" fmla="*/ 68 f105 1"/>
                <a:gd name="f122" fmla="*/ 2 f106 1"/>
                <a:gd name="f123" fmla="*/ 98 f105 1"/>
                <a:gd name="f124" fmla="*/ 0 f106 1"/>
                <a:gd name="f125" fmla="*/ 132 f105 1"/>
                <a:gd name="f126" fmla="*/ 190 f105 1"/>
                <a:gd name="f127" fmla="*/ 16 f106 1"/>
                <a:gd name="f128" fmla="*/ 212 f105 1"/>
                <a:gd name="f129" fmla="*/ 28 f106 1"/>
                <a:gd name="f130" fmla="*/ 230 f105 1"/>
                <a:gd name="f131" fmla="*/ 46 f106 1"/>
                <a:gd name="f132" fmla="*/ 244 f105 1"/>
                <a:gd name="f133" fmla="*/ 68 f106 1"/>
                <a:gd name="f134" fmla="*/ 254 f105 1"/>
                <a:gd name="f135" fmla="*/ 94 f106 1"/>
                <a:gd name="f136" fmla="*/ 260 f105 1"/>
                <a:gd name="f137" fmla="*/ 126 f106 1"/>
                <a:gd name="f138" fmla="*/ 262 f105 1"/>
                <a:gd name="f139" fmla="*/ 192 f106 1"/>
                <a:gd name="f140" fmla="*/ 256 f105 1"/>
                <a:gd name="f141" fmla="*/ 216 f106 1"/>
                <a:gd name="f142" fmla="*/ 250 f105 1"/>
                <a:gd name="f143" fmla="*/ 218 f106 1"/>
                <a:gd name="f144" fmla="*/ 202 f105 1"/>
                <a:gd name="f145" fmla="*/ 196 f106 1"/>
                <a:gd name="f146" fmla="*/ 208 f105 1"/>
                <a:gd name="f147" fmla="*/ 140 f106 1"/>
                <a:gd name="f148" fmla="*/ 214 f105 1"/>
                <a:gd name="f149" fmla="*/ 118 f106 1"/>
                <a:gd name="f150" fmla="*/ 88 f106 1"/>
                <a:gd name="f151" fmla="*/ 198 f105 1"/>
                <a:gd name="f152" fmla="*/ 74 f106 1"/>
                <a:gd name="f153" fmla="*/ 176 f105 1"/>
                <a:gd name="f154" fmla="*/ 136 f105 1"/>
                <a:gd name="f155" fmla="*/ 72 f106 1"/>
                <a:gd name="f156" fmla="*/ 96 f105 1"/>
                <a:gd name="f157" fmla="*/ 78 f106 1"/>
                <a:gd name="f158" fmla="*/ 70 f105 1"/>
                <a:gd name="f159" fmla="*/ 52 f105 1"/>
                <a:gd name="f160" fmla="*/ 48 f105 1"/>
                <a:gd name="f161" fmla="*/ 132 f106 1"/>
                <a:gd name="f162" fmla="*/ 152 f106 1"/>
                <a:gd name="f163" fmla="*/ 56 f105 1"/>
                <a:gd name="f164" fmla="*/ 162 f106 1"/>
                <a:gd name="f165" fmla="*/ 168 f106 1"/>
                <a:gd name="f166" fmla="*/ 94 f105 1"/>
                <a:gd name="f167" fmla="*/ 110 f105 1"/>
                <a:gd name="f168" fmla="*/ 164 f106 1"/>
                <a:gd name="f169" fmla="*/ 114 f105 1"/>
                <a:gd name="f170" fmla="*/ 86 f106 1"/>
                <a:gd name="f171" fmla="*/ 126 f105 1"/>
                <a:gd name="f172" fmla="*/ 90 f106 1"/>
                <a:gd name="f173" fmla="*/ 146 f105 1"/>
                <a:gd name="f174" fmla="*/ 96 f106 1"/>
                <a:gd name="f175" fmla="*/ 152 f105 1"/>
                <a:gd name="f176" fmla="*/ 108 f106 1"/>
                <a:gd name="f177" fmla="*/ 154 f105 1"/>
                <a:gd name="f178" fmla="*/ 228 f106 1"/>
                <a:gd name="f179" fmla="*/ 232 f106 1"/>
                <a:gd name="f180" fmla="*/ 142 f105 1"/>
                <a:gd name="f181" fmla="*/ 234 f106 1"/>
                <a:gd name="f182" fmla="*/ 116 f105 1"/>
                <a:gd name="f183" fmla="*/ 90 f105 1"/>
                <a:gd name="f184" fmla="*/ 206 f106 1"/>
                <a:gd name="f185" fmla="*/ 30 f105 1"/>
                <a:gd name="f186" fmla="*/ 190 f106 1"/>
                <a:gd name="f187" fmla="*/ 18 f105 1"/>
                <a:gd name="f188" fmla="*/ 170 f106 1"/>
                <a:gd name="f189" fmla="*/ 8 f105 1"/>
                <a:gd name="f190" fmla="*/ f107 1 f2"/>
                <a:gd name="f191" fmla="*/ f110 1 234"/>
                <a:gd name="f192" fmla="*/ f111 1 262"/>
                <a:gd name="f193" fmla="*/ f112 1 234"/>
                <a:gd name="f194" fmla="*/ f113 1 262"/>
                <a:gd name="f195" fmla="*/ f114 1 234"/>
                <a:gd name="f196" fmla="*/ f115 1 262"/>
                <a:gd name="f197" fmla="*/ f116 1 234"/>
                <a:gd name="f198" fmla="*/ f117 1 262"/>
                <a:gd name="f199" fmla="*/ f118 1 234"/>
                <a:gd name="f200" fmla="*/ f119 1 262"/>
                <a:gd name="f201" fmla="*/ f120 1 234"/>
                <a:gd name="f202" fmla="*/ f121 1 262"/>
                <a:gd name="f203" fmla="*/ f122 1 234"/>
                <a:gd name="f204" fmla="*/ f123 1 262"/>
                <a:gd name="f205" fmla="*/ f124 1 234"/>
                <a:gd name="f206" fmla="*/ f125 1 262"/>
                <a:gd name="f207" fmla="*/ f126 1 262"/>
                <a:gd name="f208" fmla="*/ f127 1 234"/>
                <a:gd name="f209" fmla="*/ f128 1 262"/>
                <a:gd name="f210" fmla="*/ f129 1 234"/>
                <a:gd name="f211" fmla="*/ f130 1 262"/>
                <a:gd name="f212" fmla="*/ f131 1 234"/>
                <a:gd name="f213" fmla="*/ f132 1 262"/>
                <a:gd name="f214" fmla="*/ f133 1 234"/>
                <a:gd name="f215" fmla="*/ f134 1 262"/>
                <a:gd name="f216" fmla="*/ f135 1 234"/>
                <a:gd name="f217" fmla="*/ f136 1 262"/>
                <a:gd name="f218" fmla="*/ f137 1 234"/>
                <a:gd name="f219" fmla="*/ f138 1 262"/>
                <a:gd name="f220" fmla="*/ f139 1 234"/>
                <a:gd name="f221" fmla="*/ f140 1 262"/>
                <a:gd name="f222" fmla="*/ f141 1 234"/>
                <a:gd name="f223" fmla="*/ f142 1 262"/>
                <a:gd name="f224" fmla="*/ f143 1 234"/>
                <a:gd name="f225" fmla="*/ f144 1 262"/>
                <a:gd name="f226" fmla="*/ f145 1 234"/>
                <a:gd name="f227" fmla="*/ f146 1 262"/>
                <a:gd name="f228" fmla="*/ f147 1 234"/>
                <a:gd name="f229" fmla="*/ f148 1 262"/>
                <a:gd name="f230" fmla="*/ f149 1 234"/>
                <a:gd name="f231" fmla="*/ f150 1 234"/>
                <a:gd name="f232" fmla="*/ f151 1 262"/>
                <a:gd name="f233" fmla="*/ f152 1 234"/>
                <a:gd name="f234" fmla="*/ f153 1 262"/>
                <a:gd name="f235" fmla="*/ f154 1 262"/>
                <a:gd name="f236" fmla="*/ f155 1 234"/>
                <a:gd name="f237" fmla="*/ f156 1 262"/>
                <a:gd name="f238" fmla="*/ f157 1 234"/>
                <a:gd name="f239" fmla="*/ f158 1 262"/>
                <a:gd name="f240" fmla="*/ f159 1 262"/>
                <a:gd name="f241" fmla="*/ f160 1 262"/>
                <a:gd name="f242" fmla="*/ f161 1 234"/>
                <a:gd name="f243" fmla="*/ f162 1 234"/>
                <a:gd name="f244" fmla="*/ f163 1 262"/>
                <a:gd name="f245" fmla="*/ f164 1 234"/>
                <a:gd name="f246" fmla="*/ f165 1 234"/>
                <a:gd name="f247" fmla="*/ f166 1 262"/>
                <a:gd name="f248" fmla="*/ f167 1 262"/>
                <a:gd name="f249" fmla="*/ f168 1 234"/>
                <a:gd name="f250" fmla="*/ f169 1 262"/>
                <a:gd name="f251" fmla="*/ f170 1 234"/>
                <a:gd name="f252" fmla="*/ f171 1 262"/>
                <a:gd name="f253" fmla="*/ f172 1 234"/>
                <a:gd name="f254" fmla="*/ f173 1 262"/>
                <a:gd name="f255" fmla="*/ f174 1 234"/>
                <a:gd name="f256" fmla="*/ f175 1 262"/>
                <a:gd name="f257" fmla="*/ f176 1 234"/>
                <a:gd name="f258" fmla="*/ f177 1 262"/>
                <a:gd name="f259" fmla="*/ f178 1 234"/>
                <a:gd name="f260" fmla="*/ f179 1 234"/>
                <a:gd name="f261" fmla="*/ f180 1 262"/>
                <a:gd name="f262" fmla="*/ f181 1 234"/>
                <a:gd name="f263" fmla="*/ f182 1 262"/>
                <a:gd name="f264" fmla="*/ f183 1 262"/>
                <a:gd name="f265" fmla="*/ f184 1 234"/>
                <a:gd name="f266" fmla="*/ f185 1 262"/>
                <a:gd name="f267" fmla="*/ f186 1 234"/>
                <a:gd name="f268" fmla="*/ f187 1 262"/>
                <a:gd name="f269" fmla="*/ f188 1 234"/>
                <a:gd name="f270" fmla="*/ f189 1 262"/>
                <a:gd name="f271" fmla="*/ 0 1 f108"/>
                <a:gd name="f272" fmla="*/ f6 1 f108"/>
                <a:gd name="f273" fmla="*/ 0 1 f109"/>
                <a:gd name="f274" fmla="*/ f7 1 f109"/>
                <a:gd name="f275" fmla="+- f190 0 f1"/>
                <a:gd name="f276" fmla="*/ f191 1 f108"/>
                <a:gd name="f277" fmla="*/ f192 1 f109"/>
                <a:gd name="f278" fmla="*/ f193 1 f108"/>
                <a:gd name="f279" fmla="*/ f194 1 f109"/>
                <a:gd name="f280" fmla="*/ f195 1 f108"/>
                <a:gd name="f281" fmla="*/ f196 1 f109"/>
                <a:gd name="f282" fmla="*/ f197 1 f108"/>
                <a:gd name="f283" fmla="*/ f198 1 f109"/>
                <a:gd name="f284" fmla="*/ f199 1 f108"/>
                <a:gd name="f285" fmla="*/ f200 1 f109"/>
                <a:gd name="f286" fmla="*/ f201 1 f108"/>
                <a:gd name="f287" fmla="*/ f202 1 f109"/>
                <a:gd name="f288" fmla="*/ f203 1 f108"/>
                <a:gd name="f289" fmla="*/ f204 1 f109"/>
                <a:gd name="f290" fmla="*/ f205 1 f108"/>
                <a:gd name="f291" fmla="*/ f206 1 f109"/>
                <a:gd name="f292" fmla="*/ f207 1 f109"/>
                <a:gd name="f293" fmla="*/ f208 1 f108"/>
                <a:gd name="f294" fmla="*/ f209 1 f109"/>
                <a:gd name="f295" fmla="*/ f210 1 f108"/>
                <a:gd name="f296" fmla="*/ f211 1 f109"/>
                <a:gd name="f297" fmla="*/ f212 1 f108"/>
                <a:gd name="f298" fmla="*/ f213 1 f109"/>
                <a:gd name="f299" fmla="*/ f214 1 f108"/>
                <a:gd name="f300" fmla="*/ f215 1 f109"/>
                <a:gd name="f301" fmla="*/ f216 1 f108"/>
                <a:gd name="f302" fmla="*/ f217 1 f109"/>
                <a:gd name="f303" fmla="*/ f218 1 f108"/>
                <a:gd name="f304" fmla="*/ f219 1 f109"/>
                <a:gd name="f305" fmla="*/ f220 1 f108"/>
                <a:gd name="f306" fmla="*/ f221 1 f109"/>
                <a:gd name="f307" fmla="*/ f222 1 f108"/>
                <a:gd name="f308" fmla="*/ f223 1 f109"/>
                <a:gd name="f309" fmla="*/ f224 1 f108"/>
                <a:gd name="f310" fmla="*/ f225 1 f109"/>
                <a:gd name="f311" fmla="*/ f226 1 f108"/>
                <a:gd name="f312" fmla="*/ f227 1 f109"/>
                <a:gd name="f313" fmla="*/ f228 1 f108"/>
                <a:gd name="f314" fmla="*/ f229 1 f109"/>
                <a:gd name="f315" fmla="*/ f230 1 f108"/>
                <a:gd name="f316" fmla="*/ f231 1 f108"/>
                <a:gd name="f317" fmla="*/ f232 1 f109"/>
                <a:gd name="f318" fmla="*/ f233 1 f108"/>
                <a:gd name="f319" fmla="*/ f234 1 f109"/>
                <a:gd name="f320" fmla="*/ f235 1 f109"/>
                <a:gd name="f321" fmla="*/ f236 1 f108"/>
                <a:gd name="f322" fmla="*/ f237 1 f109"/>
                <a:gd name="f323" fmla="*/ f238 1 f108"/>
                <a:gd name="f324" fmla="*/ f239 1 f109"/>
                <a:gd name="f325" fmla="*/ f240 1 f109"/>
                <a:gd name="f326" fmla="*/ f241 1 f109"/>
                <a:gd name="f327" fmla="*/ f242 1 f108"/>
                <a:gd name="f328" fmla="*/ f243 1 f108"/>
                <a:gd name="f329" fmla="*/ f244 1 f109"/>
                <a:gd name="f330" fmla="*/ f245 1 f108"/>
                <a:gd name="f331" fmla="*/ f246 1 f108"/>
                <a:gd name="f332" fmla="*/ f247 1 f109"/>
                <a:gd name="f333" fmla="*/ f248 1 f109"/>
                <a:gd name="f334" fmla="*/ f249 1 f108"/>
                <a:gd name="f335" fmla="*/ f250 1 f109"/>
                <a:gd name="f336" fmla="*/ f251 1 f108"/>
                <a:gd name="f337" fmla="*/ f252 1 f109"/>
                <a:gd name="f338" fmla="*/ f253 1 f108"/>
                <a:gd name="f339" fmla="*/ f254 1 f109"/>
                <a:gd name="f340" fmla="*/ f255 1 f108"/>
                <a:gd name="f341" fmla="*/ f256 1 f109"/>
                <a:gd name="f342" fmla="*/ f257 1 f108"/>
                <a:gd name="f343" fmla="*/ f258 1 f109"/>
                <a:gd name="f344" fmla="*/ f259 1 f108"/>
                <a:gd name="f345" fmla="*/ f260 1 f108"/>
                <a:gd name="f346" fmla="*/ f261 1 f109"/>
                <a:gd name="f347" fmla="*/ f262 1 f108"/>
                <a:gd name="f348" fmla="*/ f263 1 f109"/>
                <a:gd name="f349" fmla="*/ f264 1 f109"/>
                <a:gd name="f350" fmla="*/ f265 1 f108"/>
                <a:gd name="f351" fmla="*/ f266 1 f109"/>
                <a:gd name="f352" fmla="*/ f267 1 f108"/>
                <a:gd name="f353" fmla="*/ f268 1 f109"/>
                <a:gd name="f354" fmla="*/ f269 1 f108"/>
                <a:gd name="f355" fmla="*/ f270 1 f109"/>
                <a:gd name="f356" fmla="*/ f271 f103 1"/>
                <a:gd name="f357" fmla="*/ f272 f103 1"/>
                <a:gd name="f358" fmla="*/ f274 f104 1"/>
                <a:gd name="f359" fmla="*/ f273 f104 1"/>
                <a:gd name="f360" fmla="*/ f276 f103 1"/>
                <a:gd name="f361" fmla="*/ f277 f104 1"/>
                <a:gd name="f362" fmla="*/ f278 f103 1"/>
                <a:gd name="f363" fmla="*/ f279 f104 1"/>
                <a:gd name="f364" fmla="*/ f280 f103 1"/>
                <a:gd name="f365" fmla="*/ f281 f104 1"/>
                <a:gd name="f366" fmla="*/ f282 f103 1"/>
                <a:gd name="f367" fmla="*/ f283 f104 1"/>
                <a:gd name="f368" fmla="*/ f284 f103 1"/>
                <a:gd name="f369" fmla="*/ f285 f104 1"/>
                <a:gd name="f370" fmla="*/ f286 f103 1"/>
                <a:gd name="f371" fmla="*/ f287 f104 1"/>
                <a:gd name="f372" fmla="*/ f288 f103 1"/>
                <a:gd name="f373" fmla="*/ f289 f104 1"/>
                <a:gd name="f374" fmla="*/ f290 f103 1"/>
                <a:gd name="f375" fmla="*/ f291 f104 1"/>
                <a:gd name="f376" fmla="*/ f292 f104 1"/>
                <a:gd name="f377" fmla="*/ f293 f103 1"/>
                <a:gd name="f378" fmla="*/ f294 f104 1"/>
                <a:gd name="f379" fmla="*/ f295 f103 1"/>
                <a:gd name="f380" fmla="*/ f296 f104 1"/>
                <a:gd name="f381" fmla="*/ f297 f103 1"/>
                <a:gd name="f382" fmla="*/ f298 f104 1"/>
                <a:gd name="f383" fmla="*/ f299 f103 1"/>
                <a:gd name="f384" fmla="*/ f300 f104 1"/>
                <a:gd name="f385" fmla="*/ f301 f103 1"/>
                <a:gd name="f386" fmla="*/ f302 f104 1"/>
                <a:gd name="f387" fmla="*/ f303 f103 1"/>
                <a:gd name="f388" fmla="*/ f304 f104 1"/>
                <a:gd name="f389" fmla="*/ f305 f103 1"/>
                <a:gd name="f390" fmla="*/ f306 f104 1"/>
                <a:gd name="f391" fmla="*/ f307 f103 1"/>
                <a:gd name="f392" fmla="*/ f308 f104 1"/>
                <a:gd name="f393" fmla="*/ f309 f103 1"/>
                <a:gd name="f394" fmla="*/ f310 f104 1"/>
                <a:gd name="f395" fmla="*/ f311 f103 1"/>
                <a:gd name="f396" fmla="*/ f312 f104 1"/>
                <a:gd name="f397" fmla="*/ f313 f103 1"/>
                <a:gd name="f398" fmla="*/ f314 f104 1"/>
                <a:gd name="f399" fmla="*/ f315 f103 1"/>
                <a:gd name="f400" fmla="*/ f316 f103 1"/>
                <a:gd name="f401" fmla="*/ f317 f104 1"/>
                <a:gd name="f402" fmla="*/ f318 f103 1"/>
                <a:gd name="f403" fmla="*/ f319 f104 1"/>
                <a:gd name="f404" fmla="*/ f320 f104 1"/>
                <a:gd name="f405" fmla="*/ f321 f103 1"/>
                <a:gd name="f406" fmla="*/ f322 f104 1"/>
                <a:gd name="f407" fmla="*/ f323 f103 1"/>
                <a:gd name="f408" fmla="*/ f324 f104 1"/>
                <a:gd name="f409" fmla="*/ f325 f104 1"/>
                <a:gd name="f410" fmla="*/ f326 f104 1"/>
                <a:gd name="f411" fmla="*/ f327 f103 1"/>
                <a:gd name="f412" fmla="*/ f328 f103 1"/>
                <a:gd name="f413" fmla="*/ f329 f104 1"/>
                <a:gd name="f414" fmla="*/ f330 f103 1"/>
                <a:gd name="f415" fmla="*/ f331 f103 1"/>
                <a:gd name="f416" fmla="*/ f332 f104 1"/>
                <a:gd name="f417" fmla="*/ f333 f104 1"/>
                <a:gd name="f418" fmla="*/ f334 f103 1"/>
                <a:gd name="f419" fmla="*/ f335 f104 1"/>
                <a:gd name="f420" fmla="*/ f336 f103 1"/>
                <a:gd name="f421" fmla="*/ f337 f104 1"/>
                <a:gd name="f422" fmla="*/ f338 f103 1"/>
                <a:gd name="f423" fmla="*/ f339 f104 1"/>
                <a:gd name="f424" fmla="*/ f340 f103 1"/>
                <a:gd name="f425" fmla="*/ f341 f104 1"/>
                <a:gd name="f426" fmla="*/ f342 f103 1"/>
                <a:gd name="f427" fmla="*/ f343 f104 1"/>
                <a:gd name="f428" fmla="*/ f344 f103 1"/>
                <a:gd name="f429" fmla="*/ f345 f103 1"/>
                <a:gd name="f430" fmla="*/ f346 f104 1"/>
                <a:gd name="f431" fmla="*/ f347 f103 1"/>
                <a:gd name="f432" fmla="*/ f348 f104 1"/>
                <a:gd name="f433" fmla="*/ f349 f104 1"/>
                <a:gd name="f434" fmla="*/ f350 f103 1"/>
                <a:gd name="f435" fmla="*/ f351 f104 1"/>
                <a:gd name="f436" fmla="*/ f352 f103 1"/>
                <a:gd name="f437" fmla="*/ f353 f104 1"/>
                <a:gd name="f438" fmla="*/ f354 f103 1"/>
                <a:gd name="f439" fmla="*/ f355 f104 1"/>
              </a:gdLst>
              <a:ahLst/>
              <a:cxnLst>
                <a:cxn ang="3cd4">
                  <a:pos x="hc" y="t"/>
                </a:cxn>
                <a:cxn ang="0">
                  <a:pos x="r" y="vc"/>
                </a:cxn>
                <a:cxn ang="cd4">
                  <a:pos x="hc" y="b"/>
                </a:cxn>
                <a:cxn ang="cd2">
                  <a:pos x="l" y="vc"/>
                </a:cxn>
                <a:cxn ang="f275">
                  <a:pos x="f360" y="f361"/>
                </a:cxn>
                <a:cxn ang="f275">
                  <a:pos x="f362" y="f363"/>
                </a:cxn>
                <a:cxn ang="f275">
                  <a:pos x="f364" y="f365"/>
                </a:cxn>
                <a:cxn ang="f275">
                  <a:pos x="f366" y="f367"/>
                </a:cxn>
                <a:cxn ang="f275">
                  <a:pos x="f368" y="f369"/>
                </a:cxn>
                <a:cxn ang="f275">
                  <a:pos x="f370" y="f371"/>
                </a:cxn>
                <a:cxn ang="f275">
                  <a:pos x="f372" y="f373"/>
                </a:cxn>
                <a:cxn ang="f275">
                  <a:pos x="f374" y="f375"/>
                </a:cxn>
                <a:cxn ang="f275">
                  <a:pos x="f370" y="f376"/>
                </a:cxn>
                <a:cxn ang="f275">
                  <a:pos x="f377" y="f378"/>
                </a:cxn>
                <a:cxn ang="f275">
                  <a:pos x="f379" y="f380"/>
                </a:cxn>
                <a:cxn ang="f275">
                  <a:pos x="f381" y="f382"/>
                </a:cxn>
                <a:cxn ang="f275">
                  <a:pos x="f383" y="f384"/>
                </a:cxn>
                <a:cxn ang="f275">
                  <a:pos x="f385" y="f386"/>
                </a:cxn>
                <a:cxn ang="f275">
                  <a:pos x="f387" y="f388"/>
                </a:cxn>
                <a:cxn ang="f275">
                  <a:pos x="f389" y="f390"/>
                </a:cxn>
                <a:cxn ang="f275">
                  <a:pos x="f391" y="f392"/>
                </a:cxn>
                <a:cxn ang="f275">
                  <a:pos x="f393" y="f394"/>
                </a:cxn>
                <a:cxn ang="f275">
                  <a:pos x="f395" y="f396"/>
                </a:cxn>
                <a:cxn ang="f275">
                  <a:pos x="f397" y="f398"/>
                </a:cxn>
                <a:cxn ang="f275">
                  <a:pos x="f399" y="f378"/>
                </a:cxn>
                <a:cxn ang="f275">
                  <a:pos x="f400" y="f401"/>
                </a:cxn>
                <a:cxn ang="f275">
                  <a:pos x="f402" y="f403"/>
                </a:cxn>
                <a:cxn ang="f275">
                  <a:pos x="f362" y="f404"/>
                </a:cxn>
                <a:cxn ang="f275">
                  <a:pos x="f405" y="f406"/>
                </a:cxn>
                <a:cxn ang="f275">
                  <a:pos x="f407" y="f408"/>
                </a:cxn>
                <a:cxn ang="f275">
                  <a:pos x="f385" y="f409"/>
                </a:cxn>
                <a:cxn ang="f275">
                  <a:pos x="f360" y="f410"/>
                </a:cxn>
                <a:cxn ang="f275">
                  <a:pos x="f411" y="f410"/>
                </a:cxn>
                <a:cxn ang="f275">
                  <a:pos x="f412" y="f413"/>
                </a:cxn>
                <a:cxn ang="f275">
                  <a:pos x="f414" y="f408"/>
                </a:cxn>
                <a:cxn ang="f275">
                  <a:pos x="f415" y="f416"/>
                </a:cxn>
                <a:cxn ang="f275">
                  <a:pos x="f415" y="f417"/>
                </a:cxn>
                <a:cxn ang="f275">
                  <a:pos x="f418" y="f419"/>
                </a:cxn>
                <a:cxn ang="f275">
                  <a:pos x="f420" y="f419"/>
                </a:cxn>
                <a:cxn ang="f275">
                  <a:pos x="f420" y="f421"/>
                </a:cxn>
                <a:cxn ang="f275">
                  <a:pos x="f422" y="f423"/>
                </a:cxn>
                <a:cxn ang="f275">
                  <a:pos x="f424" y="f425"/>
                </a:cxn>
                <a:cxn ang="f275">
                  <a:pos x="f426" y="f427"/>
                </a:cxn>
                <a:cxn ang="f275">
                  <a:pos x="f428" y="f427"/>
                </a:cxn>
                <a:cxn ang="f275">
                  <a:pos x="f429" y="f430"/>
                </a:cxn>
                <a:cxn ang="f275">
                  <a:pos x="f431" y="f432"/>
                </a:cxn>
                <a:cxn ang="f275">
                  <a:pos x="f431" y="f433"/>
                </a:cxn>
                <a:cxn ang="f275">
                  <a:pos x="f393" y="f410"/>
                </a:cxn>
                <a:cxn ang="f275">
                  <a:pos x="f434" y="f435"/>
                </a:cxn>
                <a:cxn ang="f275">
                  <a:pos x="f436" y="f437"/>
                </a:cxn>
                <a:cxn ang="f275">
                  <a:pos x="f438" y="f439"/>
                </a:cxn>
                <a:cxn ang="f275">
                  <a:pos x="f360" y="f361"/>
                </a:cxn>
              </a:cxnLst>
              <a:rect l="f356" t="f359" r="f357" b="f358"/>
              <a:pathLst>
                <a:path w="234" h="262">
                  <a:moveTo>
                    <a:pt x="f8" y="f5"/>
                  </a:moveTo>
                  <a:lnTo>
                    <a:pt x="f8" y="f5"/>
                  </a:lnTo>
                  <a:lnTo>
                    <a:pt x="f9" y="f10"/>
                  </a:lnTo>
                  <a:lnTo>
                    <a:pt x="f11" y="f12"/>
                  </a:lnTo>
                  <a:lnTo>
                    <a:pt x="f13" y="f14"/>
                  </a:lnTo>
                  <a:lnTo>
                    <a:pt x="f15" y="f16"/>
                  </a:lnTo>
                  <a:lnTo>
                    <a:pt x="f17" y="f18"/>
                  </a:lnTo>
                  <a:lnTo>
                    <a:pt x="f19" y="f20"/>
                  </a:lnTo>
                  <a:lnTo>
                    <a:pt x="f21" y="f22"/>
                  </a:lnTo>
                  <a:lnTo>
                    <a:pt x="f23" y="f24"/>
                  </a:lnTo>
                  <a:lnTo>
                    <a:pt x="f16" y="f25"/>
                  </a:lnTo>
                  <a:lnTo>
                    <a:pt x="f26" y="f27"/>
                  </a:lnTo>
                  <a:lnTo>
                    <a:pt x="f12" y="f28"/>
                  </a:lnTo>
                  <a:lnTo>
                    <a:pt x="f10" y="f29"/>
                  </a:lnTo>
                  <a:lnTo>
                    <a:pt x="f5" y="f30"/>
                  </a:lnTo>
                  <a:lnTo>
                    <a:pt x="f5" y="f30"/>
                  </a:lnTo>
                  <a:lnTo>
                    <a:pt x="f10" y="f31"/>
                  </a:lnTo>
                  <a:lnTo>
                    <a:pt x="f26" y="f32"/>
                  </a:lnTo>
                  <a:lnTo>
                    <a:pt x="f33" y="f34"/>
                  </a:lnTo>
                  <a:lnTo>
                    <a:pt x="f35" y="f36"/>
                  </a:lnTo>
                  <a:lnTo>
                    <a:pt x="f37" y="f38"/>
                  </a:lnTo>
                  <a:lnTo>
                    <a:pt x="f20" y="f39"/>
                  </a:lnTo>
                  <a:lnTo>
                    <a:pt x="f22" y="f40"/>
                  </a:lnTo>
                  <a:lnTo>
                    <a:pt x="f24" y="f41"/>
                  </a:lnTo>
                  <a:lnTo>
                    <a:pt x="f25" y="f42"/>
                  </a:lnTo>
                  <a:lnTo>
                    <a:pt x="f27" y="f43"/>
                  </a:lnTo>
                  <a:lnTo>
                    <a:pt x="f44" y="f45"/>
                  </a:lnTo>
                  <a:lnTo>
                    <a:pt x="f9" y="f46"/>
                  </a:lnTo>
                  <a:lnTo>
                    <a:pt x="f47" y="f7"/>
                  </a:lnTo>
                  <a:lnTo>
                    <a:pt x="f47" y="f7"/>
                  </a:lnTo>
                  <a:lnTo>
                    <a:pt x="f48" y="f46"/>
                  </a:lnTo>
                  <a:lnTo>
                    <a:pt x="f49" y="f50"/>
                  </a:lnTo>
                  <a:lnTo>
                    <a:pt x="f51" y="f52"/>
                  </a:lnTo>
                  <a:lnTo>
                    <a:pt x="f53" y="f42"/>
                  </a:lnTo>
                  <a:lnTo>
                    <a:pt x="f54" y="f55"/>
                  </a:lnTo>
                  <a:lnTo>
                    <a:pt x="f54" y="f55"/>
                  </a:lnTo>
                  <a:lnTo>
                    <a:pt x="f36" y="f56"/>
                  </a:lnTo>
                  <a:lnTo>
                    <a:pt x="f57" y="f58"/>
                  </a:lnTo>
                  <a:lnTo>
                    <a:pt x="f59" y="f36"/>
                  </a:lnTo>
                  <a:lnTo>
                    <a:pt x="f60" y="f61"/>
                  </a:lnTo>
                  <a:lnTo>
                    <a:pt x="f60" y="f61"/>
                  </a:lnTo>
                  <a:lnTo>
                    <a:pt x="f62" y="f36"/>
                  </a:lnTo>
                  <a:lnTo>
                    <a:pt x="f63" y="f64"/>
                  </a:lnTo>
                  <a:lnTo>
                    <a:pt x="f65" y="f66"/>
                  </a:lnTo>
                  <a:lnTo>
                    <a:pt x="f44" y="f67"/>
                  </a:lnTo>
                  <a:lnTo>
                    <a:pt x="f68" y="f69"/>
                  </a:lnTo>
                  <a:lnTo>
                    <a:pt x="f70" y="f31"/>
                  </a:lnTo>
                  <a:lnTo>
                    <a:pt x="f11" y="f71"/>
                  </a:lnTo>
                  <a:lnTo>
                    <a:pt x="f11" y="f71"/>
                  </a:lnTo>
                  <a:lnTo>
                    <a:pt x="f70" y="f72"/>
                  </a:lnTo>
                  <a:lnTo>
                    <a:pt x="f68" y="f28"/>
                  </a:lnTo>
                  <a:lnTo>
                    <a:pt x="f73" y="f11"/>
                  </a:lnTo>
                  <a:lnTo>
                    <a:pt x="f74" y="f13"/>
                  </a:lnTo>
                  <a:lnTo>
                    <a:pt x="f9" y="f75"/>
                  </a:lnTo>
                  <a:lnTo>
                    <a:pt x="f76" y="f77"/>
                  </a:lnTo>
                  <a:lnTo>
                    <a:pt x="f8" y="f77"/>
                  </a:lnTo>
                  <a:lnTo>
                    <a:pt x="f8" y="f77"/>
                  </a:lnTo>
                  <a:lnTo>
                    <a:pt x="f30" y="f77"/>
                  </a:lnTo>
                  <a:lnTo>
                    <a:pt x="f78" y="f15"/>
                  </a:lnTo>
                  <a:lnTo>
                    <a:pt x="f79" y="f25"/>
                  </a:lnTo>
                  <a:lnTo>
                    <a:pt x="f80" y="f81"/>
                  </a:lnTo>
                  <a:lnTo>
                    <a:pt x="f31" y="f11"/>
                  </a:lnTo>
                  <a:lnTo>
                    <a:pt x="f82" y="f28"/>
                  </a:lnTo>
                  <a:lnTo>
                    <a:pt x="f83" y="f9"/>
                  </a:lnTo>
                  <a:lnTo>
                    <a:pt x="f83" y="f84"/>
                  </a:lnTo>
                  <a:lnTo>
                    <a:pt x="f83" y="f84"/>
                  </a:lnTo>
                  <a:lnTo>
                    <a:pt x="f83" y="f85"/>
                  </a:lnTo>
                  <a:lnTo>
                    <a:pt x="f48" y="f85"/>
                  </a:lnTo>
                  <a:lnTo>
                    <a:pt x="f86" y="f85"/>
                  </a:lnTo>
                  <a:lnTo>
                    <a:pt x="f86" y="f85"/>
                  </a:lnTo>
                  <a:lnTo>
                    <a:pt x="f86" y="f47"/>
                  </a:lnTo>
                  <a:lnTo>
                    <a:pt x="f86" y="f47"/>
                  </a:lnTo>
                  <a:lnTo>
                    <a:pt x="f86" y="f71"/>
                  </a:lnTo>
                  <a:lnTo>
                    <a:pt x="f87" y="f88"/>
                  </a:lnTo>
                  <a:lnTo>
                    <a:pt x="f89" y="f90"/>
                  </a:lnTo>
                  <a:lnTo>
                    <a:pt x="f72" y="f79"/>
                  </a:lnTo>
                  <a:lnTo>
                    <a:pt x="f91" y="f92"/>
                  </a:lnTo>
                  <a:lnTo>
                    <a:pt x="f93" y="f92"/>
                  </a:lnTo>
                  <a:lnTo>
                    <a:pt x="f94" y="f92"/>
                  </a:lnTo>
                  <a:lnTo>
                    <a:pt x="f94" y="f92"/>
                  </a:lnTo>
                  <a:lnTo>
                    <a:pt x="f39" y="f79"/>
                  </a:lnTo>
                  <a:lnTo>
                    <a:pt x="f95" y="f78"/>
                  </a:lnTo>
                  <a:lnTo>
                    <a:pt x="f6" y="f96"/>
                  </a:lnTo>
                  <a:lnTo>
                    <a:pt x="f6" y="f97"/>
                  </a:lnTo>
                  <a:lnTo>
                    <a:pt x="f6" y="f97"/>
                  </a:lnTo>
                  <a:lnTo>
                    <a:pt x="f6" y="f87"/>
                  </a:lnTo>
                  <a:lnTo>
                    <a:pt x="f94" y="f27"/>
                  </a:lnTo>
                  <a:lnTo>
                    <a:pt x="f54" y="f77"/>
                  </a:lnTo>
                  <a:lnTo>
                    <a:pt x="f36" y="f98"/>
                  </a:lnTo>
                  <a:lnTo>
                    <a:pt x="f64" y="f99"/>
                  </a:lnTo>
                  <a:lnTo>
                    <a:pt x="f66" y="f100"/>
                  </a:lnTo>
                  <a:lnTo>
                    <a:pt x="f32" y="f23"/>
                  </a:lnTo>
                  <a:lnTo>
                    <a:pt x="f2" y="f33"/>
                  </a:lnTo>
                  <a:lnTo>
                    <a:pt x="f101" y="f26"/>
                  </a:lnTo>
                  <a:lnTo>
                    <a:pt x="f88" y="f10"/>
                  </a:lnTo>
                  <a:lnTo>
                    <a:pt x="f8" y="f5"/>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5" name="Freeform 7"/>
            <p:cNvSpPr/>
            <p:nvPr/>
          </p:nvSpPr>
          <p:spPr>
            <a:xfrm>
              <a:off x="1371846" y="1497256"/>
              <a:ext cx="63541" cy="88952"/>
            </a:xfrm>
            <a:custGeom>
              <a:avLst/>
              <a:gdLst>
                <a:gd name="f0" fmla="val 10800000"/>
                <a:gd name="f1" fmla="val 5400000"/>
                <a:gd name="f2" fmla="val 180"/>
                <a:gd name="f3" fmla="val w"/>
                <a:gd name="f4" fmla="val h"/>
                <a:gd name="f5" fmla="val 0"/>
                <a:gd name="f6" fmla="val 80"/>
                <a:gd name="f7" fmla="val 112"/>
                <a:gd name="f8" fmla="val 68"/>
                <a:gd name="f9" fmla="val 26"/>
                <a:gd name="f10" fmla="val 54"/>
                <a:gd name="f11" fmla="val 20"/>
                <a:gd name="f12" fmla="val 42"/>
                <a:gd name="f13" fmla="val 18"/>
                <a:gd name="f14" fmla="val 36"/>
                <a:gd name="f15" fmla="val 32"/>
                <a:gd name="f16" fmla="val 22"/>
                <a:gd name="f17" fmla="val 30"/>
                <a:gd name="f18" fmla="val 24"/>
                <a:gd name="f19" fmla="val 28"/>
                <a:gd name="f20" fmla="val 34"/>
                <a:gd name="f21" fmla="val 40"/>
                <a:gd name="f22" fmla="val 52"/>
                <a:gd name="f23" fmla="val 44"/>
                <a:gd name="f24" fmla="val 64"/>
                <a:gd name="f25" fmla="val 48"/>
                <a:gd name="f26" fmla="val 72"/>
                <a:gd name="f27" fmla="val 56"/>
                <a:gd name="f28" fmla="val 78"/>
                <a:gd name="f29" fmla="val 76"/>
                <a:gd name="f30" fmla="val 84"/>
                <a:gd name="f31" fmla="val 90"/>
                <a:gd name="f32" fmla="val 96"/>
                <a:gd name="f33" fmla="val 102"/>
                <a:gd name="f34" fmla="val 60"/>
                <a:gd name="f35" fmla="val 106"/>
                <a:gd name="f36" fmla="val 108"/>
                <a:gd name="f37" fmla="val 110"/>
                <a:gd name="f38" fmla="val 8"/>
                <a:gd name="f39" fmla="val 92"/>
                <a:gd name="f40" fmla="val 94"/>
                <a:gd name="f41" fmla="val 50"/>
                <a:gd name="f42" fmla="val 86"/>
                <a:gd name="f43" fmla="val 74"/>
                <a:gd name="f44" fmla="val 70"/>
                <a:gd name="f45" fmla="val 66"/>
                <a:gd name="f46" fmla="val 62"/>
                <a:gd name="f47" fmla="val 16"/>
                <a:gd name="f48" fmla="val 12"/>
                <a:gd name="f49" fmla="val 6"/>
                <a:gd name="f50" fmla="val 4"/>
                <a:gd name="f51" fmla="val 10"/>
                <a:gd name="f52" fmla="val 14"/>
                <a:gd name="f53" fmla="val 2"/>
                <a:gd name="f54" fmla="+- 0 0 -90"/>
                <a:gd name="f55" fmla="*/ f3 1 80"/>
                <a:gd name="f56" fmla="*/ f4 1 112"/>
                <a:gd name="f57" fmla="+- f7 0 f5"/>
                <a:gd name="f58" fmla="+- f6 0 f5"/>
                <a:gd name="f59" fmla="*/ f54 f0 1"/>
                <a:gd name="f60" fmla="*/ f58 1 80"/>
                <a:gd name="f61" fmla="*/ f57 1 112"/>
                <a:gd name="f62" fmla="*/ 68 f58 1"/>
                <a:gd name="f63" fmla="*/ 26 f57 1"/>
                <a:gd name="f64" fmla="*/ 42 f58 1"/>
                <a:gd name="f65" fmla="*/ 18 f57 1"/>
                <a:gd name="f66" fmla="*/ 36 f58 1"/>
                <a:gd name="f67" fmla="*/ 30 f58 1"/>
                <a:gd name="f68" fmla="*/ 24 f57 1"/>
                <a:gd name="f69" fmla="*/ 28 f58 1"/>
                <a:gd name="f70" fmla="*/ 30 f57 1"/>
                <a:gd name="f71" fmla="*/ 36 f57 1"/>
                <a:gd name="f72" fmla="*/ 52 f58 1"/>
                <a:gd name="f73" fmla="*/ 44 f57 1"/>
                <a:gd name="f74" fmla="*/ 64 f58 1"/>
                <a:gd name="f75" fmla="*/ 48 f57 1"/>
                <a:gd name="f76" fmla="*/ 78 f58 1"/>
                <a:gd name="f77" fmla="*/ 64 f57 1"/>
                <a:gd name="f78" fmla="*/ 80 f58 1"/>
                <a:gd name="f79" fmla="*/ 76 f57 1"/>
                <a:gd name="f80" fmla="*/ 76 f58 1"/>
                <a:gd name="f81" fmla="*/ 90 f57 1"/>
                <a:gd name="f82" fmla="*/ 102 f57 1"/>
                <a:gd name="f83" fmla="*/ 54 f58 1"/>
                <a:gd name="f84" fmla="*/ 108 f57 1"/>
                <a:gd name="f85" fmla="*/ 112 f57 1"/>
                <a:gd name="f86" fmla="*/ 26 f58 1"/>
                <a:gd name="f87" fmla="*/ 110 f57 1"/>
                <a:gd name="f88" fmla="*/ 8 f58 1"/>
                <a:gd name="f89" fmla="*/ 106 f57 1"/>
                <a:gd name="f90" fmla="*/ 84 f57 1"/>
                <a:gd name="f91" fmla="*/ 22 f58 1"/>
                <a:gd name="f92" fmla="*/ 92 f57 1"/>
                <a:gd name="f93" fmla="*/ 94 f57 1"/>
                <a:gd name="f94" fmla="*/ 44 f58 1"/>
                <a:gd name="f95" fmla="*/ 86 f57 1"/>
                <a:gd name="f96" fmla="*/ 56 f58 1"/>
                <a:gd name="f97" fmla="*/ 78 f57 1"/>
                <a:gd name="f98" fmla="*/ 70 f57 1"/>
                <a:gd name="f99" fmla="*/ 66 f57 1"/>
                <a:gd name="f100" fmla="*/ 62 f57 1"/>
                <a:gd name="f101" fmla="*/ 12 f58 1"/>
                <a:gd name="f102" fmla="*/ 54 f57 1"/>
                <a:gd name="f103" fmla="*/ 4 f58 1"/>
                <a:gd name="f104" fmla="*/ 32 f57 1"/>
                <a:gd name="f105" fmla="*/ 10 f58 1"/>
                <a:gd name="f106" fmla="*/ 14 f57 1"/>
                <a:gd name="f107" fmla="*/ 20 f58 1"/>
                <a:gd name="f108" fmla="*/ 6 f57 1"/>
                <a:gd name="f109" fmla="*/ 34 f58 1"/>
                <a:gd name="f110" fmla="*/ 0 f57 1"/>
                <a:gd name="f111" fmla="*/ 62 f58 1"/>
                <a:gd name="f112" fmla="*/ 2 f57 1"/>
                <a:gd name="f113" fmla="*/ 10 f57 1"/>
                <a:gd name="f114" fmla="*/ f59 1 f2"/>
                <a:gd name="f115" fmla="*/ f62 1 80"/>
                <a:gd name="f116" fmla="*/ f63 1 112"/>
                <a:gd name="f117" fmla="*/ f64 1 80"/>
                <a:gd name="f118" fmla="*/ f65 1 112"/>
                <a:gd name="f119" fmla="*/ f66 1 80"/>
                <a:gd name="f120" fmla="*/ f67 1 80"/>
                <a:gd name="f121" fmla="*/ f68 1 112"/>
                <a:gd name="f122" fmla="*/ f69 1 80"/>
                <a:gd name="f123" fmla="*/ f70 1 112"/>
                <a:gd name="f124" fmla="*/ f71 1 112"/>
                <a:gd name="f125" fmla="*/ f72 1 80"/>
                <a:gd name="f126" fmla="*/ f73 1 112"/>
                <a:gd name="f127" fmla="*/ f74 1 80"/>
                <a:gd name="f128" fmla="*/ f75 1 112"/>
                <a:gd name="f129" fmla="*/ f76 1 80"/>
                <a:gd name="f130" fmla="*/ f77 1 112"/>
                <a:gd name="f131" fmla="*/ f78 1 80"/>
                <a:gd name="f132" fmla="*/ f79 1 112"/>
                <a:gd name="f133" fmla="*/ f80 1 80"/>
                <a:gd name="f134" fmla="*/ f81 1 112"/>
                <a:gd name="f135" fmla="*/ f82 1 112"/>
                <a:gd name="f136" fmla="*/ f83 1 80"/>
                <a:gd name="f137" fmla="*/ f84 1 112"/>
                <a:gd name="f138" fmla="*/ f85 1 112"/>
                <a:gd name="f139" fmla="*/ f86 1 80"/>
                <a:gd name="f140" fmla="*/ f87 1 112"/>
                <a:gd name="f141" fmla="*/ f88 1 80"/>
                <a:gd name="f142" fmla="*/ f89 1 112"/>
                <a:gd name="f143" fmla="*/ f90 1 112"/>
                <a:gd name="f144" fmla="*/ f91 1 80"/>
                <a:gd name="f145" fmla="*/ f92 1 112"/>
                <a:gd name="f146" fmla="*/ f93 1 112"/>
                <a:gd name="f147" fmla="*/ f94 1 80"/>
                <a:gd name="f148" fmla="*/ f95 1 112"/>
                <a:gd name="f149" fmla="*/ f96 1 80"/>
                <a:gd name="f150" fmla="*/ f97 1 112"/>
                <a:gd name="f151" fmla="*/ f98 1 112"/>
                <a:gd name="f152" fmla="*/ f99 1 112"/>
                <a:gd name="f153" fmla="*/ f100 1 112"/>
                <a:gd name="f154" fmla="*/ f101 1 80"/>
                <a:gd name="f155" fmla="*/ f102 1 112"/>
                <a:gd name="f156" fmla="*/ f103 1 80"/>
                <a:gd name="f157" fmla="*/ f104 1 112"/>
                <a:gd name="f158" fmla="*/ f105 1 80"/>
                <a:gd name="f159" fmla="*/ f106 1 112"/>
                <a:gd name="f160" fmla="*/ f107 1 80"/>
                <a:gd name="f161" fmla="*/ f108 1 112"/>
                <a:gd name="f162" fmla="*/ f109 1 80"/>
                <a:gd name="f163" fmla="*/ f110 1 112"/>
                <a:gd name="f164" fmla="*/ f111 1 80"/>
                <a:gd name="f165" fmla="*/ f112 1 112"/>
                <a:gd name="f166" fmla="*/ f113 1 112"/>
                <a:gd name="f167" fmla="*/ 0 1 f60"/>
                <a:gd name="f168" fmla="*/ f6 1 f60"/>
                <a:gd name="f169" fmla="*/ 0 1 f61"/>
                <a:gd name="f170" fmla="*/ f7 1 f61"/>
                <a:gd name="f171" fmla="+- f114 0 f1"/>
                <a:gd name="f172" fmla="*/ f115 1 f60"/>
                <a:gd name="f173" fmla="*/ f116 1 f61"/>
                <a:gd name="f174" fmla="*/ f117 1 f60"/>
                <a:gd name="f175" fmla="*/ f118 1 f61"/>
                <a:gd name="f176" fmla="*/ f119 1 f60"/>
                <a:gd name="f177" fmla="*/ f120 1 f60"/>
                <a:gd name="f178" fmla="*/ f121 1 f61"/>
                <a:gd name="f179" fmla="*/ f122 1 f60"/>
                <a:gd name="f180" fmla="*/ f123 1 f61"/>
                <a:gd name="f181" fmla="*/ f124 1 f61"/>
                <a:gd name="f182" fmla="*/ f125 1 f60"/>
                <a:gd name="f183" fmla="*/ f126 1 f61"/>
                <a:gd name="f184" fmla="*/ f127 1 f60"/>
                <a:gd name="f185" fmla="*/ f128 1 f61"/>
                <a:gd name="f186" fmla="*/ f129 1 f60"/>
                <a:gd name="f187" fmla="*/ f130 1 f61"/>
                <a:gd name="f188" fmla="*/ f131 1 f60"/>
                <a:gd name="f189" fmla="*/ f132 1 f61"/>
                <a:gd name="f190" fmla="*/ f133 1 f60"/>
                <a:gd name="f191" fmla="*/ f134 1 f61"/>
                <a:gd name="f192" fmla="*/ f135 1 f61"/>
                <a:gd name="f193" fmla="*/ f136 1 f60"/>
                <a:gd name="f194" fmla="*/ f137 1 f61"/>
                <a:gd name="f195" fmla="*/ f138 1 f61"/>
                <a:gd name="f196" fmla="*/ f139 1 f60"/>
                <a:gd name="f197" fmla="*/ f140 1 f61"/>
                <a:gd name="f198" fmla="*/ f141 1 f60"/>
                <a:gd name="f199" fmla="*/ f142 1 f61"/>
                <a:gd name="f200" fmla="*/ f143 1 f61"/>
                <a:gd name="f201" fmla="*/ f144 1 f60"/>
                <a:gd name="f202" fmla="*/ f145 1 f61"/>
                <a:gd name="f203" fmla="*/ f146 1 f61"/>
                <a:gd name="f204" fmla="*/ f147 1 f60"/>
                <a:gd name="f205" fmla="*/ f148 1 f61"/>
                <a:gd name="f206" fmla="*/ f149 1 f60"/>
                <a:gd name="f207" fmla="*/ f150 1 f61"/>
                <a:gd name="f208" fmla="*/ f151 1 f61"/>
                <a:gd name="f209" fmla="*/ f152 1 f61"/>
                <a:gd name="f210" fmla="*/ f153 1 f61"/>
                <a:gd name="f211" fmla="*/ f154 1 f60"/>
                <a:gd name="f212" fmla="*/ f155 1 f61"/>
                <a:gd name="f213" fmla="*/ f156 1 f60"/>
                <a:gd name="f214" fmla="*/ f157 1 f61"/>
                <a:gd name="f215" fmla="*/ f158 1 f60"/>
                <a:gd name="f216" fmla="*/ f159 1 f61"/>
                <a:gd name="f217" fmla="*/ f160 1 f60"/>
                <a:gd name="f218" fmla="*/ f161 1 f61"/>
                <a:gd name="f219" fmla="*/ f162 1 f60"/>
                <a:gd name="f220" fmla="*/ f163 1 f61"/>
                <a:gd name="f221" fmla="*/ f164 1 f60"/>
                <a:gd name="f222" fmla="*/ f165 1 f61"/>
                <a:gd name="f223" fmla="*/ f166 1 f61"/>
                <a:gd name="f224" fmla="*/ f167 f55 1"/>
                <a:gd name="f225" fmla="*/ f168 f55 1"/>
                <a:gd name="f226" fmla="*/ f170 f56 1"/>
                <a:gd name="f227" fmla="*/ f169 f56 1"/>
                <a:gd name="f228" fmla="*/ f172 f55 1"/>
                <a:gd name="f229" fmla="*/ f173 f56 1"/>
                <a:gd name="f230" fmla="*/ f174 f55 1"/>
                <a:gd name="f231" fmla="*/ f175 f56 1"/>
                <a:gd name="f232" fmla="*/ f176 f55 1"/>
                <a:gd name="f233" fmla="*/ f177 f55 1"/>
                <a:gd name="f234" fmla="*/ f178 f56 1"/>
                <a:gd name="f235" fmla="*/ f179 f55 1"/>
                <a:gd name="f236" fmla="*/ f180 f56 1"/>
                <a:gd name="f237" fmla="*/ f181 f56 1"/>
                <a:gd name="f238" fmla="*/ f182 f55 1"/>
                <a:gd name="f239" fmla="*/ f183 f56 1"/>
                <a:gd name="f240" fmla="*/ f184 f55 1"/>
                <a:gd name="f241" fmla="*/ f185 f56 1"/>
                <a:gd name="f242" fmla="*/ f186 f55 1"/>
                <a:gd name="f243" fmla="*/ f187 f56 1"/>
                <a:gd name="f244" fmla="*/ f188 f55 1"/>
                <a:gd name="f245" fmla="*/ f189 f56 1"/>
                <a:gd name="f246" fmla="*/ f190 f55 1"/>
                <a:gd name="f247" fmla="*/ f191 f56 1"/>
                <a:gd name="f248" fmla="*/ f192 f56 1"/>
                <a:gd name="f249" fmla="*/ f193 f55 1"/>
                <a:gd name="f250" fmla="*/ f194 f56 1"/>
                <a:gd name="f251" fmla="*/ f195 f56 1"/>
                <a:gd name="f252" fmla="*/ f196 f55 1"/>
                <a:gd name="f253" fmla="*/ f197 f56 1"/>
                <a:gd name="f254" fmla="*/ f198 f55 1"/>
                <a:gd name="f255" fmla="*/ f199 f56 1"/>
                <a:gd name="f256" fmla="*/ f200 f56 1"/>
                <a:gd name="f257" fmla="*/ f201 f55 1"/>
                <a:gd name="f258" fmla="*/ f202 f56 1"/>
                <a:gd name="f259" fmla="*/ f203 f56 1"/>
                <a:gd name="f260" fmla="*/ f204 f55 1"/>
                <a:gd name="f261" fmla="*/ f205 f56 1"/>
                <a:gd name="f262" fmla="*/ f206 f55 1"/>
                <a:gd name="f263" fmla="*/ f207 f56 1"/>
                <a:gd name="f264" fmla="*/ f208 f56 1"/>
                <a:gd name="f265" fmla="*/ f209 f56 1"/>
                <a:gd name="f266" fmla="*/ f210 f56 1"/>
                <a:gd name="f267" fmla="*/ f211 f55 1"/>
                <a:gd name="f268" fmla="*/ f212 f56 1"/>
                <a:gd name="f269" fmla="*/ f213 f55 1"/>
                <a:gd name="f270" fmla="*/ f214 f56 1"/>
                <a:gd name="f271" fmla="*/ f215 f55 1"/>
                <a:gd name="f272" fmla="*/ f216 f56 1"/>
                <a:gd name="f273" fmla="*/ f217 f55 1"/>
                <a:gd name="f274" fmla="*/ f218 f56 1"/>
                <a:gd name="f275" fmla="*/ f219 f55 1"/>
                <a:gd name="f276" fmla="*/ f220 f56 1"/>
                <a:gd name="f277" fmla="*/ f221 f55 1"/>
                <a:gd name="f278" fmla="*/ f222 f56 1"/>
                <a:gd name="f279" fmla="*/ f223 f56 1"/>
              </a:gdLst>
              <a:ahLst/>
              <a:cxnLst>
                <a:cxn ang="3cd4">
                  <a:pos x="hc" y="t"/>
                </a:cxn>
                <a:cxn ang="0">
                  <a:pos x="r" y="vc"/>
                </a:cxn>
                <a:cxn ang="cd4">
                  <a:pos x="hc" y="b"/>
                </a:cxn>
                <a:cxn ang="cd2">
                  <a:pos x="l" y="vc"/>
                </a:cxn>
                <a:cxn ang="f171">
                  <a:pos x="f228" y="f229"/>
                </a:cxn>
                <a:cxn ang="f171">
                  <a:pos x="f230" y="f231"/>
                </a:cxn>
                <a:cxn ang="f171">
                  <a:pos x="f232" y="f231"/>
                </a:cxn>
                <a:cxn ang="f171">
                  <a:pos x="f233" y="f234"/>
                </a:cxn>
                <a:cxn ang="f171">
                  <a:pos x="f235" y="f236"/>
                </a:cxn>
                <a:cxn ang="f171">
                  <a:pos x="f233" y="f237"/>
                </a:cxn>
                <a:cxn ang="f171">
                  <a:pos x="f238" y="f239"/>
                </a:cxn>
                <a:cxn ang="f171">
                  <a:pos x="f240" y="f241"/>
                </a:cxn>
                <a:cxn ang="f171">
                  <a:pos x="f242" y="f243"/>
                </a:cxn>
                <a:cxn ang="f171">
                  <a:pos x="f244" y="f245"/>
                </a:cxn>
                <a:cxn ang="f171">
                  <a:pos x="f246" y="f247"/>
                </a:cxn>
                <a:cxn ang="f171">
                  <a:pos x="f228" y="f248"/>
                </a:cxn>
                <a:cxn ang="f171">
                  <a:pos x="f249" y="f250"/>
                </a:cxn>
                <a:cxn ang="f171">
                  <a:pos x="f232" y="f251"/>
                </a:cxn>
                <a:cxn ang="f171">
                  <a:pos x="f252" y="f253"/>
                </a:cxn>
                <a:cxn ang="f171">
                  <a:pos x="f254" y="f255"/>
                </a:cxn>
                <a:cxn ang="f171">
                  <a:pos x="f254" y="f256"/>
                </a:cxn>
                <a:cxn ang="f171">
                  <a:pos x="f257" y="f258"/>
                </a:cxn>
                <a:cxn ang="f171">
                  <a:pos x="f232" y="f259"/>
                </a:cxn>
                <a:cxn ang="f171">
                  <a:pos x="f260" y="f258"/>
                </a:cxn>
                <a:cxn ang="f171">
                  <a:pos x="f249" y="f261"/>
                </a:cxn>
                <a:cxn ang="f171">
                  <a:pos x="f262" y="f263"/>
                </a:cxn>
                <a:cxn ang="f171">
                  <a:pos x="f238" y="f264"/>
                </a:cxn>
                <a:cxn ang="f171">
                  <a:pos x="f230" y="f265"/>
                </a:cxn>
                <a:cxn ang="f171">
                  <a:pos x="f233" y="f266"/>
                </a:cxn>
                <a:cxn ang="f171">
                  <a:pos x="f267" y="f268"/>
                </a:cxn>
                <a:cxn ang="f171">
                  <a:pos x="f254" y="f241"/>
                </a:cxn>
                <a:cxn ang="f171">
                  <a:pos x="f269" y="f270"/>
                </a:cxn>
                <a:cxn ang="f171">
                  <a:pos x="f269" y="f229"/>
                </a:cxn>
                <a:cxn ang="f171">
                  <a:pos x="f271" y="f272"/>
                </a:cxn>
                <a:cxn ang="f171">
                  <a:pos x="f273" y="f274"/>
                </a:cxn>
                <a:cxn ang="f171">
                  <a:pos x="f275" y="f276"/>
                </a:cxn>
                <a:cxn ang="f171">
                  <a:pos x="f230" y="f276"/>
                </a:cxn>
                <a:cxn ang="f171">
                  <a:pos x="f277" y="f278"/>
                </a:cxn>
                <a:cxn ang="f171">
                  <a:pos x="f242" y="f279"/>
                </a:cxn>
              </a:cxnLst>
              <a:rect l="f224" t="f227" r="f225" b="f226"/>
              <a:pathLst>
                <a:path w="80" h="112">
                  <a:moveTo>
                    <a:pt x="f8" y="f9"/>
                  </a:moveTo>
                  <a:lnTo>
                    <a:pt x="f8" y="f9"/>
                  </a:lnTo>
                  <a:lnTo>
                    <a:pt x="f10" y="f11"/>
                  </a:lnTo>
                  <a:lnTo>
                    <a:pt x="f12" y="f13"/>
                  </a:lnTo>
                  <a:lnTo>
                    <a:pt x="f12" y="f13"/>
                  </a:lnTo>
                  <a:lnTo>
                    <a:pt x="f14" y="f13"/>
                  </a:lnTo>
                  <a:lnTo>
                    <a:pt x="f15" y="f16"/>
                  </a:lnTo>
                  <a:lnTo>
                    <a:pt x="f17" y="f18"/>
                  </a:lnTo>
                  <a:lnTo>
                    <a:pt x="f19" y="f17"/>
                  </a:lnTo>
                  <a:lnTo>
                    <a:pt x="f19" y="f17"/>
                  </a:lnTo>
                  <a:lnTo>
                    <a:pt x="f19" y="f20"/>
                  </a:lnTo>
                  <a:lnTo>
                    <a:pt x="f17" y="f14"/>
                  </a:lnTo>
                  <a:lnTo>
                    <a:pt x="f21" y="f21"/>
                  </a:lnTo>
                  <a:lnTo>
                    <a:pt x="f22" y="f23"/>
                  </a:lnTo>
                  <a:lnTo>
                    <a:pt x="f22" y="f23"/>
                  </a:lnTo>
                  <a:lnTo>
                    <a:pt x="f24" y="f25"/>
                  </a:lnTo>
                  <a:lnTo>
                    <a:pt x="f26" y="f27"/>
                  </a:lnTo>
                  <a:lnTo>
                    <a:pt x="f28" y="f24"/>
                  </a:lnTo>
                  <a:lnTo>
                    <a:pt x="f6" y="f29"/>
                  </a:lnTo>
                  <a:lnTo>
                    <a:pt x="f6" y="f29"/>
                  </a:lnTo>
                  <a:lnTo>
                    <a:pt x="f28" y="f30"/>
                  </a:lnTo>
                  <a:lnTo>
                    <a:pt x="f29" y="f31"/>
                  </a:lnTo>
                  <a:lnTo>
                    <a:pt x="f26" y="f32"/>
                  </a:lnTo>
                  <a:lnTo>
                    <a:pt x="f8" y="f33"/>
                  </a:lnTo>
                  <a:lnTo>
                    <a:pt x="f34" y="f35"/>
                  </a:lnTo>
                  <a:lnTo>
                    <a:pt x="f10" y="f36"/>
                  </a:lnTo>
                  <a:lnTo>
                    <a:pt x="f23" y="f37"/>
                  </a:lnTo>
                  <a:lnTo>
                    <a:pt x="f14" y="f7"/>
                  </a:lnTo>
                  <a:lnTo>
                    <a:pt x="f14" y="f7"/>
                  </a:lnTo>
                  <a:lnTo>
                    <a:pt x="f9" y="f37"/>
                  </a:lnTo>
                  <a:lnTo>
                    <a:pt x="f13" y="f36"/>
                  </a:lnTo>
                  <a:lnTo>
                    <a:pt x="f38" y="f35"/>
                  </a:lnTo>
                  <a:lnTo>
                    <a:pt x="f5" y="f33"/>
                  </a:lnTo>
                  <a:lnTo>
                    <a:pt x="f38" y="f30"/>
                  </a:lnTo>
                  <a:lnTo>
                    <a:pt x="f38" y="f30"/>
                  </a:lnTo>
                  <a:lnTo>
                    <a:pt x="f16" y="f39"/>
                  </a:lnTo>
                  <a:lnTo>
                    <a:pt x="f19" y="f39"/>
                  </a:lnTo>
                  <a:lnTo>
                    <a:pt x="f14" y="f40"/>
                  </a:lnTo>
                  <a:lnTo>
                    <a:pt x="f14" y="f40"/>
                  </a:lnTo>
                  <a:lnTo>
                    <a:pt x="f23" y="f39"/>
                  </a:lnTo>
                  <a:lnTo>
                    <a:pt x="f41" y="f31"/>
                  </a:lnTo>
                  <a:lnTo>
                    <a:pt x="f10" y="f42"/>
                  </a:lnTo>
                  <a:lnTo>
                    <a:pt x="f27" y="f28"/>
                  </a:lnTo>
                  <a:lnTo>
                    <a:pt x="f27" y="f28"/>
                  </a:lnTo>
                  <a:lnTo>
                    <a:pt x="f10" y="f43"/>
                  </a:lnTo>
                  <a:lnTo>
                    <a:pt x="f22" y="f44"/>
                  </a:lnTo>
                  <a:lnTo>
                    <a:pt x="f25" y="f8"/>
                  </a:lnTo>
                  <a:lnTo>
                    <a:pt x="f12" y="f45"/>
                  </a:lnTo>
                  <a:lnTo>
                    <a:pt x="f17" y="f46"/>
                  </a:lnTo>
                  <a:lnTo>
                    <a:pt x="f17" y="f46"/>
                  </a:lnTo>
                  <a:lnTo>
                    <a:pt x="f47" y="f27"/>
                  </a:lnTo>
                  <a:lnTo>
                    <a:pt x="f48" y="f10"/>
                  </a:lnTo>
                  <a:lnTo>
                    <a:pt x="f38" y="f25"/>
                  </a:lnTo>
                  <a:lnTo>
                    <a:pt x="f38" y="f25"/>
                  </a:lnTo>
                  <a:lnTo>
                    <a:pt x="f49" y="f12"/>
                  </a:lnTo>
                  <a:lnTo>
                    <a:pt x="f50" y="f15"/>
                  </a:lnTo>
                  <a:lnTo>
                    <a:pt x="f50" y="f15"/>
                  </a:lnTo>
                  <a:lnTo>
                    <a:pt x="f50" y="f9"/>
                  </a:lnTo>
                  <a:lnTo>
                    <a:pt x="f38" y="f11"/>
                  </a:lnTo>
                  <a:lnTo>
                    <a:pt x="f51" y="f52"/>
                  </a:lnTo>
                  <a:lnTo>
                    <a:pt x="f52" y="f51"/>
                  </a:lnTo>
                  <a:lnTo>
                    <a:pt x="f11" y="f49"/>
                  </a:lnTo>
                  <a:lnTo>
                    <a:pt x="f9" y="f53"/>
                  </a:lnTo>
                  <a:lnTo>
                    <a:pt x="f20" y="f5"/>
                  </a:lnTo>
                  <a:lnTo>
                    <a:pt x="f12" y="f5"/>
                  </a:lnTo>
                  <a:lnTo>
                    <a:pt x="f12" y="f5"/>
                  </a:lnTo>
                  <a:lnTo>
                    <a:pt x="f22" y="f5"/>
                  </a:lnTo>
                  <a:lnTo>
                    <a:pt x="f46" y="f53"/>
                  </a:lnTo>
                  <a:lnTo>
                    <a:pt x="f44" y="f49"/>
                  </a:lnTo>
                  <a:lnTo>
                    <a:pt x="f28" y="f51"/>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6" name="Freeform 8"/>
            <p:cNvSpPr/>
            <p:nvPr/>
          </p:nvSpPr>
          <p:spPr>
            <a:xfrm>
              <a:off x="1436979" y="1521086"/>
              <a:ext cx="61950" cy="88952"/>
            </a:xfrm>
            <a:custGeom>
              <a:avLst/>
              <a:gdLst>
                <a:gd name="f0" fmla="val 10800000"/>
                <a:gd name="f1" fmla="val 5400000"/>
                <a:gd name="f2" fmla="val 180"/>
                <a:gd name="f3" fmla="val w"/>
                <a:gd name="f4" fmla="val h"/>
                <a:gd name="f5" fmla="val 0"/>
                <a:gd name="f6" fmla="val 78"/>
                <a:gd name="f7" fmla="val 112"/>
                <a:gd name="f8" fmla="val 22"/>
                <a:gd name="f9" fmla="val 34"/>
                <a:gd name="f10" fmla="val 46"/>
                <a:gd name="f11" fmla="val 40"/>
                <a:gd name="f12" fmla="val 62"/>
                <a:gd name="f13" fmla="val 42"/>
                <a:gd name="f14" fmla="val 48"/>
                <a:gd name="f15" fmla="val 44"/>
                <a:gd name="f16" fmla="val 38"/>
                <a:gd name="f17" fmla="val 56"/>
                <a:gd name="f18" fmla="val 50"/>
                <a:gd name="f19" fmla="val 80"/>
                <a:gd name="f20" fmla="val 96"/>
                <a:gd name="f21" fmla="val 102"/>
                <a:gd name="f22" fmla="val 106"/>
                <a:gd name="f23" fmla="val 26"/>
                <a:gd name="f24" fmla="val 110"/>
                <a:gd name="f25" fmla="val 16"/>
                <a:gd name="f26" fmla="val 8"/>
                <a:gd name="f27" fmla="val 100"/>
                <a:gd name="f28" fmla="val 98"/>
                <a:gd name="f29" fmla="val 94"/>
                <a:gd name="f30" fmla="val 28"/>
                <a:gd name="f31" fmla="val 88"/>
                <a:gd name="f32" fmla="val 32"/>
                <a:gd name="f33" fmla="val 18"/>
                <a:gd name="f34" fmla="val 2"/>
                <a:gd name="f35" fmla="+- 0 0 -90"/>
                <a:gd name="f36" fmla="*/ f3 1 78"/>
                <a:gd name="f37" fmla="*/ f4 1 112"/>
                <a:gd name="f38" fmla="+- f7 0 f5"/>
                <a:gd name="f39" fmla="+- f6 0 f5"/>
                <a:gd name="f40" fmla="*/ f35 f0 1"/>
                <a:gd name="f41" fmla="*/ f39 1 78"/>
                <a:gd name="f42" fmla="*/ f38 1 112"/>
                <a:gd name="f43" fmla="*/ 22 f39 1"/>
                <a:gd name="f44" fmla="*/ 0 f38 1"/>
                <a:gd name="f45" fmla="*/ 34 f39 1"/>
                <a:gd name="f46" fmla="*/ 46 f38 1"/>
                <a:gd name="f47" fmla="*/ 40 f39 1"/>
                <a:gd name="f48" fmla="*/ 62 f38 1"/>
                <a:gd name="f49" fmla="*/ 42 f39 1"/>
                <a:gd name="f50" fmla="*/ 48 f38 1"/>
                <a:gd name="f51" fmla="*/ 44 f39 1"/>
                <a:gd name="f52" fmla="*/ 38 f38 1"/>
                <a:gd name="f53" fmla="*/ 56 f39 1"/>
                <a:gd name="f54" fmla="*/ 78 f39 1"/>
                <a:gd name="f55" fmla="*/ 50 f39 1"/>
                <a:gd name="f56" fmla="*/ 80 f38 1"/>
                <a:gd name="f57" fmla="*/ 96 f38 1"/>
                <a:gd name="f58" fmla="*/ 38 f39 1"/>
                <a:gd name="f59" fmla="*/ 102 f38 1"/>
                <a:gd name="f60" fmla="*/ 106 f38 1"/>
                <a:gd name="f61" fmla="*/ 26 f39 1"/>
                <a:gd name="f62" fmla="*/ 110 f38 1"/>
                <a:gd name="f63" fmla="*/ 16 f39 1"/>
                <a:gd name="f64" fmla="*/ 112 f38 1"/>
                <a:gd name="f65" fmla="*/ 8 f39 1"/>
                <a:gd name="f66" fmla="*/ 100 f38 1"/>
                <a:gd name="f67" fmla="*/ 98 f38 1"/>
                <a:gd name="f68" fmla="*/ 94 f38 1"/>
                <a:gd name="f69" fmla="*/ 28 f39 1"/>
                <a:gd name="f70" fmla="*/ 88 f38 1"/>
                <a:gd name="f71" fmla="*/ 32 f39 1"/>
                <a:gd name="f72" fmla="*/ 78 f38 1"/>
                <a:gd name="f73" fmla="*/ 18 f39 1"/>
                <a:gd name="f74" fmla="*/ 56 f38 1"/>
                <a:gd name="f75" fmla="*/ 0 f39 1"/>
                <a:gd name="f76" fmla="*/ 2 f38 1"/>
                <a:gd name="f77" fmla="*/ f40 1 f2"/>
                <a:gd name="f78" fmla="*/ f43 1 78"/>
                <a:gd name="f79" fmla="*/ f44 1 112"/>
                <a:gd name="f80" fmla="*/ f45 1 78"/>
                <a:gd name="f81" fmla="*/ f46 1 112"/>
                <a:gd name="f82" fmla="*/ f47 1 78"/>
                <a:gd name="f83" fmla="*/ f48 1 112"/>
                <a:gd name="f84" fmla="*/ f49 1 78"/>
                <a:gd name="f85" fmla="*/ f50 1 112"/>
                <a:gd name="f86" fmla="*/ f51 1 78"/>
                <a:gd name="f87" fmla="*/ f52 1 112"/>
                <a:gd name="f88" fmla="*/ f53 1 78"/>
                <a:gd name="f89" fmla="*/ f54 1 78"/>
                <a:gd name="f90" fmla="*/ f55 1 78"/>
                <a:gd name="f91" fmla="*/ f56 1 112"/>
                <a:gd name="f92" fmla="*/ f57 1 112"/>
                <a:gd name="f93" fmla="*/ f58 1 78"/>
                <a:gd name="f94" fmla="*/ f59 1 112"/>
                <a:gd name="f95" fmla="*/ f60 1 112"/>
                <a:gd name="f96" fmla="*/ f61 1 78"/>
                <a:gd name="f97" fmla="*/ f62 1 112"/>
                <a:gd name="f98" fmla="*/ f63 1 78"/>
                <a:gd name="f99" fmla="*/ f64 1 112"/>
                <a:gd name="f100" fmla="*/ f65 1 78"/>
                <a:gd name="f101" fmla="*/ f66 1 112"/>
                <a:gd name="f102" fmla="*/ f67 1 112"/>
                <a:gd name="f103" fmla="*/ f68 1 112"/>
                <a:gd name="f104" fmla="*/ f69 1 78"/>
                <a:gd name="f105" fmla="*/ f70 1 112"/>
                <a:gd name="f106" fmla="*/ f71 1 78"/>
                <a:gd name="f107" fmla="*/ f72 1 112"/>
                <a:gd name="f108" fmla="*/ f73 1 78"/>
                <a:gd name="f109" fmla="*/ f74 1 112"/>
                <a:gd name="f110" fmla="*/ f75 1 78"/>
                <a:gd name="f111" fmla="*/ f76 1 112"/>
                <a:gd name="f112" fmla="*/ 0 1 f41"/>
                <a:gd name="f113" fmla="*/ f6 1 f41"/>
                <a:gd name="f114" fmla="*/ 0 1 f42"/>
                <a:gd name="f115" fmla="*/ f7 1 f42"/>
                <a:gd name="f116" fmla="+- f77 0 f1"/>
                <a:gd name="f117" fmla="*/ f78 1 f41"/>
                <a:gd name="f118" fmla="*/ f79 1 f42"/>
                <a:gd name="f119" fmla="*/ f80 1 f41"/>
                <a:gd name="f120" fmla="*/ f81 1 f42"/>
                <a:gd name="f121" fmla="*/ f82 1 f41"/>
                <a:gd name="f122" fmla="*/ f83 1 f42"/>
                <a:gd name="f123" fmla="*/ f84 1 f41"/>
                <a:gd name="f124" fmla="*/ f85 1 f42"/>
                <a:gd name="f125" fmla="*/ f86 1 f41"/>
                <a:gd name="f126" fmla="*/ f87 1 f42"/>
                <a:gd name="f127" fmla="*/ f88 1 f41"/>
                <a:gd name="f128" fmla="*/ f89 1 f41"/>
                <a:gd name="f129" fmla="*/ f90 1 f41"/>
                <a:gd name="f130" fmla="*/ f91 1 f42"/>
                <a:gd name="f131" fmla="*/ f92 1 f42"/>
                <a:gd name="f132" fmla="*/ f93 1 f41"/>
                <a:gd name="f133" fmla="*/ f94 1 f42"/>
                <a:gd name="f134" fmla="*/ f95 1 f42"/>
                <a:gd name="f135" fmla="*/ f96 1 f41"/>
                <a:gd name="f136" fmla="*/ f97 1 f42"/>
                <a:gd name="f137" fmla="*/ f98 1 f41"/>
                <a:gd name="f138" fmla="*/ f99 1 f42"/>
                <a:gd name="f139" fmla="*/ f100 1 f41"/>
                <a:gd name="f140" fmla="*/ f101 1 f42"/>
                <a:gd name="f141" fmla="*/ f102 1 f42"/>
                <a:gd name="f142" fmla="*/ f103 1 f42"/>
                <a:gd name="f143" fmla="*/ f104 1 f41"/>
                <a:gd name="f144" fmla="*/ f105 1 f42"/>
                <a:gd name="f145" fmla="*/ f106 1 f41"/>
                <a:gd name="f146" fmla="*/ f107 1 f42"/>
                <a:gd name="f147" fmla="*/ f108 1 f41"/>
                <a:gd name="f148" fmla="*/ f109 1 f42"/>
                <a:gd name="f149" fmla="*/ f110 1 f41"/>
                <a:gd name="f150" fmla="*/ f111 1 f42"/>
                <a:gd name="f151" fmla="*/ f112 f36 1"/>
                <a:gd name="f152" fmla="*/ f113 f36 1"/>
                <a:gd name="f153" fmla="*/ f115 f37 1"/>
                <a:gd name="f154" fmla="*/ f114 f37 1"/>
                <a:gd name="f155" fmla="*/ f117 f36 1"/>
                <a:gd name="f156" fmla="*/ f118 f37 1"/>
                <a:gd name="f157" fmla="*/ f119 f36 1"/>
                <a:gd name="f158" fmla="*/ f120 f37 1"/>
                <a:gd name="f159" fmla="*/ f121 f36 1"/>
                <a:gd name="f160" fmla="*/ f122 f37 1"/>
                <a:gd name="f161" fmla="*/ f123 f36 1"/>
                <a:gd name="f162" fmla="*/ f124 f37 1"/>
                <a:gd name="f163" fmla="*/ f125 f36 1"/>
                <a:gd name="f164" fmla="*/ f126 f37 1"/>
                <a:gd name="f165" fmla="*/ f127 f36 1"/>
                <a:gd name="f166" fmla="*/ f128 f36 1"/>
                <a:gd name="f167" fmla="*/ f129 f36 1"/>
                <a:gd name="f168" fmla="*/ f130 f37 1"/>
                <a:gd name="f169" fmla="*/ f131 f37 1"/>
                <a:gd name="f170" fmla="*/ f132 f36 1"/>
                <a:gd name="f171" fmla="*/ f133 f37 1"/>
                <a:gd name="f172" fmla="*/ f134 f37 1"/>
                <a:gd name="f173" fmla="*/ f135 f36 1"/>
                <a:gd name="f174" fmla="*/ f136 f37 1"/>
                <a:gd name="f175" fmla="*/ f137 f36 1"/>
                <a:gd name="f176" fmla="*/ f138 f37 1"/>
                <a:gd name="f177" fmla="*/ f139 f36 1"/>
                <a:gd name="f178" fmla="*/ f140 f37 1"/>
                <a:gd name="f179" fmla="*/ f141 f37 1"/>
                <a:gd name="f180" fmla="*/ f142 f37 1"/>
                <a:gd name="f181" fmla="*/ f143 f36 1"/>
                <a:gd name="f182" fmla="*/ f144 f37 1"/>
                <a:gd name="f183" fmla="*/ f145 f36 1"/>
                <a:gd name="f184" fmla="*/ f146 f37 1"/>
                <a:gd name="f185" fmla="*/ f147 f36 1"/>
                <a:gd name="f186" fmla="*/ f148 f37 1"/>
                <a:gd name="f187" fmla="*/ f149 f36 1"/>
                <a:gd name="f188" fmla="*/ f150 f37 1"/>
              </a:gdLst>
              <a:ahLst/>
              <a:cxnLst>
                <a:cxn ang="3cd4">
                  <a:pos x="hc" y="t"/>
                </a:cxn>
                <a:cxn ang="0">
                  <a:pos x="r" y="vc"/>
                </a:cxn>
                <a:cxn ang="cd4">
                  <a:pos x="hc" y="b"/>
                </a:cxn>
                <a:cxn ang="cd2">
                  <a:pos x="l" y="vc"/>
                </a:cxn>
                <a:cxn ang="f116">
                  <a:pos x="f155" y="f156"/>
                </a:cxn>
                <a:cxn ang="f116">
                  <a:pos x="f157" y="f158"/>
                </a:cxn>
                <a:cxn ang="f116">
                  <a:pos x="f157" y="f158"/>
                </a:cxn>
                <a:cxn ang="f116">
                  <a:pos x="f159" y="f160"/>
                </a:cxn>
                <a:cxn ang="f116">
                  <a:pos x="f159" y="f160"/>
                </a:cxn>
                <a:cxn ang="f116">
                  <a:pos x="f161" y="f162"/>
                </a:cxn>
                <a:cxn ang="f116">
                  <a:pos x="f161" y="f162"/>
                </a:cxn>
                <a:cxn ang="f116">
                  <a:pos x="f163" y="f164"/>
                </a:cxn>
                <a:cxn ang="f116">
                  <a:pos x="f165" y="f156"/>
                </a:cxn>
                <a:cxn ang="f116">
                  <a:pos x="f166" y="f156"/>
                </a:cxn>
                <a:cxn ang="f116">
                  <a:pos x="f167" y="f168"/>
                </a:cxn>
                <a:cxn ang="f116">
                  <a:pos x="f167" y="f168"/>
                </a:cxn>
                <a:cxn ang="f116">
                  <a:pos x="f161" y="f169"/>
                </a:cxn>
                <a:cxn ang="f116">
                  <a:pos x="f170" y="f171"/>
                </a:cxn>
                <a:cxn ang="f116">
                  <a:pos x="f157" y="f172"/>
                </a:cxn>
                <a:cxn ang="f116">
                  <a:pos x="f157" y="f172"/>
                </a:cxn>
                <a:cxn ang="f116">
                  <a:pos x="f173" y="f174"/>
                </a:cxn>
                <a:cxn ang="f116">
                  <a:pos x="f175" y="f176"/>
                </a:cxn>
                <a:cxn ang="f116">
                  <a:pos x="f177" y="f178"/>
                </a:cxn>
                <a:cxn ang="f116">
                  <a:pos x="f177" y="f178"/>
                </a:cxn>
                <a:cxn ang="f116">
                  <a:pos x="f175" y="f179"/>
                </a:cxn>
                <a:cxn ang="f116">
                  <a:pos x="f155" y="f180"/>
                </a:cxn>
                <a:cxn ang="f116">
                  <a:pos x="f155" y="f180"/>
                </a:cxn>
                <a:cxn ang="f116">
                  <a:pos x="f181" y="f182"/>
                </a:cxn>
                <a:cxn ang="f116">
                  <a:pos x="f181" y="f182"/>
                </a:cxn>
                <a:cxn ang="f116">
                  <a:pos x="f183" y="f184"/>
                </a:cxn>
                <a:cxn ang="f116">
                  <a:pos x="f173" y="f184"/>
                </a:cxn>
                <a:cxn ang="f116">
                  <a:pos x="f173" y="f184"/>
                </a:cxn>
                <a:cxn ang="f116">
                  <a:pos x="f185" y="f186"/>
                </a:cxn>
                <a:cxn ang="f116">
                  <a:pos x="f187" y="f188"/>
                </a:cxn>
                <a:cxn ang="f116">
                  <a:pos x="f155" y="f156"/>
                </a:cxn>
              </a:cxnLst>
              <a:rect l="f151" t="f154" r="f152" b="f153"/>
              <a:pathLst>
                <a:path w="78" h="112">
                  <a:moveTo>
                    <a:pt x="f8" y="f5"/>
                  </a:moveTo>
                  <a:lnTo>
                    <a:pt x="f9" y="f10"/>
                  </a:lnTo>
                  <a:lnTo>
                    <a:pt x="f9" y="f10"/>
                  </a:lnTo>
                  <a:lnTo>
                    <a:pt x="f11" y="f12"/>
                  </a:lnTo>
                  <a:lnTo>
                    <a:pt x="f11" y="f12"/>
                  </a:lnTo>
                  <a:lnTo>
                    <a:pt x="f13" y="f14"/>
                  </a:lnTo>
                  <a:lnTo>
                    <a:pt x="f13" y="f14"/>
                  </a:lnTo>
                  <a:lnTo>
                    <a:pt x="f15" y="f16"/>
                  </a:lnTo>
                  <a:lnTo>
                    <a:pt x="f17" y="f5"/>
                  </a:lnTo>
                  <a:lnTo>
                    <a:pt x="f6" y="f5"/>
                  </a:lnTo>
                  <a:lnTo>
                    <a:pt x="f18" y="f19"/>
                  </a:lnTo>
                  <a:lnTo>
                    <a:pt x="f18" y="f19"/>
                  </a:lnTo>
                  <a:lnTo>
                    <a:pt x="f13" y="f20"/>
                  </a:lnTo>
                  <a:lnTo>
                    <a:pt x="f16" y="f21"/>
                  </a:lnTo>
                  <a:lnTo>
                    <a:pt x="f9" y="f22"/>
                  </a:lnTo>
                  <a:lnTo>
                    <a:pt x="f9" y="f22"/>
                  </a:lnTo>
                  <a:lnTo>
                    <a:pt x="f23" y="f24"/>
                  </a:lnTo>
                  <a:lnTo>
                    <a:pt x="f25" y="f7"/>
                  </a:lnTo>
                  <a:lnTo>
                    <a:pt x="f26" y="f27"/>
                  </a:lnTo>
                  <a:lnTo>
                    <a:pt x="f26" y="f27"/>
                  </a:lnTo>
                  <a:lnTo>
                    <a:pt x="f25" y="f28"/>
                  </a:lnTo>
                  <a:lnTo>
                    <a:pt x="f8" y="f29"/>
                  </a:lnTo>
                  <a:lnTo>
                    <a:pt x="f8" y="f29"/>
                  </a:lnTo>
                  <a:lnTo>
                    <a:pt x="f30" y="f31"/>
                  </a:lnTo>
                  <a:lnTo>
                    <a:pt x="f30" y="f31"/>
                  </a:lnTo>
                  <a:lnTo>
                    <a:pt x="f32" y="f6"/>
                  </a:lnTo>
                  <a:lnTo>
                    <a:pt x="f23" y="f6"/>
                  </a:lnTo>
                  <a:lnTo>
                    <a:pt x="f23" y="f6"/>
                  </a:lnTo>
                  <a:lnTo>
                    <a:pt x="f33" y="f17"/>
                  </a:lnTo>
                  <a:lnTo>
                    <a:pt x="f5" y="f34"/>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7" name="Freeform 9"/>
            <p:cNvSpPr/>
            <p:nvPr/>
          </p:nvSpPr>
          <p:spPr>
            <a:xfrm>
              <a:off x="1503694" y="1519495"/>
              <a:ext cx="52422" cy="63541"/>
            </a:xfrm>
            <a:custGeom>
              <a:avLst/>
              <a:gdLst>
                <a:gd name="f0" fmla="val 10800000"/>
                <a:gd name="f1" fmla="val 5400000"/>
                <a:gd name="f2" fmla="val 180"/>
                <a:gd name="f3" fmla="val w"/>
                <a:gd name="f4" fmla="val h"/>
                <a:gd name="f5" fmla="val 0"/>
                <a:gd name="f6" fmla="val 66"/>
                <a:gd name="f7" fmla="val 80"/>
                <a:gd name="f8" fmla="val 20"/>
                <a:gd name="f9" fmla="val 22"/>
                <a:gd name="f10" fmla="val 6"/>
                <a:gd name="f11" fmla="val 10"/>
                <a:gd name="f12" fmla="val 30"/>
                <a:gd name="f13" fmla="val 4"/>
                <a:gd name="f14" fmla="val 38"/>
                <a:gd name="f15" fmla="val 2"/>
                <a:gd name="f16" fmla="val 44"/>
                <a:gd name="f17" fmla="val 52"/>
                <a:gd name="f18" fmla="val 56"/>
                <a:gd name="f19" fmla="val 60"/>
                <a:gd name="f20" fmla="val 8"/>
                <a:gd name="f21" fmla="val 64"/>
                <a:gd name="f22" fmla="val 12"/>
                <a:gd name="f23" fmla="val 24"/>
                <a:gd name="f24" fmla="val 42"/>
                <a:gd name="f25" fmla="val 18"/>
                <a:gd name="f26" fmla="val 32"/>
                <a:gd name="f27" fmla="val 26"/>
                <a:gd name="f28" fmla="val 14"/>
                <a:gd name="f29" fmla="+- 0 0 -90"/>
                <a:gd name="f30" fmla="*/ f3 1 66"/>
                <a:gd name="f31" fmla="*/ f4 1 80"/>
                <a:gd name="f32" fmla="+- f7 0 f5"/>
                <a:gd name="f33" fmla="+- f6 0 f5"/>
                <a:gd name="f34" fmla="*/ f29 f0 1"/>
                <a:gd name="f35" fmla="*/ f33 1 66"/>
                <a:gd name="f36" fmla="*/ f32 1 80"/>
                <a:gd name="f37" fmla="*/ 20 f33 1"/>
                <a:gd name="f38" fmla="*/ 0 f32 1"/>
                <a:gd name="f39" fmla="*/ 22 f33 1"/>
                <a:gd name="f40" fmla="*/ 6 f32 1"/>
                <a:gd name="f41" fmla="*/ 10 f32 1"/>
                <a:gd name="f42" fmla="*/ 30 f33 1"/>
                <a:gd name="f43" fmla="*/ 4 f32 1"/>
                <a:gd name="f44" fmla="*/ 38 f33 1"/>
                <a:gd name="f45" fmla="*/ 2 f32 1"/>
                <a:gd name="f46" fmla="*/ 44 f33 1"/>
                <a:gd name="f47" fmla="*/ 52 f33 1"/>
                <a:gd name="f48" fmla="*/ 56 f33 1"/>
                <a:gd name="f49" fmla="*/ 60 f33 1"/>
                <a:gd name="f50" fmla="*/ 8 f32 1"/>
                <a:gd name="f51" fmla="*/ 64 f33 1"/>
                <a:gd name="f52" fmla="*/ 12 f32 1"/>
                <a:gd name="f53" fmla="*/ 66 f33 1"/>
                <a:gd name="f54" fmla="*/ 24 f32 1"/>
                <a:gd name="f55" fmla="*/ 80 f32 1"/>
                <a:gd name="f56" fmla="*/ 30 f32 1"/>
                <a:gd name="f57" fmla="*/ 22 f32 1"/>
                <a:gd name="f58" fmla="*/ 42 f33 1"/>
                <a:gd name="f59" fmla="*/ 20 f32 1"/>
                <a:gd name="f60" fmla="*/ 18 f32 1"/>
                <a:gd name="f61" fmla="*/ 32 f33 1"/>
                <a:gd name="f62" fmla="*/ 24 f33 1"/>
                <a:gd name="f63" fmla="*/ 26 f32 1"/>
                <a:gd name="f64" fmla="*/ 4 f33 1"/>
                <a:gd name="f65" fmla="*/ 2 f33 1"/>
                <a:gd name="f66" fmla="*/ 14 f32 1"/>
                <a:gd name="f67" fmla="*/ 0 f33 1"/>
                <a:gd name="f68" fmla="*/ f34 1 f2"/>
                <a:gd name="f69" fmla="*/ f37 1 66"/>
                <a:gd name="f70" fmla="*/ f38 1 80"/>
                <a:gd name="f71" fmla="*/ f39 1 66"/>
                <a:gd name="f72" fmla="*/ f40 1 80"/>
                <a:gd name="f73" fmla="*/ f41 1 80"/>
                <a:gd name="f74" fmla="*/ f42 1 66"/>
                <a:gd name="f75" fmla="*/ f43 1 80"/>
                <a:gd name="f76" fmla="*/ f44 1 66"/>
                <a:gd name="f77" fmla="*/ f45 1 80"/>
                <a:gd name="f78" fmla="*/ f46 1 66"/>
                <a:gd name="f79" fmla="*/ f47 1 66"/>
                <a:gd name="f80" fmla="*/ f48 1 66"/>
                <a:gd name="f81" fmla="*/ f49 1 66"/>
                <a:gd name="f82" fmla="*/ f50 1 80"/>
                <a:gd name="f83" fmla="*/ f51 1 66"/>
                <a:gd name="f84" fmla="*/ f52 1 80"/>
                <a:gd name="f85" fmla="*/ f53 1 66"/>
                <a:gd name="f86" fmla="*/ f54 1 80"/>
                <a:gd name="f87" fmla="*/ f55 1 80"/>
                <a:gd name="f88" fmla="*/ f56 1 80"/>
                <a:gd name="f89" fmla="*/ f57 1 80"/>
                <a:gd name="f90" fmla="*/ f58 1 66"/>
                <a:gd name="f91" fmla="*/ f59 1 80"/>
                <a:gd name="f92" fmla="*/ f60 1 80"/>
                <a:gd name="f93" fmla="*/ f61 1 66"/>
                <a:gd name="f94" fmla="*/ f62 1 66"/>
                <a:gd name="f95" fmla="*/ f63 1 80"/>
                <a:gd name="f96" fmla="*/ f64 1 66"/>
                <a:gd name="f97" fmla="*/ f65 1 66"/>
                <a:gd name="f98" fmla="*/ f66 1 80"/>
                <a:gd name="f99" fmla="*/ f67 1 66"/>
                <a:gd name="f100" fmla="*/ 0 1 f35"/>
                <a:gd name="f101" fmla="*/ f6 1 f35"/>
                <a:gd name="f102" fmla="*/ 0 1 f36"/>
                <a:gd name="f103" fmla="*/ f7 1 f36"/>
                <a:gd name="f104" fmla="+- f68 0 f1"/>
                <a:gd name="f105" fmla="*/ f69 1 f35"/>
                <a:gd name="f106" fmla="*/ f70 1 f36"/>
                <a:gd name="f107" fmla="*/ f71 1 f35"/>
                <a:gd name="f108" fmla="*/ f72 1 f36"/>
                <a:gd name="f109" fmla="*/ f73 1 f36"/>
                <a:gd name="f110" fmla="*/ f74 1 f35"/>
                <a:gd name="f111" fmla="*/ f75 1 f36"/>
                <a:gd name="f112" fmla="*/ f76 1 f35"/>
                <a:gd name="f113" fmla="*/ f77 1 f36"/>
                <a:gd name="f114" fmla="*/ f78 1 f35"/>
                <a:gd name="f115" fmla="*/ f79 1 f35"/>
                <a:gd name="f116" fmla="*/ f80 1 f35"/>
                <a:gd name="f117" fmla="*/ f81 1 f35"/>
                <a:gd name="f118" fmla="*/ f82 1 f36"/>
                <a:gd name="f119" fmla="*/ f83 1 f35"/>
                <a:gd name="f120" fmla="*/ f84 1 f36"/>
                <a:gd name="f121" fmla="*/ f85 1 f35"/>
                <a:gd name="f122" fmla="*/ f86 1 f36"/>
                <a:gd name="f123" fmla="*/ f87 1 f36"/>
                <a:gd name="f124" fmla="*/ f88 1 f36"/>
                <a:gd name="f125" fmla="*/ f89 1 f36"/>
                <a:gd name="f126" fmla="*/ f90 1 f35"/>
                <a:gd name="f127" fmla="*/ f91 1 f36"/>
                <a:gd name="f128" fmla="*/ f92 1 f36"/>
                <a:gd name="f129" fmla="*/ f93 1 f35"/>
                <a:gd name="f130" fmla="*/ f94 1 f35"/>
                <a:gd name="f131" fmla="*/ f95 1 f36"/>
                <a:gd name="f132" fmla="*/ f96 1 f35"/>
                <a:gd name="f133" fmla="*/ f97 1 f35"/>
                <a:gd name="f134" fmla="*/ f98 1 f36"/>
                <a:gd name="f135" fmla="*/ f99 1 f35"/>
                <a:gd name="f136" fmla="*/ f100 f30 1"/>
                <a:gd name="f137" fmla="*/ f101 f30 1"/>
                <a:gd name="f138" fmla="*/ f103 f31 1"/>
                <a:gd name="f139" fmla="*/ f102 f31 1"/>
                <a:gd name="f140" fmla="*/ f105 f30 1"/>
                <a:gd name="f141" fmla="*/ f106 f31 1"/>
                <a:gd name="f142" fmla="*/ f107 f30 1"/>
                <a:gd name="f143" fmla="*/ f108 f31 1"/>
                <a:gd name="f144" fmla="*/ f109 f31 1"/>
                <a:gd name="f145" fmla="*/ f110 f30 1"/>
                <a:gd name="f146" fmla="*/ f111 f31 1"/>
                <a:gd name="f147" fmla="*/ f112 f30 1"/>
                <a:gd name="f148" fmla="*/ f113 f31 1"/>
                <a:gd name="f149" fmla="*/ f114 f30 1"/>
                <a:gd name="f150" fmla="*/ f115 f30 1"/>
                <a:gd name="f151" fmla="*/ f116 f30 1"/>
                <a:gd name="f152" fmla="*/ f117 f30 1"/>
                <a:gd name="f153" fmla="*/ f118 f31 1"/>
                <a:gd name="f154" fmla="*/ f119 f30 1"/>
                <a:gd name="f155" fmla="*/ f120 f31 1"/>
                <a:gd name="f156" fmla="*/ f121 f30 1"/>
                <a:gd name="f157" fmla="*/ f122 f31 1"/>
                <a:gd name="f158" fmla="*/ f123 f31 1"/>
                <a:gd name="f159" fmla="*/ f124 f31 1"/>
                <a:gd name="f160" fmla="*/ f125 f31 1"/>
                <a:gd name="f161" fmla="*/ f126 f30 1"/>
                <a:gd name="f162" fmla="*/ f127 f31 1"/>
                <a:gd name="f163" fmla="*/ f128 f31 1"/>
                <a:gd name="f164" fmla="*/ f129 f30 1"/>
                <a:gd name="f165" fmla="*/ f130 f30 1"/>
                <a:gd name="f166" fmla="*/ f131 f31 1"/>
                <a:gd name="f167" fmla="*/ f132 f30 1"/>
                <a:gd name="f168" fmla="*/ f133 f30 1"/>
                <a:gd name="f169" fmla="*/ f134 f31 1"/>
                <a:gd name="f170" fmla="*/ f135 f30 1"/>
              </a:gdLst>
              <a:ahLst/>
              <a:cxnLst>
                <a:cxn ang="3cd4">
                  <a:pos x="hc" y="t"/>
                </a:cxn>
                <a:cxn ang="0">
                  <a:pos x="r" y="vc"/>
                </a:cxn>
                <a:cxn ang="cd4">
                  <a:pos x="hc" y="b"/>
                </a:cxn>
                <a:cxn ang="cd2">
                  <a:pos x="l" y="vc"/>
                </a:cxn>
                <a:cxn ang="f104">
                  <a:pos x="f140" y="f141"/>
                </a:cxn>
                <a:cxn ang="f104">
                  <a:pos x="f140" y="f141"/>
                </a:cxn>
                <a:cxn ang="f104">
                  <a:pos x="f142" y="f143"/>
                </a:cxn>
                <a:cxn ang="f104">
                  <a:pos x="f142" y="f144"/>
                </a:cxn>
                <a:cxn ang="f104">
                  <a:pos x="f142" y="f144"/>
                </a:cxn>
                <a:cxn ang="f104">
                  <a:pos x="f145" y="f146"/>
                </a:cxn>
                <a:cxn ang="f104">
                  <a:pos x="f145" y="f146"/>
                </a:cxn>
                <a:cxn ang="f104">
                  <a:pos x="f147" y="f148"/>
                </a:cxn>
                <a:cxn ang="f104">
                  <a:pos x="f149" y="f148"/>
                </a:cxn>
                <a:cxn ang="f104">
                  <a:pos x="f149" y="f148"/>
                </a:cxn>
                <a:cxn ang="f104">
                  <a:pos x="f150" y="f148"/>
                </a:cxn>
                <a:cxn ang="f104">
                  <a:pos x="f151" y="f146"/>
                </a:cxn>
                <a:cxn ang="f104">
                  <a:pos x="f152" y="f153"/>
                </a:cxn>
                <a:cxn ang="f104">
                  <a:pos x="f154" y="f155"/>
                </a:cxn>
                <a:cxn ang="f104">
                  <a:pos x="f154" y="f155"/>
                </a:cxn>
                <a:cxn ang="f104">
                  <a:pos x="f156" y="f157"/>
                </a:cxn>
                <a:cxn ang="f104">
                  <a:pos x="f156" y="f158"/>
                </a:cxn>
                <a:cxn ang="f104">
                  <a:pos x="f149" y="f158"/>
                </a:cxn>
                <a:cxn ang="f104">
                  <a:pos x="f149" y="f159"/>
                </a:cxn>
                <a:cxn ang="f104">
                  <a:pos x="f149" y="f159"/>
                </a:cxn>
                <a:cxn ang="f104">
                  <a:pos x="f149" y="f160"/>
                </a:cxn>
                <a:cxn ang="f104">
                  <a:pos x="f161" y="f162"/>
                </a:cxn>
                <a:cxn ang="f104">
                  <a:pos x="f147" y="f163"/>
                </a:cxn>
                <a:cxn ang="f104">
                  <a:pos x="f147" y="f163"/>
                </a:cxn>
                <a:cxn ang="f104">
                  <a:pos x="f164" y="f162"/>
                </a:cxn>
                <a:cxn ang="f104">
                  <a:pos x="f165" y="f166"/>
                </a:cxn>
                <a:cxn ang="f104">
                  <a:pos x="f165" y="f158"/>
                </a:cxn>
                <a:cxn ang="f104">
                  <a:pos x="f167" y="f158"/>
                </a:cxn>
                <a:cxn ang="f104">
                  <a:pos x="f167" y="f157"/>
                </a:cxn>
                <a:cxn ang="f104">
                  <a:pos x="f167" y="f157"/>
                </a:cxn>
                <a:cxn ang="f104">
                  <a:pos x="f168" y="f169"/>
                </a:cxn>
                <a:cxn ang="f104">
                  <a:pos x="f170" y="f143"/>
                </a:cxn>
                <a:cxn ang="f104">
                  <a:pos x="f140" y="f141"/>
                </a:cxn>
              </a:cxnLst>
              <a:rect l="f136" t="f139" r="f137" b="f138"/>
              <a:pathLst>
                <a:path w="66" h="80">
                  <a:moveTo>
                    <a:pt x="f8" y="f5"/>
                  </a:moveTo>
                  <a:lnTo>
                    <a:pt x="f8" y="f5"/>
                  </a:lnTo>
                  <a:lnTo>
                    <a:pt x="f9" y="f10"/>
                  </a:lnTo>
                  <a:lnTo>
                    <a:pt x="f9" y="f11"/>
                  </a:lnTo>
                  <a:lnTo>
                    <a:pt x="f9" y="f11"/>
                  </a:lnTo>
                  <a:lnTo>
                    <a:pt x="f12" y="f13"/>
                  </a:lnTo>
                  <a:lnTo>
                    <a:pt x="f12" y="f13"/>
                  </a:lnTo>
                  <a:lnTo>
                    <a:pt x="f14" y="f15"/>
                  </a:lnTo>
                  <a:lnTo>
                    <a:pt x="f16" y="f15"/>
                  </a:lnTo>
                  <a:lnTo>
                    <a:pt x="f16" y="f15"/>
                  </a:lnTo>
                  <a:lnTo>
                    <a:pt x="f17" y="f15"/>
                  </a:lnTo>
                  <a:lnTo>
                    <a:pt x="f18" y="f13"/>
                  </a:lnTo>
                  <a:lnTo>
                    <a:pt x="f19" y="f20"/>
                  </a:lnTo>
                  <a:lnTo>
                    <a:pt x="f21" y="f22"/>
                  </a:lnTo>
                  <a:lnTo>
                    <a:pt x="f21" y="f22"/>
                  </a:lnTo>
                  <a:lnTo>
                    <a:pt x="f6" y="f23"/>
                  </a:lnTo>
                  <a:lnTo>
                    <a:pt x="f6" y="f7"/>
                  </a:lnTo>
                  <a:lnTo>
                    <a:pt x="f16" y="f7"/>
                  </a:lnTo>
                  <a:lnTo>
                    <a:pt x="f16" y="f12"/>
                  </a:lnTo>
                  <a:lnTo>
                    <a:pt x="f16" y="f12"/>
                  </a:lnTo>
                  <a:lnTo>
                    <a:pt x="f16" y="f9"/>
                  </a:lnTo>
                  <a:lnTo>
                    <a:pt x="f24" y="f8"/>
                  </a:lnTo>
                  <a:lnTo>
                    <a:pt x="f14" y="f25"/>
                  </a:lnTo>
                  <a:lnTo>
                    <a:pt x="f14" y="f25"/>
                  </a:lnTo>
                  <a:lnTo>
                    <a:pt x="f26" y="f8"/>
                  </a:lnTo>
                  <a:lnTo>
                    <a:pt x="f23" y="f27"/>
                  </a:lnTo>
                  <a:lnTo>
                    <a:pt x="f23" y="f7"/>
                  </a:lnTo>
                  <a:lnTo>
                    <a:pt x="f13" y="f7"/>
                  </a:lnTo>
                  <a:lnTo>
                    <a:pt x="f13" y="f23"/>
                  </a:lnTo>
                  <a:lnTo>
                    <a:pt x="f13" y="f23"/>
                  </a:lnTo>
                  <a:lnTo>
                    <a:pt x="f15" y="f28"/>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8" name="Freeform 10"/>
            <p:cNvSpPr/>
            <p:nvPr/>
          </p:nvSpPr>
          <p:spPr>
            <a:xfrm>
              <a:off x="1567235" y="1494083"/>
              <a:ext cx="55595" cy="90543"/>
            </a:xfrm>
            <a:custGeom>
              <a:avLst/>
              <a:gdLst>
                <a:gd name="f0" fmla="val 10800000"/>
                <a:gd name="f1" fmla="val 5400000"/>
                <a:gd name="f2" fmla="val 180"/>
                <a:gd name="f3" fmla="val w"/>
                <a:gd name="f4" fmla="val h"/>
                <a:gd name="f5" fmla="val 0"/>
                <a:gd name="f6" fmla="val 70"/>
                <a:gd name="f7" fmla="val 114"/>
                <a:gd name="f8" fmla="val 68"/>
                <a:gd name="f9" fmla="val 84"/>
                <a:gd name="f10" fmla="val 104"/>
                <a:gd name="f11" fmla="val 112"/>
                <a:gd name="f12" fmla="val 52"/>
                <a:gd name="f13" fmla="val 50"/>
                <a:gd name="f14" fmla="val 108"/>
                <a:gd name="f15" fmla="val 42"/>
                <a:gd name="f16" fmla="val 32"/>
                <a:gd name="f17" fmla="val 26"/>
                <a:gd name="f18" fmla="val 20"/>
                <a:gd name="f19" fmla="val 14"/>
                <a:gd name="f20" fmla="val 10"/>
                <a:gd name="f21" fmla="val 6"/>
                <a:gd name="f22" fmla="val 98"/>
                <a:gd name="f23" fmla="val 2"/>
                <a:gd name="f24" fmla="val 92"/>
                <a:gd name="f25" fmla="val 76"/>
                <a:gd name="f26" fmla="val 66"/>
                <a:gd name="f27" fmla="val 4"/>
                <a:gd name="f28" fmla="val 58"/>
                <a:gd name="f29" fmla="val 46"/>
                <a:gd name="f30" fmla="val 40"/>
                <a:gd name="f31" fmla="val 38"/>
                <a:gd name="f32" fmla="val 34"/>
                <a:gd name="f33" fmla="val 36"/>
                <a:gd name="f34" fmla="val 48"/>
                <a:gd name="f35" fmla="val 28"/>
                <a:gd name="f36" fmla="val 30"/>
                <a:gd name="f37" fmla="val 56"/>
                <a:gd name="f38" fmla="val 24"/>
                <a:gd name="f39" fmla="val 64"/>
                <a:gd name="f40" fmla="val 86"/>
                <a:gd name="f41" fmla="val 96"/>
                <a:gd name="f42" fmla="val 44"/>
                <a:gd name="f43" fmla="+- 0 0 -90"/>
                <a:gd name="f44" fmla="*/ f3 1 70"/>
                <a:gd name="f45" fmla="*/ f4 1 114"/>
                <a:gd name="f46" fmla="+- f7 0 f5"/>
                <a:gd name="f47" fmla="+- f6 0 f5"/>
                <a:gd name="f48" fmla="*/ f43 f0 1"/>
                <a:gd name="f49" fmla="*/ f47 1 70"/>
                <a:gd name="f50" fmla="*/ f46 1 114"/>
                <a:gd name="f51" fmla="*/ 68 f47 1"/>
                <a:gd name="f52" fmla="*/ 84 f46 1"/>
                <a:gd name="f53" fmla="*/ 104 f46 1"/>
                <a:gd name="f54" fmla="*/ 70 f47 1"/>
                <a:gd name="f55" fmla="*/ 112 f46 1"/>
                <a:gd name="f56" fmla="*/ 52 f47 1"/>
                <a:gd name="f57" fmla="*/ 50 f47 1"/>
                <a:gd name="f58" fmla="*/ 108 f46 1"/>
                <a:gd name="f59" fmla="*/ 42 f47 1"/>
                <a:gd name="f60" fmla="*/ 114 f46 1"/>
                <a:gd name="f61" fmla="*/ 32 f47 1"/>
                <a:gd name="f62" fmla="*/ 26 f47 1"/>
                <a:gd name="f63" fmla="*/ 20 f47 1"/>
                <a:gd name="f64" fmla="*/ 14 f47 1"/>
                <a:gd name="f65" fmla="*/ 10 f47 1"/>
                <a:gd name="f66" fmla="*/ 6 f47 1"/>
                <a:gd name="f67" fmla="*/ 98 f46 1"/>
                <a:gd name="f68" fmla="*/ 2 f47 1"/>
                <a:gd name="f69" fmla="*/ 92 f46 1"/>
                <a:gd name="f70" fmla="*/ 0 f47 1"/>
                <a:gd name="f71" fmla="*/ 76 f46 1"/>
                <a:gd name="f72" fmla="*/ 66 f46 1"/>
                <a:gd name="f73" fmla="*/ 4 f47 1"/>
                <a:gd name="f74" fmla="*/ 58 f46 1"/>
                <a:gd name="f75" fmla="*/ 52 f46 1"/>
                <a:gd name="f76" fmla="*/ 46 f46 1"/>
                <a:gd name="f77" fmla="*/ 40 f46 1"/>
                <a:gd name="f78" fmla="*/ 38 f46 1"/>
                <a:gd name="f79" fmla="*/ 34 f46 1"/>
                <a:gd name="f80" fmla="*/ 34 f47 1"/>
                <a:gd name="f81" fmla="*/ 36 f46 1"/>
                <a:gd name="f82" fmla="*/ 48 f47 1"/>
                <a:gd name="f83" fmla="*/ 28 f46 1"/>
                <a:gd name="f84" fmla="*/ 0 f46 1"/>
                <a:gd name="f85" fmla="*/ 4 f46 1"/>
                <a:gd name="f86" fmla="*/ 36 f47 1"/>
                <a:gd name="f87" fmla="*/ 50 f46 1"/>
                <a:gd name="f88" fmla="*/ 30 f47 1"/>
                <a:gd name="f89" fmla="*/ 56 f46 1"/>
                <a:gd name="f90" fmla="*/ 24 f47 1"/>
                <a:gd name="f91" fmla="*/ 64 f46 1"/>
                <a:gd name="f92" fmla="*/ 86 f46 1"/>
                <a:gd name="f93" fmla="*/ 96 f46 1"/>
                <a:gd name="f94" fmla="*/ 38 f47 1"/>
                <a:gd name="f95" fmla="*/ 44 f47 1"/>
                <a:gd name="f96" fmla="*/ f48 1 f2"/>
                <a:gd name="f97" fmla="*/ f51 1 70"/>
                <a:gd name="f98" fmla="*/ f52 1 114"/>
                <a:gd name="f99" fmla="*/ f53 1 114"/>
                <a:gd name="f100" fmla="*/ f54 1 70"/>
                <a:gd name="f101" fmla="*/ f55 1 114"/>
                <a:gd name="f102" fmla="*/ f56 1 70"/>
                <a:gd name="f103" fmla="*/ f57 1 70"/>
                <a:gd name="f104" fmla="*/ f58 1 114"/>
                <a:gd name="f105" fmla="*/ f59 1 70"/>
                <a:gd name="f106" fmla="*/ f60 1 114"/>
                <a:gd name="f107" fmla="*/ f61 1 70"/>
                <a:gd name="f108" fmla="*/ f62 1 70"/>
                <a:gd name="f109" fmla="*/ f63 1 70"/>
                <a:gd name="f110" fmla="*/ f64 1 70"/>
                <a:gd name="f111" fmla="*/ f65 1 70"/>
                <a:gd name="f112" fmla="*/ f66 1 70"/>
                <a:gd name="f113" fmla="*/ f67 1 114"/>
                <a:gd name="f114" fmla="*/ f68 1 70"/>
                <a:gd name="f115" fmla="*/ f69 1 114"/>
                <a:gd name="f116" fmla="*/ f70 1 70"/>
                <a:gd name="f117" fmla="*/ f71 1 114"/>
                <a:gd name="f118" fmla="*/ f72 1 114"/>
                <a:gd name="f119" fmla="*/ f73 1 70"/>
                <a:gd name="f120" fmla="*/ f74 1 114"/>
                <a:gd name="f121" fmla="*/ f75 1 114"/>
                <a:gd name="f122" fmla="*/ f76 1 114"/>
                <a:gd name="f123" fmla="*/ f77 1 114"/>
                <a:gd name="f124" fmla="*/ f78 1 114"/>
                <a:gd name="f125" fmla="*/ f79 1 114"/>
                <a:gd name="f126" fmla="*/ f80 1 70"/>
                <a:gd name="f127" fmla="*/ f81 1 114"/>
                <a:gd name="f128" fmla="*/ f82 1 70"/>
                <a:gd name="f129" fmla="*/ f83 1 114"/>
                <a:gd name="f130" fmla="*/ f84 1 114"/>
                <a:gd name="f131" fmla="*/ f85 1 114"/>
                <a:gd name="f132" fmla="*/ f86 1 70"/>
                <a:gd name="f133" fmla="*/ f87 1 114"/>
                <a:gd name="f134" fmla="*/ f88 1 70"/>
                <a:gd name="f135" fmla="*/ f89 1 114"/>
                <a:gd name="f136" fmla="*/ f90 1 70"/>
                <a:gd name="f137" fmla="*/ f91 1 114"/>
                <a:gd name="f138" fmla="*/ f92 1 114"/>
                <a:gd name="f139" fmla="*/ f93 1 114"/>
                <a:gd name="f140" fmla="*/ f94 1 70"/>
                <a:gd name="f141" fmla="*/ f95 1 70"/>
                <a:gd name="f142" fmla="*/ 0 1 f49"/>
                <a:gd name="f143" fmla="*/ f6 1 f49"/>
                <a:gd name="f144" fmla="*/ 0 1 f50"/>
                <a:gd name="f145" fmla="*/ f7 1 f50"/>
                <a:gd name="f146" fmla="+- f96 0 f1"/>
                <a:gd name="f147" fmla="*/ f97 1 f49"/>
                <a:gd name="f148" fmla="*/ f98 1 f50"/>
                <a:gd name="f149" fmla="*/ f99 1 f50"/>
                <a:gd name="f150" fmla="*/ f100 1 f49"/>
                <a:gd name="f151" fmla="*/ f101 1 f50"/>
                <a:gd name="f152" fmla="*/ f102 1 f49"/>
                <a:gd name="f153" fmla="*/ f103 1 f49"/>
                <a:gd name="f154" fmla="*/ f104 1 f50"/>
                <a:gd name="f155" fmla="*/ f105 1 f49"/>
                <a:gd name="f156" fmla="*/ f106 1 f50"/>
                <a:gd name="f157" fmla="*/ f107 1 f49"/>
                <a:gd name="f158" fmla="*/ f108 1 f49"/>
                <a:gd name="f159" fmla="*/ f109 1 f49"/>
                <a:gd name="f160" fmla="*/ f110 1 f49"/>
                <a:gd name="f161" fmla="*/ f111 1 f49"/>
                <a:gd name="f162" fmla="*/ f112 1 f49"/>
                <a:gd name="f163" fmla="*/ f113 1 f50"/>
                <a:gd name="f164" fmla="*/ f114 1 f49"/>
                <a:gd name="f165" fmla="*/ f115 1 f50"/>
                <a:gd name="f166" fmla="*/ f116 1 f49"/>
                <a:gd name="f167" fmla="*/ f117 1 f50"/>
                <a:gd name="f168" fmla="*/ f118 1 f50"/>
                <a:gd name="f169" fmla="*/ f119 1 f49"/>
                <a:gd name="f170" fmla="*/ f120 1 f50"/>
                <a:gd name="f171" fmla="*/ f121 1 f50"/>
                <a:gd name="f172" fmla="*/ f122 1 f50"/>
                <a:gd name="f173" fmla="*/ f123 1 f50"/>
                <a:gd name="f174" fmla="*/ f124 1 f50"/>
                <a:gd name="f175" fmla="*/ f125 1 f50"/>
                <a:gd name="f176" fmla="*/ f126 1 f49"/>
                <a:gd name="f177" fmla="*/ f127 1 f50"/>
                <a:gd name="f178" fmla="*/ f128 1 f49"/>
                <a:gd name="f179" fmla="*/ f129 1 f50"/>
                <a:gd name="f180" fmla="*/ f130 1 f50"/>
                <a:gd name="f181" fmla="*/ f131 1 f50"/>
                <a:gd name="f182" fmla="*/ f132 1 f49"/>
                <a:gd name="f183" fmla="*/ f133 1 f50"/>
                <a:gd name="f184" fmla="*/ f134 1 f49"/>
                <a:gd name="f185" fmla="*/ f135 1 f50"/>
                <a:gd name="f186" fmla="*/ f136 1 f49"/>
                <a:gd name="f187" fmla="*/ f137 1 f50"/>
                <a:gd name="f188" fmla="*/ f138 1 f50"/>
                <a:gd name="f189" fmla="*/ f139 1 f50"/>
                <a:gd name="f190" fmla="*/ f140 1 f49"/>
                <a:gd name="f191" fmla="*/ f141 1 f49"/>
                <a:gd name="f192" fmla="*/ f142 f44 1"/>
                <a:gd name="f193" fmla="*/ f143 f44 1"/>
                <a:gd name="f194" fmla="*/ f145 f45 1"/>
                <a:gd name="f195" fmla="*/ f144 f45 1"/>
                <a:gd name="f196" fmla="*/ f147 f44 1"/>
                <a:gd name="f197" fmla="*/ f148 f45 1"/>
                <a:gd name="f198" fmla="*/ f149 f45 1"/>
                <a:gd name="f199" fmla="*/ f150 f44 1"/>
                <a:gd name="f200" fmla="*/ f151 f45 1"/>
                <a:gd name="f201" fmla="*/ f152 f44 1"/>
                <a:gd name="f202" fmla="*/ f153 f44 1"/>
                <a:gd name="f203" fmla="*/ f154 f45 1"/>
                <a:gd name="f204" fmla="*/ f155 f44 1"/>
                <a:gd name="f205" fmla="*/ f156 f45 1"/>
                <a:gd name="f206" fmla="*/ f157 f44 1"/>
                <a:gd name="f207" fmla="*/ f158 f44 1"/>
                <a:gd name="f208" fmla="*/ f159 f44 1"/>
                <a:gd name="f209" fmla="*/ f160 f44 1"/>
                <a:gd name="f210" fmla="*/ f161 f44 1"/>
                <a:gd name="f211" fmla="*/ f162 f44 1"/>
                <a:gd name="f212" fmla="*/ f163 f45 1"/>
                <a:gd name="f213" fmla="*/ f164 f44 1"/>
                <a:gd name="f214" fmla="*/ f165 f45 1"/>
                <a:gd name="f215" fmla="*/ f166 f44 1"/>
                <a:gd name="f216" fmla="*/ f167 f45 1"/>
                <a:gd name="f217" fmla="*/ f168 f45 1"/>
                <a:gd name="f218" fmla="*/ f169 f44 1"/>
                <a:gd name="f219" fmla="*/ f170 f45 1"/>
                <a:gd name="f220" fmla="*/ f171 f45 1"/>
                <a:gd name="f221" fmla="*/ f172 f45 1"/>
                <a:gd name="f222" fmla="*/ f173 f45 1"/>
                <a:gd name="f223" fmla="*/ f174 f45 1"/>
                <a:gd name="f224" fmla="*/ f175 f45 1"/>
                <a:gd name="f225" fmla="*/ f176 f44 1"/>
                <a:gd name="f226" fmla="*/ f177 f45 1"/>
                <a:gd name="f227" fmla="*/ f178 f44 1"/>
                <a:gd name="f228" fmla="*/ f179 f45 1"/>
                <a:gd name="f229" fmla="*/ f180 f45 1"/>
                <a:gd name="f230" fmla="*/ f181 f45 1"/>
                <a:gd name="f231" fmla="*/ f182 f44 1"/>
                <a:gd name="f232" fmla="*/ f183 f45 1"/>
                <a:gd name="f233" fmla="*/ f184 f44 1"/>
                <a:gd name="f234" fmla="*/ f185 f45 1"/>
                <a:gd name="f235" fmla="*/ f186 f44 1"/>
                <a:gd name="f236" fmla="*/ f187 f45 1"/>
                <a:gd name="f237" fmla="*/ f188 f45 1"/>
                <a:gd name="f238" fmla="*/ f189 f45 1"/>
                <a:gd name="f239" fmla="*/ f190 f44 1"/>
                <a:gd name="f240" fmla="*/ f191 f44 1"/>
              </a:gdLst>
              <a:ahLst/>
              <a:cxnLst>
                <a:cxn ang="3cd4">
                  <a:pos x="hc" y="t"/>
                </a:cxn>
                <a:cxn ang="0">
                  <a:pos x="r" y="vc"/>
                </a:cxn>
                <a:cxn ang="cd4">
                  <a:pos x="hc" y="b"/>
                </a:cxn>
                <a:cxn ang="cd2">
                  <a:pos x="l" y="vc"/>
                </a:cxn>
                <a:cxn ang="f146">
                  <a:pos x="f196" y="f197"/>
                </a:cxn>
                <a:cxn ang="f146">
                  <a:pos x="f196" y="f197"/>
                </a:cxn>
                <a:cxn ang="f146">
                  <a:pos x="f196" y="f198"/>
                </a:cxn>
                <a:cxn ang="f146">
                  <a:pos x="f199" y="f200"/>
                </a:cxn>
                <a:cxn ang="f146">
                  <a:pos x="f201" y="f200"/>
                </a:cxn>
                <a:cxn ang="f146">
                  <a:pos x="f201" y="f200"/>
                </a:cxn>
                <a:cxn ang="f146">
                  <a:pos x="f202" y="f203"/>
                </a:cxn>
                <a:cxn ang="f146">
                  <a:pos x="f202" y="f203"/>
                </a:cxn>
                <a:cxn ang="f146">
                  <a:pos x="f204" y="f205"/>
                </a:cxn>
                <a:cxn ang="f146">
                  <a:pos x="f206" y="f205"/>
                </a:cxn>
                <a:cxn ang="f146">
                  <a:pos x="f206" y="f205"/>
                </a:cxn>
                <a:cxn ang="f146">
                  <a:pos x="f207" y="f205"/>
                </a:cxn>
                <a:cxn ang="f146">
                  <a:pos x="f208" y="f200"/>
                </a:cxn>
                <a:cxn ang="f146">
                  <a:pos x="f209" y="f203"/>
                </a:cxn>
                <a:cxn ang="f146">
                  <a:pos x="f210" y="f198"/>
                </a:cxn>
                <a:cxn ang="f146">
                  <a:pos x="f211" y="f212"/>
                </a:cxn>
                <a:cxn ang="f146">
                  <a:pos x="f213" y="f214"/>
                </a:cxn>
                <a:cxn ang="f146">
                  <a:pos x="f213" y="f197"/>
                </a:cxn>
                <a:cxn ang="f146">
                  <a:pos x="f215" y="f216"/>
                </a:cxn>
                <a:cxn ang="f146">
                  <a:pos x="f215" y="f216"/>
                </a:cxn>
                <a:cxn ang="f146">
                  <a:pos x="f213" y="f217"/>
                </a:cxn>
                <a:cxn ang="f146">
                  <a:pos x="f218" y="f219"/>
                </a:cxn>
                <a:cxn ang="f146">
                  <a:pos x="f211" y="f220"/>
                </a:cxn>
                <a:cxn ang="f146">
                  <a:pos x="f210" y="f221"/>
                </a:cxn>
                <a:cxn ang="f146">
                  <a:pos x="f209" y="f222"/>
                </a:cxn>
                <a:cxn ang="f146">
                  <a:pos x="f208" y="f223"/>
                </a:cxn>
                <a:cxn ang="f146">
                  <a:pos x="f207" y="f224"/>
                </a:cxn>
                <a:cxn ang="f146">
                  <a:pos x="f225" y="f224"/>
                </a:cxn>
                <a:cxn ang="f146">
                  <a:pos x="f225" y="f224"/>
                </a:cxn>
                <a:cxn ang="f146">
                  <a:pos x="f204" y="f226"/>
                </a:cxn>
                <a:cxn ang="f146">
                  <a:pos x="f227" y="f223"/>
                </a:cxn>
                <a:cxn ang="f146">
                  <a:pos x="f227" y="f223"/>
                </a:cxn>
                <a:cxn ang="f146">
                  <a:pos x="f227" y="f228"/>
                </a:cxn>
                <a:cxn ang="f146">
                  <a:pos x="f227" y="f229"/>
                </a:cxn>
                <a:cxn ang="f146">
                  <a:pos x="f196" y="f230"/>
                </a:cxn>
                <a:cxn ang="f146">
                  <a:pos x="f196" y="f197"/>
                </a:cxn>
                <a:cxn ang="f146">
                  <a:pos x="f231" y="f232"/>
                </a:cxn>
                <a:cxn ang="f146">
                  <a:pos x="f231" y="f232"/>
                </a:cxn>
                <a:cxn ang="f146">
                  <a:pos x="f233" y="f220"/>
                </a:cxn>
                <a:cxn ang="f146">
                  <a:pos x="f207" y="f234"/>
                </a:cxn>
                <a:cxn ang="f146">
                  <a:pos x="f235" y="f236"/>
                </a:cxn>
                <a:cxn ang="f146">
                  <a:pos x="f235" y="f216"/>
                </a:cxn>
                <a:cxn ang="f146">
                  <a:pos x="f235" y="f216"/>
                </a:cxn>
                <a:cxn ang="f146">
                  <a:pos x="f235" y="f237"/>
                </a:cxn>
                <a:cxn ang="f146">
                  <a:pos x="f207" y="f214"/>
                </a:cxn>
                <a:cxn ang="f146">
                  <a:pos x="f233" y="f238"/>
                </a:cxn>
                <a:cxn ang="f146">
                  <a:pos x="f239" y="f212"/>
                </a:cxn>
                <a:cxn ang="f146">
                  <a:pos x="f239" y="f212"/>
                </a:cxn>
                <a:cxn ang="f146">
                  <a:pos x="f240" y="f238"/>
                </a:cxn>
                <a:cxn ang="f146">
                  <a:pos x="f227" y="f214"/>
                </a:cxn>
                <a:cxn ang="f146">
                  <a:pos x="f227" y="f234"/>
                </a:cxn>
                <a:cxn ang="f146">
                  <a:pos x="f227" y="f234"/>
                </a:cxn>
                <a:cxn ang="f146">
                  <a:pos x="f204" y="f220"/>
                </a:cxn>
                <a:cxn ang="f146">
                  <a:pos x="f231" y="f232"/>
                </a:cxn>
                <a:cxn ang="f146">
                  <a:pos x="f231" y="f232"/>
                </a:cxn>
              </a:cxnLst>
              <a:rect l="f192" t="f195" r="f193" b="f194"/>
              <a:pathLst>
                <a:path w="70" h="114">
                  <a:moveTo>
                    <a:pt x="f8" y="f9"/>
                  </a:moveTo>
                  <a:lnTo>
                    <a:pt x="f8" y="f9"/>
                  </a:lnTo>
                  <a:lnTo>
                    <a:pt x="f8" y="f10"/>
                  </a:lnTo>
                  <a:lnTo>
                    <a:pt x="f6" y="f11"/>
                  </a:lnTo>
                  <a:lnTo>
                    <a:pt x="f12" y="f11"/>
                  </a:lnTo>
                  <a:lnTo>
                    <a:pt x="f12" y="f11"/>
                  </a:lnTo>
                  <a:lnTo>
                    <a:pt x="f13" y="f14"/>
                  </a:lnTo>
                  <a:lnTo>
                    <a:pt x="f13" y="f14"/>
                  </a:lnTo>
                  <a:lnTo>
                    <a:pt x="f15" y="f7"/>
                  </a:lnTo>
                  <a:lnTo>
                    <a:pt x="f16" y="f7"/>
                  </a:lnTo>
                  <a:lnTo>
                    <a:pt x="f16" y="f7"/>
                  </a:lnTo>
                  <a:lnTo>
                    <a:pt x="f17" y="f7"/>
                  </a:lnTo>
                  <a:lnTo>
                    <a:pt x="f18" y="f11"/>
                  </a:lnTo>
                  <a:lnTo>
                    <a:pt x="f19" y="f14"/>
                  </a:lnTo>
                  <a:lnTo>
                    <a:pt x="f20" y="f10"/>
                  </a:lnTo>
                  <a:lnTo>
                    <a:pt x="f21" y="f22"/>
                  </a:lnTo>
                  <a:lnTo>
                    <a:pt x="f23" y="f24"/>
                  </a:lnTo>
                  <a:lnTo>
                    <a:pt x="f23" y="f9"/>
                  </a:lnTo>
                  <a:lnTo>
                    <a:pt x="f5" y="f25"/>
                  </a:lnTo>
                  <a:lnTo>
                    <a:pt x="f5" y="f25"/>
                  </a:lnTo>
                  <a:lnTo>
                    <a:pt x="f23" y="f26"/>
                  </a:lnTo>
                  <a:lnTo>
                    <a:pt x="f27" y="f28"/>
                  </a:lnTo>
                  <a:lnTo>
                    <a:pt x="f21" y="f12"/>
                  </a:lnTo>
                  <a:lnTo>
                    <a:pt x="f20" y="f29"/>
                  </a:lnTo>
                  <a:lnTo>
                    <a:pt x="f19" y="f30"/>
                  </a:lnTo>
                  <a:lnTo>
                    <a:pt x="f18" y="f31"/>
                  </a:lnTo>
                  <a:lnTo>
                    <a:pt x="f17" y="f32"/>
                  </a:lnTo>
                  <a:lnTo>
                    <a:pt x="f32" y="f32"/>
                  </a:lnTo>
                  <a:lnTo>
                    <a:pt x="f32" y="f32"/>
                  </a:lnTo>
                  <a:lnTo>
                    <a:pt x="f15" y="f33"/>
                  </a:lnTo>
                  <a:lnTo>
                    <a:pt x="f34" y="f31"/>
                  </a:lnTo>
                  <a:lnTo>
                    <a:pt x="f34" y="f31"/>
                  </a:lnTo>
                  <a:lnTo>
                    <a:pt x="f34" y="f35"/>
                  </a:lnTo>
                  <a:lnTo>
                    <a:pt x="f34" y="f5"/>
                  </a:lnTo>
                  <a:lnTo>
                    <a:pt x="f8" y="f27"/>
                  </a:lnTo>
                  <a:lnTo>
                    <a:pt x="f8" y="f9"/>
                  </a:lnTo>
                  <a:close/>
                  <a:moveTo>
                    <a:pt x="f33" y="f13"/>
                  </a:moveTo>
                  <a:lnTo>
                    <a:pt x="f33" y="f13"/>
                  </a:lnTo>
                  <a:lnTo>
                    <a:pt x="f36" y="f12"/>
                  </a:lnTo>
                  <a:lnTo>
                    <a:pt x="f17" y="f37"/>
                  </a:lnTo>
                  <a:lnTo>
                    <a:pt x="f38" y="f39"/>
                  </a:lnTo>
                  <a:lnTo>
                    <a:pt x="f38" y="f25"/>
                  </a:lnTo>
                  <a:lnTo>
                    <a:pt x="f38" y="f25"/>
                  </a:lnTo>
                  <a:lnTo>
                    <a:pt x="f38" y="f40"/>
                  </a:lnTo>
                  <a:lnTo>
                    <a:pt x="f17" y="f24"/>
                  </a:lnTo>
                  <a:lnTo>
                    <a:pt x="f36" y="f41"/>
                  </a:lnTo>
                  <a:lnTo>
                    <a:pt x="f31" y="f22"/>
                  </a:lnTo>
                  <a:lnTo>
                    <a:pt x="f31" y="f22"/>
                  </a:lnTo>
                  <a:lnTo>
                    <a:pt x="f42" y="f41"/>
                  </a:lnTo>
                  <a:lnTo>
                    <a:pt x="f34" y="f24"/>
                  </a:lnTo>
                  <a:lnTo>
                    <a:pt x="f34" y="f37"/>
                  </a:lnTo>
                  <a:lnTo>
                    <a:pt x="f34" y="f37"/>
                  </a:lnTo>
                  <a:lnTo>
                    <a:pt x="f15" y="f12"/>
                  </a:lnTo>
                  <a:lnTo>
                    <a:pt x="f33" y="f13"/>
                  </a:lnTo>
                  <a:lnTo>
                    <a:pt x="f33" y="f13"/>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9" name="Freeform 11"/>
            <p:cNvSpPr/>
            <p:nvPr/>
          </p:nvSpPr>
          <p:spPr>
            <a:xfrm>
              <a:off x="1637123" y="1494083"/>
              <a:ext cx="19065" cy="88952"/>
            </a:xfrm>
            <a:custGeom>
              <a:avLst/>
              <a:gdLst>
                <a:gd name="f0" fmla="val 10800000"/>
                <a:gd name="f1" fmla="val 5400000"/>
                <a:gd name="f2" fmla="val 180"/>
                <a:gd name="f3" fmla="val w"/>
                <a:gd name="f4" fmla="val h"/>
                <a:gd name="f5" fmla="val 0"/>
                <a:gd name="f6" fmla="val 24"/>
                <a:gd name="f7" fmla="val 112"/>
                <a:gd name="f8" fmla="val 14"/>
                <a:gd name="f9" fmla="val 18"/>
                <a:gd name="f10" fmla="val 22"/>
                <a:gd name="f11" fmla="val 26"/>
                <a:gd name="f12" fmla="val 12"/>
                <a:gd name="f13" fmla="val 8"/>
                <a:gd name="f14" fmla="val 4"/>
                <a:gd name="f15" fmla="val 2"/>
                <a:gd name="f16" fmla="val 34"/>
                <a:gd name="f17" fmla="val 36"/>
                <a:gd name="f18" fmla="+- 0 0 -90"/>
                <a:gd name="f19" fmla="*/ f3 1 24"/>
                <a:gd name="f20" fmla="*/ f4 1 112"/>
                <a:gd name="f21" fmla="+- f7 0 f5"/>
                <a:gd name="f22" fmla="+- f6 0 f5"/>
                <a:gd name="f23" fmla="*/ f18 f0 1"/>
                <a:gd name="f24" fmla="*/ f22 1 24"/>
                <a:gd name="f25" fmla="*/ f21 1 112"/>
                <a:gd name="f26" fmla="*/ 24 f22 1"/>
                <a:gd name="f27" fmla="*/ 14 f21 1"/>
                <a:gd name="f28" fmla="*/ 18 f21 1"/>
                <a:gd name="f29" fmla="*/ 22 f22 1"/>
                <a:gd name="f30" fmla="*/ 22 f21 1"/>
                <a:gd name="f31" fmla="*/ 18 f22 1"/>
                <a:gd name="f32" fmla="*/ 26 f21 1"/>
                <a:gd name="f33" fmla="*/ 12 f22 1"/>
                <a:gd name="f34" fmla="*/ 8 f22 1"/>
                <a:gd name="f35" fmla="*/ 4 f22 1"/>
                <a:gd name="f36" fmla="*/ 0 f22 1"/>
                <a:gd name="f37" fmla="*/ 8 f21 1"/>
                <a:gd name="f38" fmla="*/ 4 f21 1"/>
                <a:gd name="f39" fmla="*/ 2 f21 1"/>
                <a:gd name="f40" fmla="*/ 0 f21 1"/>
                <a:gd name="f41" fmla="*/ 34 f21 1"/>
                <a:gd name="f42" fmla="*/ 112 f21 1"/>
                <a:gd name="f43" fmla="*/ 2 f22 1"/>
                <a:gd name="f44" fmla="*/ 36 f21 1"/>
                <a:gd name="f45" fmla="*/ f23 1 f2"/>
                <a:gd name="f46" fmla="*/ f26 1 24"/>
                <a:gd name="f47" fmla="*/ f27 1 112"/>
                <a:gd name="f48" fmla="*/ f28 1 112"/>
                <a:gd name="f49" fmla="*/ f29 1 24"/>
                <a:gd name="f50" fmla="*/ f30 1 112"/>
                <a:gd name="f51" fmla="*/ f31 1 24"/>
                <a:gd name="f52" fmla="*/ f32 1 112"/>
                <a:gd name="f53" fmla="*/ f33 1 24"/>
                <a:gd name="f54" fmla="*/ f34 1 24"/>
                <a:gd name="f55" fmla="*/ f35 1 24"/>
                <a:gd name="f56" fmla="*/ f36 1 24"/>
                <a:gd name="f57" fmla="*/ f37 1 112"/>
                <a:gd name="f58" fmla="*/ f38 1 112"/>
                <a:gd name="f59" fmla="*/ f39 1 112"/>
                <a:gd name="f60" fmla="*/ f40 1 112"/>
                <a:gd name="f61" fmla="*/ f41 1 112"/>
                <a:gd name="f62" fmla="*/ f42 1 112"/>
                <a:gd name="f63" fmla="*/ f43 1 24"/>
                <a:gd name="f64" fmla="*/ f44 1 112"/>
                <a:gd name="f65" fmla="*/ 0 1 f24"/>
                <a:gd name="f66" fmla="*/ f6 1 f24"/>
                <a:gd name="f67" fmla="*/ 0 1 f25"/>
                <a:gd name="f68" fmla="*/ f7 1 f25"/>
                <a:gd name="f69" fmla="+- f45 0 f1"/>
                <a:gd name="f70" fmla="*/ f46 1 f24"/>
                <a:gd name="f71" fmla="*/ f47 1 f25"/>
                <a:gd name="f72" fmla="*/ f48 1 f25"/>
                <a:gd name="f73" fmla="*/ f49 1 f24"/>
                <a:gd name="f74" fmla="*/ f50 1 f25"/>
                <a:gd name="f75" fmla="*/ f51 1 f24"/>
                <a:gd name="f76" fmla="*/ f52 1 f25"/>
                <a:gd name="f77" fmla="*/ f53 1 f24"/>
                <a:gd name="f78" fmla="*/ f54 1 f24"/>
                <a:gd name="f79" fmla="*/ f55 1 f24"/>
                <a:gd name="f80" fmla="*/ f56 1 f24"/>
                <a:gd name="f81" fmla="*/ f57 1 f25"/>
                <a:gd name="f82" fmla="*/ f58 1 f25"/>
                <a:gd name="f83" fmla="*/ f59 1 f25"/>
                <a:gd name="f84" fmla="*/ f60 1 f25"/>
                <a:gd name="f85" fmla="*/ f61 1 f25"/>
                <a:gd name="f86" fmla="*/ f62 1 f25"/>
                <a:gd name="f87" fmla="*/ f63 1 f24"/>
                <a:gd name="f88" fmla="*/ f64 1 f25"/>
                <a:gd name="f89" fmla="*/ f65 f19 1"/>
                <a:gd name="f90" fmla="*/ f66 f19 1"/>
                <a:gd name="f91" fmla="*/ f68 f20 1"/>
                <a:gd name="f92" fmla="*/ f67 f20 1"/>
                <a:gd name="f93" fmla="*/ f70 f19 1"/>
                <a:gd name="f94" fmla="*/ f71 f20 1"/>
                <a:gd name="f95" fmla="*/ f72 f20 1"/>
                <a:gd name="f96" fmla="*/ f73 f19 1"/>
                <a:gd name="f97" fmla="*/ f74 f20 1"/>
                <a:gd name="f98" fmla="*/ f75 f19 1"/>
                <a:gd name="f99" fmla="*/ f76 f20 1"/>
                <a:gd name="f100" fmla="*/ f77 f19 1"/>
                <a:gd name="f101" fmla="*/ f78 f19 1"/>
                <a:gd name="f102" fmla="*/ f79 f19 1"/>
                <a:gd name="f103" fmla="*/ f80 f19 1"/>
                <a:gd name="f104" fmla="*/ f81 f20 1"/>
                <a:gd name="f105" fmla="*/ f82 f20 1"/>
                <a:gd name="f106" fmla="*/ f83 f20 1"/>
                <a:gd name="f107" fmla="*/ f84 f20 1"/>
                <a:gd name="f108" fmla="*/ f85 f20 1"/>
                <a:gd name="f109" fmla="*/ f86 f20 1"/>
                <a:gd name="f110" fmla="*/ f87 f19 1"/>
                <a:gd name="f111" fmla="*/ f88 f20 1"/>
              </a:gdLst>
              <a:ahLst/>
              <a:cxnLst>
                <a:cxn ang="3cd4">
                  <a:pos x="hc" y="t"/>
                </a:cxn>
                <a:cxn ang="0">
                  <a:pos x="r" y="vc"/>
                </a:cxn>
                <a:cxn ang="cd4">
                  <a:pos x="hc" y="b"/>
                </a:cxn>
                <a:cxn ang="cd2">
                  <a:pos x="l" y="vc"/>
                </a:cxn>
                <a:cxn ang="f69">
                  <a:pos x="f93" y="f94"/>
                </a:cxn>
                <a:cxn ang="f69">
                  <a:pos x="f93" y="f94"/>
                </a:cxn>
                <a:cxn ang="f69">
                  <a:pos x="f93" y="f95"/>
                </a:cxn>
                <a:cxn ang="f69">
                  <a:pos x="f96" y="f97"/>
                </a:cxn>
                <a:cxn ang="f69">
                  <a:pos x="f98" y="f99"/>
                </a:cxn>
                <a:cxn ang="f69">
                  <a:pos x="f100" y="f99"/>
                </a:cxn>
                <a:cxn ang="f69">
                  <a:pos x="f100" y="f99"/>
                </a:cxn>
                <a:cxn ang="f69">
                  <a:pos x="f101" y="f99"/>
                </a:cxn>
                <a:cxn ang="f69">
                  <a:pos x="f102" y="f97"/>
                </a:cxn>
                <a:cxn ang="f69">
                  <a:pos x="f103" y="f95"/>
                </a:cxn>
                <a:cxn ang="f69">
                  <a:pos x="f103" y="f94"/>
                </a:cxn>
                <a:cxn ang="f69">
                  <a:pos x="f103" y="f94"/>
                </a:cxn>
                <a:cxn ang="f69">
                  <a:pos x="f103" y="f104"/>
                </a:cxn>
                <a:cxn ang="f69">
                  <a:pos x="f102" y="f105"/>
                </a:cxn>
                <a:cxn ang="f69">
                  <a:pos x="f101" y="f106"/>
                </a:cxn>
                <a:cxn ang="f69">
                  <a:pos x="f100" y="f107"/>
                </a:cxn>
                <a:cxn ang="f69">
                  <a:pos x="f100" y="f107"/>
                </a:cxn>
                <a:cxn ang="f69">
                  <a:pos x="f98" y="f106"/>
                </a:cxn>
                <a:cxn ang="f69">
                  <a:pos x="f96" y="f105"/>
                </a:cxn>
                <a:cxn ang="f69">
                  <a:pos x="f93" y="f104"/>
                </a:cxn>
                <a:cxn ang="f69">
                  <a:pos x="f93" y="f94"/>
                </a:cxn>
                <a:cxn ang="f69">
                  <a:pos x="f93" y="f94"/>
                </a:cxn>
                <a:cxn ang="f69">
                  <a:pos x="f96" y="f108"/>
                </a:cxn>
                <a:cxn ang="f69">
                  <a:pos x="f96" y="f109"/>
                </a:cxn>
                <a:cxn ang="f69">
                  <a:pos x="f110" y="f109"/>
                </a:cxn>
                <a:cxn ang="f69">
                  <a:pos x="f110" y="f111"/>
                </a:cxn>
                <a:cxn ang="f69">
                  <a:pos x="f96" y="f108"/>
                </a:cxn>
              </a:cxnLst>
              <a:rect l="f89" t="f92" r="f90" b="f91"/>
              <a:pathLst>
                <a:path w="24" h="112">
                  <a:moveTo>
                    <a:pt x="f6" y="f8"/>
                  </a:moveTo>
                  <a:lnTo>
                    <a:pt x="f6" y="f8"/>
                  </a:lnTo>
                  <a:lnTo>
                    <a:pt x="f6" y="f9"/>
                  </a:lnTo>
                  <a:lnTo>
                    <a:pt x="f10" y="f10"/>
                  </a:lnTo>
                  <a:lnTo>
                    <a:pt x="f9" y="f11"/>
                  </a:lnTo>
                  <a:lnTo>
                    <a:pt x="f12" y="f11"/>
                  </a:lnTo>
                  <a:lnTo>
                    <a:pt x="f12" y="f11"/>
                  </a:lnTo>
                  <a:lnTo>
                    <a:pt x="f13" y="f11"/>
                  </a:lnTo>
                  <a:lnTo>
                    <a:pt x="f14" y="f10"/>
                  </a:lnTo>
                  <a:lnTo>
                    <a:pt x="f5" y="f9"/>
                  </a:lnTo>
                  <a:lnTo>
                    <a:pt x="f5" y="f8"/>
                  </a:lnTo>
                  <a:lnTo>
                    <a:pt x="f5" y="f8"/>
                  </a:lnTo>
                  <a:lnTo>
                    <a:pt x="f5" y="f13"/>
                  </a:lnTo>
                  <a:lnTo>
                    <a:pt x="f14" y="f14"/>
                  </a:lnTo>
                  <a:lnTo>
                    <a:pt x="f13" y="f15"/>
                  </a:lnTo>
                  <a:lnTo>
                    <a:pt x="f12" y="f5"/>
                  </a:lnTo>
                  <a:lnTo>
                    <a:pt x="f12" y="f5"/>
                  </a:lnTo>
                  <a:lnTo>
                    <a:pt x="f9" y="f15"/>
                  </a:lnTo>
                  <a:lnTo>
                    <a:pt x="f10" y="f14"/>
                  </a:lnTo>
                  <a:lnTo>
                    <a:pt x="f6" y="f13"/>
                  </a:lnTo>
                  <a:lnTo>
                    <a:pt x="f6" y="f8"/>
                  </a:lnTo>
                  <a:lnTo>
                    <a:pt x="f6" y="f8"/>
                  </a:lnTo>
                  <a:close/>
                  <a:moveTo>
                    <a:pt x="f10" y="f16"/>
                  </a:moveTo>
                  <a:lnTo>
                    <a:pt x="f10" y="f7"/>
                  </a:lnTo>
                  <a:lnTo>
                    <a:pt x="f15" y="f7"/>
                  </a:lnTo>
                  <a:lnTo>
                    <a:pt x="f15" y="f17"/>
                  </a:lnTo>
                  <a:lnTo>
                    <a:pt x="f10" y="f1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0" name="Freeform 12"/>
            <p:cNvSpPr/>
            <p:nvPr/>
          </p:nvSpPr>
          <p:spPr>
            <a:xfrm>
              <a:off x="1667307" y="1519495"/>
              <a:ext cx="47658" cy="65123"/>
            </a:xfrm>
            <a:custGeom>
              <a:avLst/>
              <a:gdLst>
                <a:gd name="f0" fmla="val 10800000"/>
                <a:gd name="f1" fmla="val 5400000"/>
                <a:gd name="f2" fmla="val 180"/>
                <a:gd name="f3" fmla="val w"/>
                <a:gd name="f4" fmla="val h"/>
                <a:gd name="f5" fmla="val 0"/>
                <a:gd name="f6" fmla="val 60"/>
                <a:gd name="f7" fmla="val 82"/>
                <a:gd name="f8" fmla="val 48"/>
                <a:gd name="f9" fmla="val 24"/>
                <a:gd name="f10" fmla="val 42"/>
                <a:gd name="f11" fmla="val 18"/>
                <a:gd name="f12" fmla="val 36"/>
                <a:gd name="f13" fmla="val 16"/>
                <a:gd name="f14" fmla="val 30"/>
                <a:gd name="f15" fmla="val 26"/>
                <a:gd name="f16" fmla="val 32"/>
                <a:gd name="f17" fmla="val 22"/>
                <a:gd name="f18" fmla="val 44"/>
                <a:gd name="f19" fmla="val 56"/>
                <a:gd name="f20" fmla="val 62"/>
                <a:gd name="f21" fmla="val 66"/>
                <a:gd name="f22" fmla="val 68"/>
                <a:gd name="f23" fmla="val 50"/>
                <a:gd name="f24" fmla="val 52"/>
                <a:gd name="f25" fmla="val 72"/>
                <a:gd name="f26" fmla="val 54"/>
                <a:gd name="f27" fmla="val 78"/>
                <a:gd name="f28" fmla="val 34"/>
                <a:gd name="f29" fmla="val 20"/>
                <a:gd name="f30" fmla="val 80"/>
                <a:gd name="f31" fmla="val 14"/>
                <a:gd name="f32" fmla="val 76"/>
                <a:gd name="f33" fmla="val 10"/>
                <a:gd name="f34" fmla="val 6"/>
                <a:gd name="f35" fmla="val 2"/>
                <a:gd name="f36" fmla="val 4"/>
                <a:gd name="f37" fmla="val 12"/>
                <a:gd name="f38" fmla="val 58"/>
                <a:gd name="f39" fmla="+- 0 0 -90"/>
                <a:gd name="f40" fmla="*/ f3 1 60"/>
                <a:gd name="f41" fmla="*/ f4 1 82"/>
                <a:gd name="f42" fmla="+- f7 0 f5"/>
                <a:gd name="f43" fmla="+- f6 0 f5"/>
                <a:gd name="f44" fmla="*/ f39 f0 1"/>
                <a:gd name="f45" fmla="*/ f43 1 60"/>
                <a:gd name="f46" fmla="*/ f42 1 82"/>
                <a:gd name="f47" fmla="*/ 48 f43 1"/>
                <a:gd name="f48" fmla="*/ 24 f42 1"/>
                <a:gd name="f49" fmla="*/ 42 f43 1"/>
                <a:gd name="f50" fmla="*/ 18 f42 1"/>
                <a:gd name="f51" fmla="*/ 36 f43 1"/>
                <a:gd name="f52" fmla="*/ 16 f42 1"/>
                <a:gd name="f53" fmla="*/ 30 f43 1"/>
                <a:gd name="f54" fmla="*/ 26 f43 1"/>
                <a:gd name="f55" fmla="*/ 24 f43 1"/>
                <a:gd name="f56" fmla="*/ 32 f42 1"/>
                <a:gd name="f57" fmla="*/ 22 f43 1"/>
                <a:gd name="f58" fmla="*/ 44 f42 1"/>
                <a:gd name="f59" fmla="*/ 56 f42 1"/>
                <a:gd name="f60" fmla="*/ 62 f42 1"/>
                <a:gd name="f61" fmla="*/ 66 f42 1"/>
                <a:gd name="f62" fmla="*/ 68 f42 1"/>
                <a:gd name="f63" fmla="*/ 50 f43 1"/>
                <a:gd name="f64" fmla="*/ 60 f42 1"/>
                <a:gd name="f65" fmla="*/ 52 f43 1"/>
                <a:gd name="f66" fmla="*/ 60 f43 1"/>
                <a:gd name="f67" fmla="*/ 72 f42 1"/>
                <a:gd name="f68" fmla="*/ 54 f43 1"/>
                <a:gd name="f69" fmla="*/ 78 f42 1"/>
                <a:gd name="f70" fmla="*/ 44 f43 1"/>
                <a:gd name="f71" fmla="*/ 82 f42 1"/>
                <a:gd name="f72" fmla="*/ 34 f43 1"/>
                <a:gd name="f73" fmla="*/ 20 f43 1"/>
                <a:gd name="f74" fmla="*/ 80 f42 1"/>
                <a:gd name="f75" fmla="*/ 14 f43 1"/>
                <a:gd name="f76" fmla="*/ 76 f42 1"/>
                <a:gd name="f77" fmla="*/ 10 f43 1"/>
                <a:gd name="f78" fmla="*/ 6 f43 1"/>
                <a:gd name="f79" fmla="*/ 2 f43 1"/>
                <a:gd name="f80" fmla="*/ 0 f43 1"/>
                <a:gd name="f81" fmla="*/ 52 f42 1"/>
                <a:gd name="f82" fmla="*/ 42 f42 1"/>
                <a:gd name="f83" fmla="*/ 30 f42 1"/>
                <a:gd name="f84" fmla="*/ 4 f43 1"/>
                <a:gd name="f85" fmla="*/ 20 f42 1"/>
                <a:gd name="f86" fmla="*/ 12 f42 1"/>
                <a:gd name="f87" fmla="*/ 16 f43 1"/>
                <a:gd name="f88" fmla="*/ 6 f42 1"/>
                <a:gd name="f89" fmla="*/ 2 f42 1"/>
                <a:gd name="f90" fmla="*/ 0 f42 1"/>
                <a:gd name="f91" fmla="*/ 4 f42 1"/>
                <a:gd name="f92" fmla="*/ 58 f43 1"/>
                <a:gd name="f93" fmla="*/ 10 f42 1"/>
                <a:gd name="f94" fmla="*/ f44 1 f2"/>
                <a:gd name="f95" fmla="*/ f47 1 60"/>
                <a:gd name="f96" fmla="*/ f48 1 82"/>
                <a:gd name="f97" fmla="*/ f49 1 60"/>
                <a:gd name="f98" fmla="*/ f50 1 82"/>
                <a:gd name="f99" fmla="*/ f51 1 60"/>
                <a:gd name="f100" fmla="*/ f52 1 82"/>
                <a:gd name="f101" fmla="*/ f53 1 60"/>
                <a:gd name="f102" fmla="*/ f54 1 60"/>
                <a:gd name="f103" fmla="*/ f55 1 60"/>
                <a:gd name="f104" fmla="*/ f56 1 82"/>
                <a:gd name="f105" fmla="*/ f57 1 60"/>
                <a:gd name="f106" fmla="*/ f58 1 82"/>
                <a:gd name="f107" fmla="*/ f59 1 82"/>
                <a:gd name="f108" fmla="*/ f60 1 82"/>
                <a:gd name="f109" fmla="*/ f61 1 82"/>
                <a:gd name="f110" fmla="*/ f62 1 82"/>
                <a:gd name="f111" fmla="*/ f63 1 60"/>
                <a:gd name="f112" fmla="*/ f64 1 82"/>
                <a:gd name="f113" fmla="*/ f65 1 60"/>
                <a:gd name="f114" fmla="*/ f66 1 60"/>
                <a:gd name="f115" fmla="*/ f67 1 82"/>
                <a:gd name="f116" fmla="*/ f68 1 60"/>
                <a:gd name="f117" fmla="*/ f69 1 82"/>
                <a:gd name="f118" fmla="*/ f70 1 60"/>
                <a:gd name="f119" fmla="*/ f71 1 82"/>
                <a:gd name="f120" fmla="*/ f72 1 60"/>
                <a:gd name="f121" fmla="*/ f73 1 60"/>
                <a:gd name="f122" fmla="*/ f74 1 82"/>
                <a:gd name="f123" fmla="*/ f75 1 60"/>
                <a:gd name="f124" fmla="*/ f76 1 82"/>
                <a:gd name="f125" fmla="*/ f77 1 60"/>
                <a:gd name="f126" fmla="*/ f78 1 60"/>
                <a:gd name="f127" fmla="*/ f79 1 60"/>
                <a:gd name="f128" fmla="*/ f80 1 60"/>
                <a:gd name="f129" fmla="*/ f81 1 82"/>
                <a:gd name="f130" fmla="*/ f82 1 82"/>
                <a:gd name="f131" fmla="*/ f83 1 82"/>
                <a:gd name="f132" fmla="*/ f84 1 60"/>
                <a:gd name="f133" fmla="*/ f85 1 82"/>
                <a:gd name="f134" fmla="*/ f86 1 82"/>
                <a:gd name="f135" fmla="*/ f87 1 60"/>
                <a:gd name="f136" fmla="*/ f88 1 82"/>
                <a:gd name="f137" fmla="*/ f89 1 82"/>
                <a:gd name="f138" fmla="*/ f90 1 82"/>
                <a:gd name="f139" fmla="*/ f91 1 82"/>
                <a:gd name="f140" fmla="*/ f92 1 60"/>
                <a:gd name="f141" fmla="*/ f93 1 82"/>
                <a:gd name="f142" fmla="*/ 0 1 f45"/>
                <a:gd name="f143" fmla="*/ f6 1 f45"/>
                <a:gd name="f144" fmla="*/ 0 1 f46"/>
                <a:gd name="f145" fmla="*/ f7 1 f46"/>
                <a:gd name="f146" fmla="+- f94 0 f1"/>
                <a:gd name="f147" fmla="*/ f95 1 f45"/>
                <a:gd name="f148" fmla="*/ f96 1 f46"/>
                <a:gd name="f149" fmla="*/ f97 1 f45"/>
                <a:gd name="f150" fmla="*/ f98 1 f46"/>
                <a:gd name="f151" fmla="*/ f99 1 f45"/>
                <a:gd name="f152" fmla="*/ f100 1 f46"/>
                <a:gd name="f153" fmla="*/ f101 1 f45"/>
                <a:gd name="f154" fmla="*/ f102 1 f45"/>
                <a:gd name="f155" fmla="*/ f103 1 f45"/>
                <a:gd name="f156" fmla="*/ f104 1 f46"/>
                <a:gd name="f157" fmla="*/ f105 1 f45"/>
                <a:gd name="f158" fmla="*/ f106 1 f46"/>
                <a:gd name="f159" fmla="*/ f107 1 f46"/>
                <a:gd name="f160" fmla="*/ f108 1 f46"/>
                <a:gd name="f161" fmla="*/ f109 1 f46"/>
                <a:gd name="f162" fmla="*/ f110 1 f46"/>
                <a:gd name="f163" fmla="*/ f111 1 f45"/>
                <a:gd name="f164" fmla="*/ f112 1 f46"/>
                <a:gd name="f165" fmla="*/ f113 1 f45"/>
                <a:gd name="f166" fmla="*/ f114 1 f45"/>
                <a:gd name="f167" fmla="*/ f115 1 f46"/>
                <a:gd name="f168" fmla="*/ f116 1 f45"/>
                <a:gd name="f169" fmla="*/ f117 1 f46"/>
                <a:gd name="f170" fmla="*/ f118 1 f45"/>
                <a:gd name="f171" fmla="*/ f119 1 f46"/>
                <a:gd name="f172" fmla="*/ f120 1 f45"/>
                <a:gd name="f173" fmla="*/ f121 1 f45"/>
                <a:gd name="f174" fmla="*/ f122 1 f46"/>
                <a:gd name="f175" fmla="*/ f123 1 f45"/>
                <a:gd name="f176" fmla="*/ f124 1 f46"/>
                <a:gd name="f177" fmla="*/ f125 1 f45"/>
                <a:gd name="f178" fmla="*/ f126 1 f45"/>
                <a:gd name="f179" fmla="*/ f127 1 f45"/>
                <a:gd name="f180" fmla="*/ f128 1 f45"/>
                <a:gd name="f181" fmla="*/ f129 1 f46"/>
                <a:gd name="f182" fmla="*/ f130 1 f46"/>
                <a:gd name="f183" fmla="*/ f131 1 f46"/>
                <a:gd name="f184" fmla="*/ f132 1 f45"/>
                <a:gd name="f185" fmla="*/ f133 1 f46"/>
                <a:gd name="f186" fmla="*/ f134 1 f46"/>
                <a:gd name="f187" fmla="*/ f135 1 f45"/>
                <a:gd name="f188" fmla="*/ f136 1 f46"/>
                <a:gd name="f189" fmla="*/ f137 1 f46"/>
                <a:gd name="f190" fmla="*/ f138 1 f46"/>
                <a:gd name="f191" fmla="*/ f139 1 f46"/>
                <a:gd name="f192" fmla="*/ f140 1 f45"/>
                <a:gd name="f193" fmla="*/ f141 1 f46"/>
                <a:gd name="f194" fmla="*/ f142 f40 1"/>
                <a:gd name="f195" fmla="*/ f143 f40 1"/>
                <a:gd name="f196" fmla="*/ f145 f41 1"/>
                <a:gd name="f197" fmla="*/ f144 f41 1"/>
                <a:gd name="f198" fmla="*/ f147 f40 1"/>
                <a:gd name="f199" fmla="*/ f148 f41 1"/>
                <a:gd name="f200" fmla="*/ f149 f40 1"/>
                <a:gd name="f201" fmla="*/ f150 f41 1"/>
                <a:gd name="f202" fmla="*/ f151 f40 1"/>
                <a:gd name="f203" fmla="*/ f152 f41 1"/>
                <a:gd name="f204" fmla="*/ f153 f40 1"/>
                <a:gd name="f205" fmla="*/ f154 f40 1"/>
                <a:gd name="f206" fmla="*/ f155 f40 1"/>
                <a:gd name="f207" fmla="*/ f156 f41 1"/>
                <a:gd name="f208" fmla="*/ f157 f40 1"/>
                <a:gd name="f209" fmla="*/ f158 f41 1"/>
                <a:gd name="f210" fmla="*/ f159 f41 1"/>
                <a:gd name="f211" fmla="*/ f160 f41 1"/>
                <a:gd name="f212" fmla="*/ f161 f41 1"/>
                <a:gd name="f213" fmla="*/ f162 f41 1"/>
                <a:gd name="f214" fmla="*/ f163 f40 1"/>
                <a:gd name="f215" fmla="*/ f164 f41 1"/>
                <a:gd name="f216" fmla="*/ f165 f40 1"/>
                <a:gd name="f217" fmla="*/ f166 f40 1"/>
                <a:gd name="f218" fmla="*/ f167 f41 1"/>
                <a:gd name="f219" fmla="*/ f168 f40 1"/>
                <a:gd name="f220" fmla="*/ f169 f41 1"/>
                <a:gd name="f221" fmla="*/ f170 f40 1"/>
                <a:gd name="f222" fmla="*/ f171 f41 1"/>
                <a:gd name="f223" fmla="*/ f172 f40 1"/>
                <a:gd name="f224" fmla="*/ f173 f40 1"/>
                <a:gd name="f225" fmla="*/ f174 f41 1"/>
                <a:gd name="f226" fmla="*/ f175 f40 1"/>
                <a:gd name="f227" fmla="*/ f176 f41 1"/>
                <a:gd name="f228" fmla="*/ f177 f40 1"/>
                <a:gd name="f229" fmla="*/ f178 f40 1"/>
                <a:gd name="f230" fmla="*/ f179 f40 1"/>
                <a:gd name="f231" fmla="*/ f180 f40 1"/>
                <a:gd name="f232" fmla="*/ f181 f41 1"/>
                <a:gd name="f233" fmla="*/ f182 f41 1"/>
                <a:gd name="f234" fmla="*/ f183 f41 1"/>
                <a:gd name="f235" fmla="*/ f184 f40 1"/>
                <a:gd name="f236" fmla="*/ f185 f41 1"/>
                <a:gd name="f237" fmla="*/ f186 f41 1"/>
                <a:gd name="f238" fmla="*/ f187 f40 1"/>
                <a:gd name="f239" fmla="*/ f188 f41 1"/>
                <a:gd name="f240" fmla="*/ f189 f41 1"/>
                <a:gd name="f241" fmla="*/ f190 f41 1"/>
                <a:gd name="f242" fmla="*/ f191 f41 1"/>
                <a:gd name="f243" fmla="*/ f192 f40 1"/>
                <a:gd name="f244" fmla="*/ f193 f41 1"/>
              </a:gdLst>
              <a:ahLst/>
              <a:cxnLst>
                <a:cxn ang="3cd4">
                  <a:pos x="hc" y="t"/>
                </a:cxn>
                <a:cxn ang="0">
                  <a:pos x="r" y="vc"/>
                </a:cxn>
                <a:cxn ang="cd4">
                  <a:pos x="hc" y="b"/>
                </a:cxn>
                <a:cxn ang="cd2">
                  <a:pos x="l" y="vc"/>
                </a:cxn>
                <a:cxn ang="f146">
                  <a:pos x="f198" y="f199"/>
                </a:cxn>
                <a:cxn ang="f146">
                  <a:pos x="f198" y="f199"/>
                </a:cxn>
                <a:cxn ang="f146">
                  <a:pos x="f200" y="f201"/>
                </a:cxn>
                <a:cxn ang="f146">
                  <a:pos x="f202" y="f203"/>
                </a:cxn>
                <a:cxn ang="f146">
                  <a:pos x="f202" y="f203"/>
                </a:cxn>
                <a:cxn ang="f146">
                  <a:pos x="f204" y="f201"/>
                </a:cxn>
                <a:cxn ang="f146">
                  <a:pos x="f205" y="f199"/>
                </a:cxn>
                <a:cxn ang="f146">
                  <a:pos x="f206" y="f207"/>
                </a:cxn>
                <a:cxn ang="f146">
                  <a:pos x="f208" y="f209"/>
                </a:cxn>
                <a:cxn ang="f146">
                  <a:pos x="f208" y="f209"/>
                </a:cxn>
                <a:cxn ang="f146">
                  <a:pos x="f206" y="f210"/>
                </a:cxn>
                <a:cxn ang="f146">
                  <a:pos x="f205" y="f211"/>
                </a:cxn>
                <a:cxn ang="f146">
                  <a:pos x="f205" y="f211"/>
                </a:cxn>
                <a:cxn ang="f146">
                  <a:pos x="f204" y="f212"/>
                </a:cxn>
                <a:cxn ang="f146">
                  <a:pos x="f202" y="f213"/>
                </a:cxn>
                <a:cxn ang="f146">
                  <a:pos x="f202" y="f213"/>
                </a:cxn>
                <a:cxn ang="f146">
                  <a:pos x="f200" y="f212"/>
                </a:cxn>
                <a:cxn ang="f146">
                  <a:pos x="f214" y="f215"/>
                </a:cxn>
                <a:cxn ang="f146">
                  <a:pos x="f216" y="f215"/>
                </a:cxn>
                <a:cxn ang="f146">
                  <a:pos x="f217" y="f218"/>
                </a:cxn>
                <a:cxn ang="f146">
                  <a:pos x="f217" y="f218"/>
                </a:cxn>
                <a:cxn ang="f146">
                  <a:pos x="f219" y="f220"/>
                </a:cxn>
                <a:cxn ang="f146">
                  <a:pos x="f219" y="f220"/>
                </a:cxn>
                <a:cxn ang="f146">
                  <a:pos x="f221" y="f222"/>
                </a:cxn>
                <a:cxn ang="f146">
                  <a:pos x="f223" y="f222"/>
                </a:cxn>
                <a:cxn ang="f146">
                  <a:pos x="f223" y="f222"/>
                </a:cxn>
                <a:cxn ang="f146">
                  <a:pos x="f205" y="f222"/>
                </a:cxn>
                <a:cxn ang="f146">
                  <a:pos x="f224" y="f225"/>
                </a:cxn>
                <a:cxn ang="f146">
                  <a:pos x="f226" y="f227"/>
                </a:cxn>
                <a:cxn ang="f146">
                  <a:pos x="f228" y="f218"/>
                </a:cxn>
                <a:cxn ang="f146">
                  <a:pos x="f229" y="f212"/>
                </a:cxn>
                <a:cxn ang="f146">
                  <a:pos x="f230" y="f215"/>
                </a:cxn>
                <a:cxn ang="f146">
                  <a:pos x="f231" y="f232"/>
                </a:cxn>
                <a:cxn ang="f146">
                  <a:pos x="f231" y="f233"/>
                </a:cxn>
                <a:cxn ang="f146">
                  <a:pos x="f231" y="f233"/>
                </a:cxn>
                <a:cxn ang="f146">
                  <a:pos x="f230" y="f234"/>
                </a:cxn>
                <a:cxn ang="f146">
                  <a:pos x="f235" y="f236"/>
                </a:cxn>
                <a:cxn ang="f146">
                  <a:pos x="f228" y="f237"/>
                </a:cxn>
                <a:cxn ang="f146">
                  <a:pos x="f238" y="f239"/>
                </a:cxn>
                <a:cxn ang="f146">
                  <a:pos x="f238" y="f239"/>
                </a:cxn>
                <a:cxn ang="f146">
                  <a:pos x="f205" y="f240"/>
                </a:cxn>
                <a:cxn ang="f146">
                  <a:pos x="f202" y="f241"/>
                </a:cxn>
                <a:cxn ang="f146">
                  <a:pos x="f202" y="f241"/>
                </a:cxn>
                <a:cxn ang="f146">
                  <a:pos x="f221" y="f240"/>
                </a:cxn>
                <a:cxn ang="f146">
                  <a:pos x="f214" y="f242"/>
                </a:cxn>
                <a:cxn ang="f146">
                  <a:pos x="f214" y="f242"/>
                </a:cxn>
                <a:cxn ang="f146">
                  <a:pos x="f243" y="f244"/>
                </a:cxn>
                <a:cxn ang="f146">
                  <a:pos x="f198" y="f199"/>
                </a:cxn>
              </a:cxnLst>
              <a:rect l="f194" t="f197" r="f195" b="f196"/>
              <a:pathLst>
                <a:path w="60" h="82">
                  <a:moveTo>
                    <a:pt x="f8" y="f9"/>
                  </a:moveTo>
                  <a:lnTo>
                    <a:pt x="f8" y="f9"/>
                  </a:lnTo>
                  <a:lnTo>
                    <a:pt x="f10" y="f11"/>
                  </a:lnTo>
                  <a:lnTo>
                    <a:pt x="f12" y="f13"/>
                  </a:lnTo>
                  <a:lnTo>
                    <a:pt x="f12" y="f13"/>
                  </a:lnTo>
                  <a:lnTo>
                    <a:pt x="f14" y="f11"/>
                  </a:lnTo>
                  <a:lnTo>
                    <a:pt x="f15" y="f9"/>
                  </a:lnTo>
                  <a:lnTo>
                    <a:pt x="f9" y="f16"/>
                  </a:lnTo>
                  <a:lnTo>
                    <a:pt x="f17" y="f18"/>
                  </a:lnTo>
                  <a:lnTo>
                    <a:pt x="f17" y="f18"/>
                  </a:lnTo>
                  <a:lnTo>
                    <a:pt x="f9" y="f19"/>
                  </a:lnTo>
                  <a:lnTo>
                    <a:pt x="f15" y="f20"/>
                  </a:lnTo>
                  <a:lnTo>
                    <a:pt x="f15" y="f20"/>
                  </a:lnTo>
                  <a:lnTo>
                    <a:pt x="f14" y="f21"/>
                  </a:lnTo>
                  <a:lnTo>
                    <a:pt x="f12" y="f22"/>
                  </a:lnTo>
                  <a:lnTo>
                    <a:pt x="f12" y="f22"/>
                  </a:lnTo>
                  <a:lnTo>
                    <a:pt x="f10" y="f21"/>
                  </a:lnTo>
                  <a:lnTo>
                    <a:pt x="f23" y="f6"/>
                  </a:lnTo>
                  <a:lnTo>
                    <a:pt x="f24" y="f6"/>
                  </a:lnTo>
                  <a:lnTo>
                    <a:pt x="f6" y="f25"/>
                  </a:lnTo>
                  <a:lnTo>
                    <a:pt x="f6" y="f25"/>
                  </a:lnTo>
                  <a:lnTo>
                    <a:pt x="f26" y="f27"/>
                  </a:lnTo>
                  <a:lnTo>
                    <a:pt x="f26" y="f27"/>
                  </a:lnTo>
                  <a:lnTo>
                    <a:pt x="f18" y="f7"/>
                  </a:lnTo>
                  <a:lnTo>
                    <a:pt x="f28" y="f7"/>
                  </a:lnTo>
                  <a:lnTo>
                    <a:pt x="f28" y="f7"/>
                  </a:lnTo>
                  <a:lnTo>
                    <a:pt x="f15" y="f7"/>
                  </a:lnTo>
                  <a:lnTo>
                    <a:pt x="f29" y="f30"/>
                  </a:lnTo>
                  <a:lnTo>
                    <a:pt x="f31" y="f32"/>
                  </a:lnTo>
                  <a:lnTo>
                    <a:pt x="f33" y="f25"/>
                  </a:lnTo>
                  <a:lnTo>
                    <a:pt x="f34" y="f21"/>
                  </a:lnTo>
                  <a:lnTo>
                    <a:pt x="f35" y="f6"/>
                  </a:lnTo>
                  <a:lnTo>
                    <a:pt x="f5" y="f24"/>
                  </a:lnTo>
                  <a:lnTo>
                    <a:pt x="f5" y="f10"/>
                  </a:lnTo>
                  <a:lnTo>
                    <a:pt x="f5" y="f10"/>
                  </a:lnTo>
                  <a:lnTo>
                    <a:pt x="f35" y="f14"/>
                  </a:lnTo>
                  <a:lnTo>
                    <a:pt x="f36" y="f29"/>
                  </a:lnTo>
                  <a:lnTo>
                    <a:pt x="f33" y="f37"/>
                  </a:lnTo>
                  <a:lnTo>
                    <a:pt x="f13" y="f34"/>
                  </a:lnTo>
                  <a:lnTo>
                    <a:pt x="f13" y="f34"/>
                  </a:lnTo>
                  <a:lnTo>
                    <a:pt x="f15" y="f35"/>
                  </a:lnTo>
                  <a:lnTo>
                    <a:pt x="f12" y="f5"/>
                  </a:lnTo>
                  <a:lnTo>
                    <a:pt x="f12" y="f5"/>
                  </a:lnTo>
                  <a:lnTo>
                    <a:pt x="f18" y="f35"/>
                  </a:lnTo>
                  <a:lnTo>
                    <a:pt x="f23" y="f36"/>
                  </a:lnTo>
                  <a:lnTo>
                    <a:pt x="f23" y="f36"/>
                  </a:lnTo>
                  <a:lnTo>
                    <a:pt x="f38" y="f33"/>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1" name="Freeform 13"/>
            <p:cNvSpPr/>
            <p:nvPr/>
          </p:nvSpPr>
          <p:spPr>
            <a:xfrm>
              <a:off x="1721321" y="1521086"/>
              <a:ext cx="54004" cy="65123"/>
            </a:xfrm>
            <a:custGeom>
              <a:avLst/>
              <a:gdLst>
                <a:gd name="f0" fmla="val 10800000"/>
                <a:gd name="f1" fmla="val 5400000"/>
                <a:gd name="f2" fmla="val 180"/>
                <a:gd name="f3" fmla="val w"/>
                <a:gd name="f4" fmla="val h"/>
                <a:gd name="f5" fmla="val 0"/>
                <a:gd name="f6" fmla="val 68"/>
                <a:gd name="f7" fmla="val 82"/>
                <a:gd name="f8" fmla="val 14"/>
                <a:gd name="f9" fmla="val 4"/>
                <a:gd name="f10" fmla="val 24"/>
                <a:gd name="f11" fmla="val 36"/>
                <a:gd name="f12" fmla="val 44"/>
                <a:gd name="f13" fmla="val 52"/>
                <a:gd name="f14" fmla="val 2"/>
                <a:gd name="f15" fmla="val 56"/>
                <a:gd name="f16" fmla="val 8"/>
                <a:gd name="f17" fmla="val 60"/>
                <a:gd name="f18" fmla="val 12"/>
                <a:gd name="f19" fmla="val 62"/>
                <a:gd name="f20" fmla="val 18"/>
                <a:gd name="f21" fmla="val 26"/>
                <a:gd name="f22" fmla="val 54"/>
                <a:gd name="f23" fmla="val 64"/>
                <a:gd name="f24" fmla="val 70"/>
                <a:gd name="f25" fmla="val 58"/>
                <a:gd name="f26" fmla="val 78"/>
                <a:gd name="f27" fmla="val 46"/>
                <a:gd name="f28" fmla="val 74"/>
                <a:gd name="f29" fmla="val 42"/>
                <a:gd name="f30" fmla="val 34"/>
                <a:gd name="f31" fmla="val 80"/>
                <a:gd name="f32" fmla="val 6"/>
                <a:gd name="f33" fmla="val 76"/>
                <a:gd name="f34" fmla="val 50"/>
                <a:gd name="f35" fmla="val 40"/>
                <a:gd name="f36" fmla="val 38"/>
                <a:gd name="f37" fmla="val 20"/>
                <a:gd name="f38" fmla="val 32"/>
                <a:gd name="f39" fmla="val 30"/>
                <a:gd name="f40" fmla="val 28"/>
                <a:gd name="f41" fmla="val 22"/>
                <a:gd name="f42" fmla="val 16"/>
                <a:gd name="f43" fmla="val 10"/>
                <a:gd name="f44" fmla="val 48"/>
                <a:gd name="f45" fmla="val 66"/>
                <a:gd name="f46" fmla="+- 0 0 -90"/>
                <a:gd name="f47" fmla="*/ f3 1 68"/>
                <a:gd name="f48" fmla="*/ f4 1 82"/>
                <a:gd name="f49" fmla="+- f7 0 f5"/>
                <a:gd name="f50" fmla="+- f6 0 f5"/>
                <a:gd name="f51" fmla="*/ f46 f0 1"/>
                <a:gd name="f52" fmla="*/ f50 1 68"/>
                <a:gd name="f53" fmla="*/ f49 1 82"/>
                <a:gd name="f54" fmla="*/ 14 f50 1"/>
                <a:gd name="f55" fmla="*/ 4 f49 1"/>
                <a:gd name="f56" fmla="*/ 36 f50 1"/>
                <a:gd name="f57" fmla="*/ 0 f49 1"/>
                <a:gd name="f58" fmla="*/ 44 f50 1"/>
                <a:gd name="f59" fmla="*/ 56 f50 1"/>
                <a:gd name="f60" fmla="*/ 8 f49 1"/>
                <a:gd name="f61" fmla="*/ 60 f50 1"/>
                <a:gd name="f62" fmla="*/ 12 f49 1"/>
                <a:gd name="f63" fmla="*/ 62 f50 1"/>
                <a:gd name="f64" fmla="*/ 26 f49 1"/>
                <a:gd name="f65" fmla="*/ 52 f49 1"/>
                <a:gd name="f66" fmla="*/ 54 f49 1"/>
                <a:gd name="f67" fmla="*/ 64 f50 1"/>
                <a:gd name="f68" fmla="*/ 68 f49 1"/>
                <a:gd name="f69" fmla="*/ 58 f50 1"/>
                <a:gd name="f70" fmla="*/ 82 f49 1"/>
                <a:gd name="f71" fmla="*/ 52 f50 1"/>
                <a:gd name="f72" fmla="*/ 78 f49 1"/>
                <a:gd name="f73" fmla="*/ 46 f50 1"/>
                <a:gd name="f74" fmla="*/ 74 f49 1"/>
                <a:gd name="f75" fmla="*/ 42 f50 1"/>
                <a:gd name="f76" fmla="*/ 26 f50 1"/>
                <a:gd name="f77" fmla="*/ 80 f49 1"/>
                <a:gd name="f78" fmla="*/ 2 f50 1"/>
                <a:gd name="f79" fmla="*/ 0 f50 1"/>
                <a:gd name="f80" fmla="*/ 58 f49 1"/>
                <a:gd name="f81" fmla="*/ 46 f49 1"/>
                <a:gd name="f82" fmla="*/ 8 f50 1"/>
                <a:gd name="f83" fmla="*/ 38 f49 1"/>
                <a:gd name="f84" fmla="*/ 20 f50 1"/>
                <a:gd name="f85" fmla="*/ 32 f49 1"/>
                <a:gd name="f86" fmla="*/ 30 f49 1"/>
                <a:gd name="f87" fmla="*/ 28 f49 1"/>
                <a:gd name="f88" fmla="*/ 22 f49 1"/>
                <a:gd name="f89" fmla="*/ 16 f49 1"/>
                <a:gd name="f90" fmla="*/ 32 f50 1"/>
                <a:gd name="f91" fmla="*/ 10 f50 1"/>
                <a:gd name="f92" fmla="*/ 24 f49 1"/>
                <a:gd name="f93" fmla="*/ 10 f49 1"/>
                <a:gd name="f94" fmla="*/ 40 f50 1"/>
                <a:gd name="f95" fmla="*/ 44 f49 1"/>
                <a:gd name="f96" fmla="*/ 48 f49 1"/>
                <a:gd name="f97" fmla="*/ 22 f50 1"/>
                <a:gd name="f98" fmla="*/ 56 f49 1"/>
                <a:gd name="f99" fmla="*/ 60 f49 1"/>
                <a:gd name="f100" fmla="*/ 66 f49 1"/>
                <a:gd name="f101" fmla="*/ 30 f50 1"/>
                <a:gd name="f102" fmla="*/ 62 f49 1"/>
                <a:gd name="f103" fmla="*/ f51 1 f2"/>
                <a:gd name="f104" fmla="*/ f54 1 68"/>
                <a:gd name="f105" fmla="*/ f55 1 82"/>
                <a:gd name="f106" fmla="*/ f56 1 68"/>
                <a:gd name="f107" fmla="*/ f57 1 82"/>
                <a:gd name="f108" fmla="*/ f58 1 68"/>
                <a:gd name="f109" fmla="*/ f59 1 68"/>
                <a:gd name="f110" fmla="*/ f60 1 82"/>
                <a:gd name="f111" fmla="*/ f61 1 68"/>
                <a:gd name="f112" fmla="*/ f62 1 82"/>
                <a:gd name="f113" fmla="*/ f63 1 68"/>
                <a:gd name="f114" fmla="*/ f64 1 82"/>
                <a:gd name="f115" fmla="*/ f65 1 82"/>
                <a:gd name="f116" fmla="*/ f66 1 82"/>
                <a:gd name="f117" fmla="*/ f67 1 68"/>
                <a:gd name="f118" fmla="*/ f68 1 82"/>
                <a:gd name="f119" fmla="*/ f69 1 68"/>
                <a:gd name="f120" fmla="*/ f70 1 82"/>
                <a:gd name="f121" fmla="*/ f71 1 68"/>
                <a:gd name="f122" fmla="*/ f72 1 82"/>
                <a:gd name="f123" fmla="*/ f73 1 68"/>
                <a:gd name="f124" fmla="*/ f74 1 82"/>
                <a:gd name="f125" fmla="*/ f75 1 68"/>
                <a:gd name="f126" fmla="*/ f76 1 68"/>
                <a:gd name="f127" fmla="*/ f77 1 82"/>
                <a:gd name="f128" fmla="*/ f78 1 68"/>
                <a:gd name="f129" fmla="*/ f79 1 68"/>
                <a:gd name="f130" fmla="*/ f80 1 82"/>
                <a:gd name="f131" fmla="*/ f81 1 82"/>
                <a:gd name="f132" fmla="*/ f82 1 68"/>
                <a:gd name="f133" fmla="*/ f83 1 82"/>
                <a:gd name="f134" fmla="*/ f84 1 68"/>
                <a:gd name="f135" fmla="*/ f85 1 82"/>
                <a:gd name="f136" fmla="*/ f86 1 82"/>
                <a:gd name="f137" fmla="*/ f87 1 82"/>
                <a:gd name="f138" fmla="*/ f88 1 82"/>
                <a:gd name="f139" fmla="*/ f89 1 82"/>
                <a:gd name="f140" fmla="*/ f90 1 68"/>
                <a:gd name="f141" fmla="*/ f91 1 68"/>
                <a:gd name="f142" fmla="*/ f92 1 82"/>
                <a:gd name="f143" fmla="*/ f93 1 82"/>
                <a:gd name="f144" fmla="*/ f94 1 68"/>
                <a:gd name="f145" fmla="*/ f95 1 82"/>
                <a:gd name="f146" fmla="*/ f96 1 82"/>
                <a:gd name="f147" fmla="*/ f97 1 68"/>
                <a:gd name="f148" fmla="*/ f98 1 82"/>
                <a:gd name="f149" fmla="*/ f99 1 82"/>
                <a:gd name="f150" fmla="*/ f100 1 82"/>
                <a:gd name="f151" fmla="*/ f101 1 68"/>
                <a:gd name="f152" fmla="*/ f102 1 82"/>
                <a:gd name="f153" fmla="*/ 0 1 f52"/>
                <a:gd name="f154" fmla="*/ f6 1 f52"/>
                <a:gd name="f155" fmla="*/ 0 1 f53"/>
                <a:gd name="f156" fmla="*/ f7 1 f53"/>
                <a:gd name="f157" fmla="+- f103 0 f1"/>
                <a:gd name="f158" fmla="*/ f104 1 f52"/>
                <a:gd name="f159" fmla="*/ f105 1 f53"/>
                <a:gd name="f160" fmla="*/ f106 1 f52"/>
                <a:gd name="f161" fmla="*/ f107 1 f53"/>
                <a:gd name="f162" fmla="*/ f108 1 f52"/>
                <a:gd name="f163" fmla="*/ f109 1 f52"/>
                <a:gd name="f164" fmla="*/ f110 1 f53"/>
                <a:gd name="f165" fmla="*/ f111 1 f52"/>
                <a:gd name="f166" fmla="*/ f112 1 f53"/>
                <a:gd name="f167" fmla="*/ f113 1 f52"/>
                <a:gd name="f168" fmla="*/ f114 1 f53"/>
                <a:gd name="f169" fmla="*/ f115 1 f53"/>
                <a:gd name="f170" fmla="*/ f116 1 f53"/>
                <a:gd name="f171" fmla="*/ f117 1 f52"/>
                <a:gd name="f172" fmla="*/ f118 1 f53"/>
                <a:gd name="f173" fmla="*/ f119 1 f52"/>
                <a:gd name="f174" fmla="*/ f120 1 f53"/>
                <a:gd name="f175" fmla="*/ f121 1 f52"/>
                <a:gd name="f176" fmla="*/ f122 1 f53"/>
                <a:gd name="f177" fmla="*/ f123 1 f52"/>
                <a:gd name="f178" fmla="*/ f124 1 f53"/>
                <a:gd name="f179" fmla="*/ f125 1 f52"/>
                <a:gd name="f180" fmla="*/ f126 1 f52"/>
                <a:gd name="f181" fmla="*/ f127 1 f53"/>
                <a:gd name="f182" fmla="*/ f128 1 f52"/>
                <a:gd name="f183" fmla="*/ f129 1 f52"/>
                <a:gd name="f184" fmla="*/ f130 1 f53"/>
                <a:gd name="f185" fmla="*/ f131 1 f53"/>
                <a:gd name="f186" fmla="*/ f132 1 f52"/>
                <a:gd name="f187" fmla="*/ f133 1 f53"/>
                <a:gd name="f188" fmla="*/ f134 1 f52"/>
                <a:gd name="f189" fmla="*/ f135 1 f53"/>
                <a:gd name="f190" fmla="*/ f136 1 f53"/>
                <a:gd name="f191" fmla="*/ f137 1 f53"/>
                <a:gd name="f192" fmla="*/ f138 1 f53"/>
                <a:gd name="f193" fmla="*/ f139 1 f53"/>
                <a:gd name="f194" fmla="*/ f140 1 f52"/>
                <a:gd name="f195" fmla="*/ f141 1 f52"/>
                <a:gd name="f196" fmla="*/ f142 1 f53"/>
                <a:gd name="f197" fmla="*/ f143 1 f53"/>
                <a:gd name="f198" fmla="*/ f144 1 f52"/>
                <a:gd name="f199" fmla="*/ f145 1 f53"/>
                <a:gd name="f200" fmla="*/ f146 1 f53"/>
                <a:gd name="f201" fmla="*/ f147 1 f52"/>
                <a:gd name="f202" fmla="*/ f148 1 f53"/>
                <a:gd name="f203" fmla="*/ f149 1 f53"/>
                <a:gd name="f204" fmla="*/ f150 1 f53"/>
                <a:gd name="f205" fmla="*/ f151 1 f52"/>
                <a:gd name="f206" fmla="*/ f152 1 f53"/>
                <a:gd name="f207" fmla="*/ f153 f47 1"/>
                <a:gd name="f208" fmla="*/ f154 f47 1"/>
                <a:gd name="f209" fmla="*/ f156 f48 1"/>
                <a:gd name="f210" fmla="*/ f155 f48 1"/>
                <a:gd name="f211" fmla="*/ f158 f47 1"/>
                <a:gd name="f212" fmla="*/ f159 f48 1"/>
                <a:gd name="f213" fmla="*/ f160 f47 1"/>
                <a:gd name="f214" fmla="*/ f161 f48 1"/>
                <a:gd name="f215" fmla="*/ f162 f47 1"/>
                <a:gd name="f216" fmla="*/ f163 f47 1"/>
                <a:gd name="f217" fmla="*/ f164 f48 1"/>
                <a:gd name="f218" fmla="*/ f165 f47 1"/>
                <a:gd name="f219" fmla="*/ f166 f48 1"/>
                <a:gd name="f220" fmla="*/ f167 f47 1"/>
                <a:gd name="f221" fmla="*/ f168 f48 1"/>
                <a:gd name="f222" fmla="*/ f169 f48 1"/>
                <a:gd name="f223" fmla="*/ f170 f48 1"/>
                <a:gd name="f224" fmla="*/ f171 f47 1"/>
                <a:gd name="f225" fmla="*/ f172 f48 1"/>
                <a:gd name="f226" fmla="*/ f173 f47 1"/>
                <a:gd name="f227" fmla="*/ f174 f48 1"/>
                <a:gd name="f228" fmla="*/ f175 f47 1"/>
                <a:gd name="f229" fmla="*/ f176 f48 1"/>
                <a:gd name="f230" fmla="*/ f177 f47 1"/>
                <a:gd name="f231" fmla="*/ f178 f48 1"/>
                <a:gd name="f232" fmla="*/ f179 f47 1"/>
                <a:gd name="f233" fmla="*/ f180 f47 1"/>
                <a:gd name="f234" fmla="*/ f181 f48 1"/>
                <a:gd name="f235" fmla="*/ f182 f47 1"/>
                <a:gd name="f236" fmla="*/ f183 f47 1"/>
                <a:gd name="f237" fmla="*/ f184 f48 1"/>
                <a:gd name="f238" fmla="*/ f185 f48 1"/>
                <a:gd name="f239" fmla="*/ f186 f47 1"/>
                <a:gd name="f240" fmla="*/ f187 f48 1"/>
                <a:gd name="f241" fmla="*/ f188 f47 1"/>
                <a:gd name="f242" fmla="*/ f189 f48 1"/>
                <a:gd name="f243" fmla="*/ f190 f48 1"/>
                <a:gd name="f244" fmla="*/ f191 f48 1"/>
                <a:gd name="f245" fmla="*/ f192 f48 1"/>
                <a:gd name="f246" fmla="*/ f193 f48 1"/>
                <a:gd name="f247" fmla="*/ f194 f47 1"/>
                <a:gd name="f248" fmla="*/ f195 f47 1"/>
                <a:gd name="f249" fmla="*/ f196 f48 1"/>
                <a:gd name="f250" fmla="*/ f197 f48 1"/>
                <a:gd name="f251" fmla="*/ f198 f47 1"/>
                <a:gd name="f252" fmla="*/ f199 f48 1"/>
                <a:gd name="f253" fmla="*/ f200 f48 1"/>
                <a:gd name="f254" fmla="*/ f201 f47 1"/>
                <a:gd name="f255" fmla="*/ f202 f48 1"/>
                <a:gd name="f256" fmla="*/ f203 f48 1"/>
                <a:gd name="f257" fmla="*/ f204 f48 1"/>
                <a:gd name="f258" fmla="*/ f205 f47 1"/>
                <a:gd name="f259" fmla="*/ f206 f48 1"/>
              </a:gdLst>
              <a:ahLst/>
              <a:cxnLst>
                <a:cxn ang="3cd4">
                  <a:pos x="hc" y="t"/>
                </a:cxn>
                <a:cxn ang="0">
                  <a:pos x="r" y="vc"/>
                </a:cxn>
                <a:cxn ang="cd4">
                  <a:pos x="hc" y="b"/>
                </a:cxn>
                <a:cxn ang="cd2">
                  <a:pos x="l" y="vc"/>
                </a:cxn>
                <a:cxn ang="f157">
                  <a:pos x="f211" y="f212"/>
                </a:cxn>
                <a:cxn ang="f157">
                  <a:pos x="f213" y="f214"/>
                </a:cxn>
                <a:cxn ang="f157">
                  <a:pos x="f215" y="f214"/>
                </a:cxn>
                <a:cxn ang="f157">
                  <a:pos x="f216" y="f217"/>
                </a:cxn>
                <a:cxn ang="f157">
                  <a:pos x="f218" y="f219"/>
                </a:cxn>
                <a:cxn ang="f157">
                  <a:pos x="f220" y="f221"/>
                </a:cxn>
                <a:cxn ang="f157">
                  <a:pos x="f220" y="f222"/>
                </a:cxn>
                <a:cxn ang="f157">
                  <a:pos x="f220" y="f223"/>
                </a:cxn>
                <a:cxn ang="f157">
                  <a:pos x="f224" y="f225"/>
                </a:cxn>
                <a:cxn ang="f157">
                  <a:pos x="f226" y="f227"/>
                </a:cxn>
                <a:cxn ang="f157">
                  <a:pos x="f228" y="f229"/>
                </a:cxn>
                <a:cxn ang="f157">
                  <a:pos x="f230" y="f231"/>
                </a:cxn>
                <a:cxn ang="f157">
                  <a:pos x="f232" y="f229"/>
                </a:cxn>
                <a:cxn ang="f157">
                  <a:pos x="f233" y="f227"/>
                </a:cxn>
                <a:cxn ang="f157">
                  <a:pos x="f211" y="f234"/>
                </a:cxn>
                <a:cxn ang="f157">
                  <a:pos x="f235" y="f225"/>
                </a:cxn>
                <a:cxn ang="f157">
                  <a:pos x="f236" y="f237"/>
                </a:cxn>
                <a:cxn ang="f157">
                  <a:pos x="f235" y="f238"/>
                </a:cxn>
                <a:cxn ang="f157">
                  <a:pos x="f239" y="f240"/>
                </a:cxn>
                <a:cxn ang="f157">
                  <a:pos x="f241" y="f242"/>
                </a:cxn>
                <a:cxn ang="f157">
                  <a:pos x="f213" y="f243"/>
                </a:cxn>
                <a:cxn ang="f157">
                  <a:pos x="f232" y="f244"/>
                </a:cxn>
                <a:cxn ang="f157">
                  <a:pos x="f232" y="f245"/>
                </a:cxn>
                <a:cxn ang="f157">
                  <a:pos x="f213" y="f246"/>
                </a:cxn>
                <a:cxn ang="f157">
                  <a:pos x="f247" y="f246"/>
                </a:cxn>
                <a:cxn ang="f157">
                  <a:pos x="f248" y="f249"/>
                </a:cxn>
                <a:cxn ang="f157">
                  <a:pos x="f235" y="f250"/>
                </a:cxn>
                <a:cxn ang="f157">
                  <a:pos x="f211" y="f212"/>
                </a:cxn>
                <a:cxn ang="f157">
                  <a:pos x="f251" y="f252"/>
                </a:cxn>
                <a:cxn ang="f157">
                  <a:pos x="f233" y="f253"/>
                </a:cxn>
                <a:cxn ang="f157">
                  <a:pos x="f254" y="f255"/>
                </a:cxn>
                <a:cxn ang="f157">
                  <a:pos x="f254" y="f256"/>
                </a:cxn>
                <a:cxn ang="f157">
                  <a:pos x="f233" y="f257"/>
                </a:cxn>
                <a:cxn ang="f157">
                  <a:pos x="f258" y="f257"/>
                </a:cxn>
                <a:cxn ang="f157">
                  <a:pos x="f251" y="f259"/>
                </a:cxn>
                <a:cxn ang="f157">
                  <a:pos x="f251" y="f252"/>
                </a:cxn>
              </a:cxnLst>
              <a:rect l="f207" t="f210" r="f208" b="f209"/>
              <a:pathLst>
                <a:path w="68" h="82">
                  <a:moveTo>
                    <a:pt x="f8" y="f9"/>
                  </a:moveTo>
                  <a:lnTo>
                    <a:pt x="f8" y="f9"/>
                  </a:lnTo>
                  <a:lnTo>
                    <a:pt x="f10" y="f5"/>
                  </a:lnTo>
                  <a:lnTo>
                    <a:pt x="f11" y="f5"/>
                  </a:lnTo>
                  <a:lnTo>
                    <a:pt x="f11" y="f5"/>
                  </a:lnTo>
                  <a:lnTo>
                    <a:pt x="f12" y="f5"/>
                  </a:lnTo>
                  <a:lnTo>
                    <a:pt x="f13" y="f14"/>
                  </a:lnTo>
                  <a:lnTo>
                    <a:pt x="f15" y="f16"/>
                  </a:lnTo>
                  <a:lnTo>
                    <a:pt x="f17" y="f18"/>
                  </a:lnTo>
                  <a:lnTo>
                    <a:pt x="f17" y="f18"/>
                  </a:lnTo>
                  <a:lnTo>
                    <a:pt x="f19" y="f20"/>
                  </a:lnTo>
                  <a:lnTo>
                    <a:pt x="f19" y="f21"/>
                  </a:lnTo>
                  <a:lnTo>
                    <a:pt x="f19" y="f13"/>
                  </a:lnTo>
                  <a:lnTo>
                    <a:pt x="f19" y="f13"/>
                  </a:lnTo>
                  <a:lnTo>
                    <a:pt x="f19" y="f22"/>
                  </a:lnTo>
                  <a:lnTo>
                    <a:pt x="f19" y="f22"/>
                  </a:lnTo>
                  <a:lnTo>
                    <a:pt x="f19" y="f23"/>
                  </a:lnTo>
                  <a:lnTo>
                    <a:pt x="f23" y="f6"/>
                  </a:lnTo>
                  <a:lnTo>
                    <a:pt x="f6" y="f24"/>
                  </a:lnTo>
                  <a:lnTo>
                    <a:pt x="f25" y="f7"/>
                  </a:lnTo>
                  <a:lnTo>
                    <a:pt x="f25" y="f7"/>
                  </a:lnTo>
                  <a:lnTo>
                    <a:pt x="f13" y="f26"/>
                  </a:lnTo>
                  <a:lnTo>
                    <a:pt x="f27" y="f28"/>
                  </a:lnTo>
                  <a:lnTo>
                    <a:pt x="f27" y="f28"/>
                  </a:lnTo>
                  <a:lnTo>
                    <a:pt x="f29" y="f26"/>
                  </a:lnTo>
                  <a:lnTo>
                    <a:pt x="f29" y="f26"/>
                  </a:lnTo>
                  <a:lnTo>
                    <a:pt x="f30" y="f31"/>
                  </a:lnTo>
                  <a:lnTo>
                    <a:pt x="f21" y="f7"/>
                  </a:lnTo>
                  <a:lnTo>
                    <a:pt x="f21" y="f7"/>
                  </a:lnTo>
                  <a:lnTo>
                    <a:pt x="f8" y="f31"/>
                  </a:lnTo>
                  <a:lnTo>
                    <a:pt x="f32" y="f33"/>
                  </a:lnTo>
                  <a:lnTo>
                    <a:pt x="f14" y="f6"/>
                  </a:lnTo>
                  <a:lnTo>
                    <a:pt x="f5" y="f25"/>
                  </a:lnTo>
                  <a:lnTo>
                    <a:pt x="f5" y="f25"/>
                  </a:lnTo>
                  <a:lnTo>
                    <a:pt x="f5" y="f34"/>
                  </a:lnTo>
                  <a:lnTo>
                    <a:pt x="f14" y="f27"/>
                  </a:lnTo>
                  <a:lnTo>
                    <a:pt x="f9" y="f35"/>
                  </a:lnTo>
                  <a:lnTo>
                    <a:pt x="f16" y="f36"/>
                  </a:lnTo>
                  <a:lnTo>
                    <a:pt x="f8" y="f30"/>
                  </a:lnTo>
                  <a:lnTo>
                    <a:pt x="f37" y="f38"/>
                  </a:lnTo>
                  <a:lnTo>
                    <a:pt x="f11" y="f39"/>
                  </a:lnTo>
                  <a:lnTo>
                    <a:pt x="f11" y="f39"/>
                  </a:lnTo>
                  <a:lnTo>
                    <a:pt x="f29" y="f39"/>
                  </a:lnTo>
                  <a:lnTo>
                    <a:pt x="f29" y="f40"/>
                  </a:lnTo>
                  <a:lnTo>
                    <a:pt x="f29" y="f40"/>
                  </a:lnTo>
                  <a:lnTo>
                    <a:pt x="f29" y="f41"/>
                  </a:lnTo>
                  <a:lnTo>
                    <a:pt x="f35" y="f20"/>
                  </a:lnTo>
                  <a:lnTo>
                    <a:pt x="f11" y="f42"/>
                  </a:lnTo>
                  <a:lnTo>
                    <a:pt x="f38" y="f42"/>
                  </a:lnTo>
                  <a:lnTo>
                    <a:pt x="f38" y="f42"/>
                  </a:lnTo>
                  <a:lnTo>
                    <a:pt x="f41" y="f20"/>
                  </a:lnTo>
                  <a:lnTo>
                    <a:pt x="f43" y="f10"/>
                  </a:lnTo>
                  <a:lnTo>
                    <a:pt x="f14" y="f43"/>
                  </a:lnTo>
                  <a:lnTo>
                    <a:pt x="f14" y="f43"/>
                  </a:lnTo>
                  <a:lnTo>
                    <a:pt x="f8" y="f9"/>
                  </a:lnTo>
                  <a:lnTo>
                    <a:pt x="f8" y="f9"/>
                  </a:lnTo>
                  <a:close/>
                  <a:moveTo>
                    <a:pt x="f35" y="f12"/>
                  </a:moveTo>
                  <a:lnTo>
                    <a:pt x="f35" y="f12"/>
                  </a:lnTo>
                  <a:lnTo>
                    <a:pt x="f38" y="f27"/>
                  </a:lnTo>
                  <a:lnTo>
                    <a:pt x="f21" y="f44"/>
                  </a:lnTo>
                  <a:lnTo>
                    <a:pt x="f41" y="f34"/>
                  </a:lnTo>
                  <a:lnTo>
                    <a:pt x="f41" y="f15"/>
                  </a:lnTo>
                  <a:lnTo>
                    <a:pt x="f41" y="f15"/>
                  </a:lnTo>
                  <a:lnTo>
                    <a:pt x="f41" y="f17"/>
                  </a:lnTo>
                  <a:lnTo>
                    <a:pt x="f10" y="f23"/>
                  </a:lnTo>
                  <a:lnTo>
                    <a:pt x="f21" y="f45"/>
                  </a:lnTo>
                  <a:lnTo>
                    <a:pt x="f39" y="f45"/>
                  </a:lnTo>
                  <a:lnTo>
                    <a:pt x="f39" y="f45"/>
                  </a:lnTo>
                  <a:lnTo>
                    <a:pt x="f11" y="f45"/>
                  </a:lnTo>
                  <a:lnTo>
                    <a:pt x="f35" y="f19"/>
                  </a:lnTo>
                  <a:lnTo>
                    <a:pt x="f29" y="f12"/>
                  </a:lnTo>
                  <a:lnTo>
                    <a:pt x="f35" y="f1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2" name="Freeform 14"/>
            <p:cNvSpPr/>
            <p:nvPr/>
          </p:nvSpPr>
          <p:spPr>
            <a:xfrm>
              <a:off x="1780089" y="1503611"/>
              <a:ext cx="36539" cy="81015"/>
            </a:xfrm>
            <a:custGeom>
              <a:avLst/>
              <a:gdLst>
                <a:gd name="f0" fmla="val 10800000"/>
                <a:gd name="f1" fmla="val 5400000"/>
                <a:gd name="f2" fmla="val 180"/>
                <a:gd name="f3" fmla="val w"/>
                <a:gd name="f4" fmla="val h"/>
                <a:gd name="f5" fmla="val 0"/>
                <a:gd name="f6" fmla="val 46"/>
                <a:gd name="f7" fmla="val 102"/>
                <a:gd name="f8" fmla="val 40"/>
                <a:gd name="f9" fmla="val 36"/>
                <a:gd name="f10" fmla="val 28"/>
                <a:gd name="f11" fmla="val 76"/>
                <a:gd name="f12" fmla="val 82"/>
                <a:gd name="f13" fmla="val 30"/>
                <a:gd name="f14" fmla="val 86"/>
                <a:gd name="f15" fmla="val 32"/>
                <a:gd name="f16" fmla="val 88"/>
                <a:gd name="f17" fmla="val 44"/>
                <a:gd name="f18" fmla="val 100"/>
                <a:gd name="f19" fmla="val 38"/>
                <a:gd name="f20" fmla="val 22"/>
                <a:gd name="f21" fmla="val 16"/>
                <a:gd name="f22" fmla="val 12"/>
                <a:gd name="f23" fmla="val 96"/>
                <a:gd name="f24" fmla="val 10"/>
                <a:gd name="f25" fmla="val 92"/>
                <a:gd name="f26" fmla="val 8"/>
                <a:gd name="f27" fmla="val 80"/>
                <a:gd name="f28" fmla="val 4"/>
                <a:gd name="f29" fmla="+- 0 0 -90"/>
                <a:gd name="f30" fmla="*/ f3 1 46"/>
                <a:gd name="f31" fmla="*/ f4 1 102"/>
                <a:gd name="f32" fmla="+- f7 0 f5"/>
                <a:gd name="f33" fmla="+- f6 0 f5"/>
                <a:gd name="f34" fmla="*/ f29 f0 1"/>
                <a:gd name="f35" fmla="*/ f33 1 46"/>
                <a:gd name="f36" fmla="*/ f32 1 102"/>
                <a:gd name="f37" fmla="*/ 40 f33 1"/>
                <a:gd name="f38" fmla="*/ 36 f32 1"/>
                <a:gd name="f39" fmla="*/ 28 f33 1"/>
                <a:gd name="f40" fmla="*/ 76 f32 1"/>
                <a:gd name="f41" fmla="*/ 82 f32 1"/>
                <a:gd name="f42" fmla="*/ 30 f33 1"/>
                <a:gd name="f43" fmla="*/ 86 f32 1"/>
                <a:gd name="f44" fmla="*/ 32 f33 1"/>
                <a:gd name="f45" fmla="*/ 88 f32 1"/>
                <a:gd name="f46" fmla="*/ 36 f33 1"/>
                <a:gd name="f47" fmla="*/ 44 f33 1"/>
                <a:gd name="f48" fmla="*/ 46 f33 1"/>
                <a:gd name="f49" fmla="*/ 100 f32 1"/>
                <a:gd name="f50" fmla="*/ 38 f33 1"/>
                <a:gd name="f51" fmla="*/ 102 f32 1"/>
                <a:gd name="f52" fmla="*/ 22 f33 1"/>
                <a:gd name="f53" fmla="*/ 16 f33 1"/>
                <a:gd name="f54" fmla="*/ 12 f33 1"/>
                <a:gd name="f55" fmla="*/ 96 f32 1"/>
                <a:gd name="f56" fmla="*/ 10 f33 1"/>
                <a:gd name="f57" fmla="*/ 92 f32 1"/>
                <a:gd name="f58" fmla="*/ 8 f33 1"/>
                <a:gd name="f59" fmla="*/ 80 f32 1"/>
                <a:gd name="f60" fmla="*/ 0 f33 1"/>
                <a:gd name="f61" fmla="*/ 22 f32 1"/>
                <a:gd name="f62" fmla="*/ 4 f32 1"/>
                <a:gd name="f63" fmla="*/ 0 f32 1"/>
                <a:gd name="f64" fmla="*/ f34 1 f2"/>
                <a:gd name="f65" fmla="*/ f37 1 46"/>
                <a:gd name="f66" fmla="*/ f38 1 102"/>
                <a:gd name="f67" fmla="*/ f39 1 46"/>
                <a:gd name="f68" fmla="*/ f40 1 102"/>
                <a:gd name="f69" fmla="*/ f41 1 102"/>
                <a:gd name="f70" fmla="*/ f42 1 46"/>
                <a:gd name="f71" fmla="*/ f43 1 102"/>
                <a:gd name="f72" fmla="*/ f44 1 46"/>
                <a:gd name="f73" fmla="*/ f45 1 102"/>
                <a:gd name="f74" fmla="*/ f46 1 46"/>
                <a:gd name="f75" fmla="*/ f47 1 46"/>
                <a:gd name="f76" fmla="*/ f48 1 46"/>
                <a:gd name="f77" fmla="*/ f49 1 102"/>
                <a:gd name="f78" fmla="*/ f50 1 46"/>
                <a:gd name="f79" fmla="*/ f51 1 102"/>
                <a:gd name="f80" fmla="*/ f52 1 46"/>
                <a:gd name="f81" fmla="*/ f53 1 46"/>
                <a:gd name="f82" fmla="*/ f54 1 46"/>
                <a:gd name="f83" fmla="*/ f55 1 102"/>
                <a:gd name="f84" fmla="*/ f56 1 46"/>
                <a:gd name="f85" fmla="*/ f57 1 102"/>
                <a:gd name="f86" fmla="*/ f58 1 46"/>
                <a:gd name="f87" fmla="*/ f59 1 102"/>
                <a:gd name="f88" fmla="*/ f60 1 46"/>
                <a:gd name="f89" fmla="*/ f61 1 102"/>
                <a:gd name="f90" fmla="*/ f62 1 102"/>
                <a:gd name="f91" fmla="*/ f63 1 102"/>
                <a:gd name="f92" fmla="*/ 0 1 f35"/>
                <a:gd name="f93" fmla="*/ f6 1 f35"/>
                <a:gd name="f94" fmla="*/ 0 1 f36"/>
                <a:gd name="f95" fmla="*/ f7 1 f36"/>
                <a:gd name="f96" fmla="+- f64 0 f1"/>
                <a:gd name="f97" fmla="*/ f65 1 f35"/>
                <a:gd name="f98" fmla="*/ f66 1 f36"/>
                <a:gd name="f99" fmla="*/ f67 1 f35"/>
                <a:gd name="f100" fmla="*/ f68 1 f36"/>
                <a:gd name="f101" fmla="*/ f69 1 f36"/>
                <a:gd name="f102" fmla="*/ f70 1 f35"/>
                <a:gd name="f103" fmla="*/ f71 1 f36"/>
                <a:gd name="f104" fmla="*/ f72 1 f35"/>
                <a:gd name="f105" fmla="*/ f73 1 f36"/>
                <a:gd name="f106" fmla="*/ f74 1 f35"/>
                <a:gd name="f107" fmla="*/ f75 1 f35"/>
                <a:gd name="f108" fmla="*/ f76 1 f35"/>
                <a:gd name="f109" fmla="*/ f77 1 f36"/>
                <a:gd name="f110" fmla="*/ f78 1 f35"/>
                <a:gd name="f111" fmla="*/ f79 1 f36"/>
                <a:gd name="f112" fmla="*/ f80 1 f35"/>
                <a:gd name="f113" fmla="*/ f81 1 f35"/>
                <a:gd name="f114" fmla="*/ f82 1 f35"/>
                <a:gd name="f115" fmla="*/ f83 1 f36"/>
                <a:gd name="f116" fmla="*/ f84 1 f35"/>
                <a:gd name="f117" fmla="*/ f85 1 f36"/>
                <a:gd name="f118" fmla="*/ f86 1 f35"/>
                <a:gd name="f119" fmla="*/ f87 1 f36"/>
                <a:gd name="f120" fmla="*/ f88 1 f35"/>
                <a:gd name="f121" fmla="*/ f89 1 f36"/>
                <a:gd name="f122" fmla="*/ f90 1 f36"/>
                <a:gd name="f123" fmla="*/ f91 1 f36"/>
                <a:gd name="f124" fmla="*/ f92 f30 1"/>
                <a:gd name="f125" fmla="*/ f93 f30 1"/>
                <a:gd name="f126" fmla="*/ f95 f31 1"/>
                <a:gd name="f127" fmla="*/ f94 f31 1"/>
                <a:gd name="f128" fmla="*/ f97 f30 1"/>
                <a:gd name="f129" fmla="*/ f98 f31 1"/>
                <a:gd name="f130" fmla="*/ f99 f30 1"/>
                <a:gd name="f131" fmla="*/ f100 f31 1"/>
                <a:gd name="f132" fmla="*/ f101 f31 1"/>
                <a:gd name="f133" fmla="*/ f102 f30 1"/>
                <a:gd name="f134" fmla="*/ f103 f31 1"/>
                <a:gd name="f135" fmla="*/ f104 f30 1"/>
                <a:gd name="f136" fmla="*/ f105 f31 1"/>
                <a:gd name="f137" fmla="*/ f106 f30 1"/>
                <a:gd name="f138" fmla="*/ f107 f30 1"/>
                <a:gd name="f139" fmla="*/ f108 f30 1"/>
                <a:gd name="f140" fmla="*/ f109 f31 1"/>
                <a:gd name="f141" fmla="*/ f110 f30 1"/>
                <a:gd name="f142" fmla="*/ f111 f31 1"/>
                <a:gd name="f143" fmla="*/ f112 f30 1"/>
                <a:gd name="f144" fmla="*/ f113 f30 1"/>
                <a:gd name="f145" fmla="*/ f114 f30 1"/>
                <a:gd name="f146" fmla="*/ f115 f31 1"/>
                <a:gd name="f147" fmla="*/ f116 f30 1"/>
                <a:gd name="f148" fmla="*/ f117 f31 1"/>
                <a:gd name="f149" fmla="*/ f118 f30 1"/>
                <a:gd name="f150" fmla="*/ f119 f31 1"/>
                <a:gd name="f151" fmla="*/ f120 f30 1"/>
                <a:gd name="f152" fmla="*/ f121 f31 1"/>
                <a:gd name="f153" fmla="*/ f122 f31 1"/>
                <a:gd name="f154" fmla="*/ f123 f31 1"/>
              </a:gdLst>
              <a:ahLst/>
              <a:cxnLst>
                <a:cxn ang="3cd4">
                  <a:pos x="hc" y="t"/>
                </a:cxn>
                <a:cxn ang="0">
                  <a:pos x="r" y="vc"/>
                </a:cxn>
                <a:cxn ang="cd4">
                  <a:pos x="hc" y="b"/>
                </a:cxn>
                <a:cxn ang="cd2">
                  <a:pos x="l" y="vc"/>
                </a:cxn>
                <a:cxn ang="f96">
                  <a:pos x="f128" y="f129"/>
                </a:cxn>
                <a:cxn ang="f96">
                  <a:pos x="f130" y="f129"/>
                </a:cxn>
                <a:cxn ang="f96">
                  <a:pos x="f130" y="f131"/>
                </a:cxn>
                <a:cxn ang="f96">
                  <a:pos x="f130" y="f131"/>
                </a:cxn>
                <a:cxn ang="f96">
                  <a:pos x="f130" y="f132"/>
                </a:cxn>
                <a:cxn ang="f96">
                  <a:pos x="f133" y="f134"/>
                </a:cxn>
                <a:cxn ang="f96">
                  <a:pos x="f135" y="f136"/>
                </a:cxn>
                <a:cxn ang="f96">
                  <a:pos x="f137" y="f136"/>
                </a:cxn>
                <a:cxn ang="f96">
                  <a:pos x="f137" y="f136"/>
                </a:cxn>
                <a:cxn ang="f96">
                  <a:pos x="f138" y="f134"/>
                </a:cxn>
                <a:cxn ang="f96">
                  <a:pos x="f139" y="f140"/>
                </a:cxn>
                <a:cxn ang="f96">
                  <a:pos x="f139" y="f140"/>
                </a:cxn>
                <a:cxn ang="f96">
                  <a:pos x="f141" y="f142"/>
                </a:cxn>
                <a:cxn ang="f96">
                  <a:pos x="f133" y="f142"/>
                </a:cxn>
                <a:cxn ang="f96">
                  <a:pos x="f133" y="f142"/>
                </a:cxn>
                <a:cxn ang="f96">
                  <a:pos x="f143" y="f142"/>
                </a:cxn>
                <a:cxn ang="f96">
                  <a:pos x="f144" y="f140"/>
                </a:cxn>
                <a:cxn ang="f96">
                  <a:pos x="f145" y="f146"/>
                </a:cxn>
                <a:cxn ang="f96">
                  <a:pos x="f147" y="f148"/>
                </a:cxn>
                <a:cxn ang="f96">
                  <a:pos x="f147" y="f148"/>
                </a:cxn>
                <a:cxn ang="f96">
                  <a:pos x="f149" y="f134"/>
                </a:cxn>
                <a:cxn ang="f96">
                  <a:pos x="f149" y="f150"/>
                </a:cxn>
                <a:cxn ang="f96">
                  <a:pos x="f149" y="f129"/>
                </a:cxn>
                <a:cxn ang="f96">
                  <a:pos x="f151" y="f129"/>
                </a:cxn>
                <a:cxn ang="f96">
                  <a:pos x="f151" y="f152"/>
                </a:cxn>
                <a:cxn ang="f96">
                  <a:pos x="f149" y="f152"/>
                </a:cxn>
                <a:cxn ang="f96">
                  <a:pos x="f149" y="f152"/>
                </a:cxn>
                <a:cxn ang="f96">
                  <a:pos x="f149" y="f153"/>
                </a:cxn>
                <a:cxn ang="f96">
                  <a:pos x="f133" y="f154"/>
                </a:cxn>
                <a:cxn ang="f96">
                  <a:pos x="f133" y="f154"/>
                </a:cxn>
                <a:cxn ang="f96">
                  <a:pos x="f130" y="f152"/>
                </a:cxn>
                <a:cxn ang="f96">
                  <a:pos x="f139" y="f152"/>
                </a:cxn>
                <a:cxn ang="f96">
                  <a:pos x="f128" y="f129"/>
                </a:cxn>
              </a:cxnLst>
              <a:rect l="f124" t="f127" r="f125" b="f126"/>
              <a:pathLst>
                <a:path w="46" h="102">
                  <a:moveTo>
                    <a:pt x="f8" y="f9"/>
                  </a:moveTo>
                  <a:lnTo>
                    <a:pt x="f10" y="f9"/>
                  </a:lnTo>
                  <a:lnTo>
                    <a:pt x="f10" y="f11"/>
                  </a:lnTo>
                  <a:lnTo>
                    <a:pt x="f10" y="f11"/>
                  </a:lnTo>
                  <a:lnTo>
                    <a:pt x="f10" y="f12"/>
                  </a:lnTo>
                  <a:lnTo>
                    <a:pt x="f13" y="f14"/>
                  </a:lnTo>
                  <a:lnTo>
                    <a:pt x="f15" y="f16"/>
                  </a:lnTo>
                  <a:lnTo>
                    <a:pt x="f9" y="f16"/>
                  </a:lnTo>
                  <a:lnTo>
                    <a:pt x="f9" y="f16"/>
                  </a:lnTo>
                  <a:lnTo>
                    <a:pt x="f17" y="f14"/>
                  </a:lnTo>
                  <a:lnTo>
                    <a:pt x="f6" y="f18"/>
                  </a:lnTo>
                  <a:lnTo>
                    <a:pt x="f6" y="f18"/>
                  </a:lnTo>
                  <a:lnTo>
                    <a:pt x="f19" y="f7"/>
                  </a:lnTo>
                  <a:lnTo>
                    <a:pt x="f13" y="f7"/>
                  </a:lnTo>
                  <a:lnTo>
                    <a:pt x="f13" y="f7"/>
                  </a:lnTo>
                  <a:lnTo>
                    <a:pt x="f20" y="f7"/>
                  </a:lnTo>
                  <a:lnTo>
                    <a:pt x="f21" y="f18"/>
                  </a:lnTo>
                  <a:lnTo>
                    <a:pt x="f22" y="f23"/>
                  </a:lnTo>
                  <a:lnTo>
                    <a:pt x="f24" y="f25"/>
                  </a:lnTo>
                  <a:lnTo>
                    <a:pt x="f24" y="f25"/>
                  </a:lnTo>
                  <a:lnTo>
                    <a:pt x="f26" y="f14"/>
                  </a:lnTo>
                  <a:lnTo>
                    <a:pt x="f26" y="f27"/>
                  </a:lnTo>
                  <a:lnTo>
                    <a:pt x="f26" y="f9"/>
                  </a:lnTo>
                  <a:lnTo>
                    <a:pt x="f5" y="f9"/>
                  </a:lnTo>
                  <a:lnTo>
                    <a:pt x="f5" y="f20"/>
                  </a:lnTo>
                  <a:lnTo>
                    <a:pt x="f26" y="f20"/>
                  </a:lnTo>
                  <a:lnTo>
                    <a:pt x="f26" y="f20"/>
                  </a:lnTo>
                  <a:lnTo>
                    <a:pt x="f26" y="f28"/>
                  </a:lnTo>
                  <a:lnTo>
                    <a:pt x="f13" y="f5"/>
                  </a:lnTo>
                  <a:lnTo>
                    <a:pt x="f13" y="f5"/>
                  </a:lnTo>
                  <a:lnTo>
                    <a:pt x="f10" y="f20"/>
                  </a:lnTo>
                  <a:lnTo>
                    <a:pt x="f6" y="f20"/>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3" name="Freeform 15"/>
            <p:cNvSpPr/>
            <p:nvPr/>
          </p:nvSpPr>
          <p:spPr>
            <a:xfrm>
              <a:off x="1375029" y="1646578"/>
              <a:ext cx="50831" cy="6354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8"/>
                <a:gd name="f15" fmla="val 44"/>
                <a:gd name="f16" fmla="val 50"/>
                <a:gd name="f17" fmla="val 56"/>
                <a:gd name="f18" fmla="val 60"/>
                <a:gd name="f19" fmla="val 6"/>
                <a:gd name="f20" fmla="val 12"/>
                <a:gd name="f21" fmla="val 28"/>
                <a:gd name="f22" fmla="val 42"/>
                <a:gd name="f23" fmla="val 32"/>
                <a:gd name="f24" fmla="val 24"/>
                <a:gd name="f25" fmla="val 2"/>
                <a:gd name="f26" fmla="val 14"/>
                <a:gd name="f27" fmla="+- 0 0 -90"/>
                <a:gd name="f28" fmla="*/ f3 1 64"/>
                <a:gd name="f29" fmla="*/ f4 1 80"/>
                <a:gd name="f30" fmla="+- f7 0 f5"/>
                <a:gd name="f31" fmla="+- f6 0 f5"/>
                <a:gd name="f32" fmla="*/ f27 f0 1"/>
                <a:gd name="f33" fmla="*/ f31 1 64"/>
                <a:gd name="f34" fmla="*/ f30 1 80"/>
                <a:gd name="f35" fmla="*/ 18 f31 1"/>
                <a:gd name="f36" fmla="*/ 0 f30 1"/>
                <a:gd name="f37" fmla="*/ 20 f31 1"/>
                <a:gd name="f38" fmla="*/ 4 f30 1"/>
                <a:gd name="f39" fmla="*/ 22 f31 1"/>
                <a:gd name="f40" fmla="*/ 10 f30 1"/>
                <a:gd name="f41" fmla="*/ 30 f31 1"/>
                <a:gd name="f42" fmla="*/ 38 f31 1"/>
                <a:gd name="f43" fmla="*/ 44 f31 1"/>
                <a:gd name="f44" fmla="*/ 50 f31 1"/>
                <a:gd name="f45" fmla="*/ 56 f31 1"/>
                <a:gd name="f46" fmla="*/ 60 f31 1"/>
                <a:gd name="f47" fmla="*/ 6 f30 1"/>
                <a:gd name="f48" fmla="*/ 64 f31 1"/>
                <a:gd name="f49" fmla="*/ 12 f30 1"/>
                <a:gd name="f50" fmla="*/ 22 f30 1"/>
                <a:gd name="f51" fmla="*/ 80 f30 1"/>
                <a:gd name="f52" fmla="*/ 28 f30 1"/>
                <a:gd name="f53" fmla="*/ 20 f30 1"/>
                <a:gd name="f54" fmla="*/ 42 f31 1"/>
                <a:gd name="f55" fmla="*/ 18 f30 1"/>
                <a:gd name="f56" fmla="*/ 32 f31 1"/>
                <a:gd name="f57" fmla="*/ 24 f31 1"/>
                <a:gd name="f58" fmla="*/ 24 f30 1"/>
                <a:gd name="f59" fmla="*/ 4 f31 1"/>
                <a:gd name="f60" fmla="*/ 2 f31 1"/>
                <a:gd name="f61" fmla="*/ 14 f30 1"/>
                <a:gd name="f62" fmla="*/ 0 f31 1"/>
                <a:gd name="f63" fmla="*/ f32 1 f2"/>
                <a:gd name="f64" fmla="*/ f35 1 64"/>
                <a:gd name="f65" fmla="*/ f36 1 80"/>
                <a:gd name="f66" fmla="*/ f37 1 64"/>
                <a:gd name="f67" fmla="*/ f38 1 80"/>
                <a:gd name="f68" fmla="*/ f39 1 64"/>
                <a:gd name="f69" fmla="*/ f40 1 80"/>
                <a:gd name="f70" fmla="*/ f41 1 64"/>
                <a:gd name="f71" fmla="*/ f42 1 64"/>
                <a:gd name="f72" fmla="*/ f43 1 64"/>
                <a:gd name="f73" fmla="*/ f44 1 64"/>
                <a:gd name="f74" fmla="*/ f45 1 64"/>
                <a:gd name="f75" fmla="*/ f46 1 64"/>
                <a:gd name="f76" fmla="*/ f47 1 80"/>
                <a:gd name="f77" fmla="*/ f48 1 64"/>
                <a:gd name="f78" fmla="*/ f49 1 80"/>
                <a:gd name="f79" fmla="*/ f50 1 80"/>
                <a:gd name="f80" fmla="*/ f51 1 80"/>
                <a:gd name="f81" fmla="*/ f52 1 80"/>
                <a:gd name="f82" fmla="*/ f53 1 80"/>
                <a:gd name="f83" fmla="*/ f54 1 64"/>
                <a:gd name="f84" fmla="*/ f55 1 80"/>
                <a:gd name="f85" fmla="*/ f56 1 64"/>
                <a:gd name="f86" fmla="*/ f57 1 64"/>
                <a:gd name="f87" fmla="*/ f58 1 80"/>
                <a:gd name="f88" fmla="*/ f59 1 64"/>
                <a:gd name="f89" fmla="*/ f60 1 64"/>
                <a:gd name="f90" fmla="*/ f61 1 80"/>
                <a:gd name="f91" fmla="*/ f62 1 64"/>
                <a:gd name="f92" fmla="*/ 0 1 f33"/>
                <a:gd name="f93" fmla="*/ f6 1 f33"/>
                <a:gd name="f94" fmla="*/ 0 1 f34"/>
                <a:gd name="f95" fmla="*/ f7 1 f34"/>
                <a:gd name="f96" fmla="+- f63 0 f1"/>
                <a:gd name="f97" fmla="*/ f64 1 f33"/>
                <a:gd name="f98" fmla="*/ f65 1 f34"/>
                <a:gd name="f99" fmla="*/ f66 1 f33"/>
                <a:gd name="f100" fmla="*/ f67 1 f34"/>
                <a:gd name="f101" fmla="*/ f68 1 f33"/>
                <a:gd name="f102" fmla="*/ f69 1 f34"/>
                <a:gd name="f103" fmla="*/ f70 1 f33"/>
                <a:gd name="f104" fmla="*/ f71 1 f33"/>
                <a:gd name="f105" fmla="*/ f72 1 f33"/>
                <a:gd name="f106" fmla="*/ f73 1 f33"/>
                <a:gd name="f107" fmla="*/ f74 1 f33"/>
                <a:gd name="f108" fmla="*/ f75 1 f33"/>
                <a:gd name="f109" fmla="*/ f76 1 f34"/>
                <a:gd name="f110" fmla="*/ f77 1 f33"/>
                <a:gd name="f111" fmla="*/ f78 1 f34"/>
                <a:gd name="f112" fmla="*/ f79 1 f34"/>
                <a:gd name="f113" fmla="*/ f80 1 f34"/>
                <a:gd name="f114" fmla="*/ f81 1 f34"/>
                <a:gd name="f115" fmla="*/ f82 1 f34"/>
                <a:gd name="f116" fmla="*/ f83 1 f33"/>
                <a:gd name="f117" fmla="*/ f84 1 f34"/>
                <a:gd name="f118" fmla="*/ f85 1 f33"/>
                <a:gd name="f119" fmla="*/ f86 1 f33"/>
                <a:gd name="f120" fmla="*/ f87 1 f34"/>
                <a:gd name="f121" fmla="*/ f88 1 f33"/>
                <a:gd name="f122" fmla="*/ f89 1 f33"/>
                <a:gd name="f123" fmla="*/ f90 1 f34"/>
                <a:gd name="f124" fmla="*/ f91 1 f33"/>
                <a:gd name="f125" fmla="*/ f92 f28 1"/>
                <a:gd name="f126" fmla="*/ f93 f28 1"/>
                <a:gd name="f127" fmla="*/ f95 f29 1"/>
                <a:gd name="f128" fmla="*/ f94 f29 1"/>
                <a:gd name="f129" fmla="*/ f97 f28 1"/>
                <a:gd name="f130" fmla="*/ f98 f29 1"/>
                <a:gd name="f131" fmla="*/ f99 f28 1"/>
                <a:gd name="f132" fmla="*/ f100 f29 1"/>
                <a:gd name="f133" fmla="*/ f101 f28 1"/>
                <a:gd name="f134" fmla="*/ f102 f29 1"/>
                <a:gd name="f135" fmla="*/ f103 f28 1"/>
                <a:gd name="f136" fmla="*/ f104 f28 1"/>
                <a:gd name="f137" fmla="*/ f105 f28 1"/>
                <a:gd name="f138" fmla="*/ f106 f28 1"/>
                <a:gd name="f139" fmla="*/ f107 f28 1"/>
                <a:gd name="f140" fmla="*/ f108 f28 1"/>
                <a:gd name="f141" fmla="*/ f109 f29 1"/>
                <a:gd name="f142" fmla="*/ f110 f28 1"/>
                <a:gd name="f143" fmla="*/ f111 f29 1"/>
                <a:gd name="f144" fmla="*/ f112 f29 1"/>
                <a:gd name="f145" fmla="*/ f113 f29 1"/>
                <a:gd name="f146" fmla="*/ f114 f29 1"/>
                <a:gd name="f147" fmla="*/ f115 f29 1"/>
                <a:gd name="f148" fmla="*/ f116 f28 1"/>
                <a:gd name="f149" fmla="*/ f117 f29 1"/>
                <a:gd name="f150" fmla="*/ f118 f28 1"/>
                <a:gd name="f151" fmla="*/ f119 f28 1"/>
                <a:gd name="f152" fmla="*/ f120 f29 1"/>
                <a:gd name="f153" fmla="*/ f121 f28 1"/>
                <a:gd name="f154" fmla="*/ f122 f28 1"/>
                <a:gd name="f155" fmla="*/ f123 f29 1"/>
                <a:gd name="f156" fmla="*/ f124 f28 1"/>
              </a:gdLst>
              <a:ahLst/>
              <a:cxnLst>
                <a:cxn ang="3cd4">
                  <a:pos x="hc" y="t"/>
                </a:cxn>
                <a:cxn ang="0">
                  <a:pos x="r" y="vc"/>
                </a:cxn>
                <a:cxn ang="cd4">
                  <a:pos x="hc" y="b"/>
                </a:cxn>
                <a:cxn ang="cd2">
                  <a:pos x="l" y="vc"/>
                </a:cxn>
                <a:cxn ang="f96">
                  <a:pos x="f129" y="f130"/>
                </a:cxn>
                <a:cxn ang="f96">
                  <a:pos x="f129" y="f130"/>
                </a:cxn>
                <a:cxn ang="f96">
                  <a:pos x="f131" y="f132"/>
                </a:cxn>
                <a:cxn ang="f96">
                  <a:pos x="f133" y="f134"/>
                </a:cxn>
                <a:cxn ang="f96">
                  <a:pos x="f133" y="f134"/>
                </a:cxn>
                <a:cxn ang="f96">
                  <a:pos x="f135" y="f132"/>
                </a:cxn>
                <a:cxn ang="f96">
                  <a:pos x="f135" y="f132"/>
                </a:cxn>
                <a:cxn ang="f96">
                  <a:pos x="f136" y="f130"/>
                </a:cxn>
                <a:cxn ang="f96">
                  <a:pos x="f137" y="f130"/>
                </a:cxn>
                <a:cxn ang="f96">
                  <a:pos x="f137" y="f130"/>
                </a:cxn>
                <a:cxn ang="f96">
                  <a:pos x="f138" y="f130"/>
                </a:cxn>
                <a:cxn ang="f96">
                  <a:pos x="f139" y="f132"/>
                </a:cxn>
                <a:cxn ang="f96">
                  <a:pos x="f140" y="f141"/>
                </a:cxn>
                <a:cxn ang="f96">
                  <a:pos x="f142" y="f143"/>
                </a:cxn>
                <a:cxn ang="f96">
                  <a:pos x="f142" y="f143"/>
                </a:cxn>
                <a:cxn ang="f96">
                  <a:pos x="f142" y="f144"/>
                </a:cxn>
                <a:cxn ang="f96">
                  <a:pos x="f142" y="f145"/>
                </a:cxn>
                <a:cxn ang="f96">
                  <a:pos x="f137" y="f145"/>
                </a:cxn>
                <a:cxn ang="f96">
                  <a:pos x="f137" y="f146"/>
                </a:cxn>
                <a:cxn ang="f96">
                  <a:pos x="f137" y="f146"/>
                </a:cxn>
                <a:cxn ang="f96">
                  <a:pos x="f137" y="f147"/>
                </a:cxn>
                <a:cxn ang="f96">
                  <a:pos x="f148" y="f149"/>
                </a:cxn>
                <a:cxn ang="f96">
                  <a:pos x="f136" y="f149"/>
                </a:cxn>
                <a:cxn ang="f96">
                  <a:pos x="f136" y="f149"/>
                </a:cxn>
                <a:cxn ang="f96">
                  <a:pos x="f150" y="f147"/>
                </a:cxn>
                <a:cxn ang="f96">
                  <a:pos x="f151" y="f152"/>
                </a:cxn>
                <a:cxn ang="f96">
                  <a:pos x="f151" y="f145"/>
                </a:cxn>
                <a:cxn ang="f96">
                  <a:pos x="f153" y="f145"/>
                </a:cxn>
                <a:cxn ang="f96">
                  <a:pos x="f153" y="f144"/>
                </a:cxn>
                <a:cxn ang="f96">
                  <a:pos x="f153" y="f144"/>
                </a:cxn>
                <a:cxn ang="f96">
                  <a:pos x="f154" y="f155"/>
                </a:cxn>
                <a:cxn ang="f96">
                  <a:pos x="f156" y="f132"/>
                </a:cxn>
                <a:cxn ang="f96">
                  <a:pos x="f129" y="f130"/>
                </a:cxn>
              </a:cxnLst>
              <a:rect l="f125" t="f128" r="f126" b="f127"/>
              <a:pathLst>
                <a:path w="64" h="80">
                  <a:moveTo>
                    <a:pt x="f8" y="f5"/>
                  </a:moveTo>
                  <a:lnTo>
                    <a:pt x="f8" y="f5"/>
                  </a:lnTo>
                  <a:lnTo>
                    <a:pt x="f9" y="f10"/>
                  </a:lnTo>
                  <a:lnTo>
                    <a:pt x="f11" y="f12"/>
                  </a:lnTo>
                  <a:lnTo>
                    <a:pt x="f11" y="f12"/>
                  </a:lnTo>
                  <a:lnTo>
                    <a:pt x="f13" y="f10"/>
                  </a:lnTo>
                  <a:lnTo>
                    <a:pt x="f13" y="f10"/>
                  </a:lnTo>
                  <a:lnTo>
                    <a:pt x="f14" y="f5"/>
                  </a:lnTo>
                  <a:lnTo>
                    <a:pt x="f15" y="f5"/>
                  </a:lnTo>
                  <a:lnTo>
                    <a:pt x="f15" y="f5"/>
                  </a:lnTo>
                  <a:lnTo>
                    <a:pt x="f16" y="f5"/>
                  </a:lnTo>
                  <a:lnTo>
                    <a:pt x="f17" y="f10"/>
                  </a:lnTo>
                  <a:lnTo>
                    <a:pt x="f18" y="f19"/>
                  </a:lnTo>
                  <a:lnTo>
                    <a:pt x="f6" y="f20"/>
                  </a:lnTo>
                  <a:lnTo>
                    <a:pt x="f6" y="f20"/>
                  </a:lnTo>
                  <a:lnTo>
                    <a:pt x="f6" y="f11"/>
                  </a:lnTo>
                  <a:lnTo>
                    <a:pt x="f6" y="f7"/>
                  </a:lnTo>
                  <a:lnTo>
                    <a:pt x="f15" y="f7"/>
                  </a:lnTo>
                  <a:lnTo>
                    <a:pt x="f15" y="f21"/>
                  </a:lnTo>
                  <a:lnTo>
                    <a:pt x="f15" y="f21"/>
                  </a:lnTo>
                  <a:lnTo>
                    <a:pt x="f15" y="f9"/>
                  </a:lnTo>
                  <a:lnTo>
                    <a:pt x="f22" y="f8"/>
                  </a:lnTo>
                  <a:lnTo>
                    <a:pt x="f14" y="f8"/>
                  </a:lnTo>
                  <a:lnTo>
                    <a:pt x="f14" y="f8"/>
                  </a:lnTo>
                  <a:lnTo>
                    <a:pt x="f23" y="f9"/>
                  </a:lnTo>
                  <a:lnTo>
                    <a:pt x="f24" y="f24"/>
                  </a:lnTo>
                  <a:lnTo>
                    <a:pt x="f24" y="f7"/>
                  </a:lnTo>
                  <a:lnTo>
                    <a:pt x="f10" y="f7"/>
                  </a:lnTo>
                  <a:lnTo>
                    <a:pt x="f10" y="f11"/>
                  </a:lnTo>
                  <a:lnTo>
                    <a:pt x="f10" y="f11"/>
                  </a:lnTo>
                  <a:lnTo>
                    <a:pt x="f25" y="f26"/>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4" name="Freeform 16"/>
            <p:cNvSpPr/>
            <p:nvPr/>
          </p:nvSpPr>
          <p:spPr>
            <a:xfrm>
              <a:off x="1438561" y="1646578"/>
              <a:ext cx="55595" cy="66714"/>
            </a:xfrm>
            <a:custGeom>
              <a:avLst/>
              <a:gdLst>
                <a:gd name="f0" fmla="val 10800000"/>
                <a:gd name="f1" fmla="val 5400000"/>
                <a:gd name="f2" fmla="val 180"/>
                <a:gd name="f3" fmla="val w"/>
                <a:gd name="f4" fmla="val h"/>
                <a:gd name="f5" fmla="val 0"/>
                <a:gd name="f6" fmla="val 70"/>
                <a:gd name="f7" fmla="val 84"/>
                <a:gd name="f8" fmla="val 16"/>
                <a:gd name="f9" fmla="val 4"/>
                <a:gd name="f10" fmla="val 26"/>
                <a:gd name="f11" fmla="val 36"/>
                <a:gd name="f12" fmla="val 46"/>
                <a:gd name="f13" fmla="val 52"/>
                <a:gd name="f14" fmla="val 58"/>
                <a:gd name="f15" fmla="val 8"/>
                <a:gd name="f16" fmla="val 62"/>
                <a:gd name="f17" fmla="val 14"/>
                <a:gd name="f18" fmla="val 18"/>
                <a:gd name="f19" fmla="val 28"/>
                <a:gd name="f20" fmla="val 54"/>
                <a:gd name="f21" fmla="val 64"/>
                <a:gd name="f22" fmla="val 66"/>
                <a:gd name="f23" fmla="val 68"/>
                <a:gd name="f24" fmla="val 80"/>
                <a:gd name="f25" fmla="val 48"/>
                <a:gd name="f26" fmla="val 74"/>
                <a:gd name="f27" fmla="val 44"/>
                <a:gd name="f28" fmla="val 78"/>
                <a:gd name="f29" fmla="val 82"/>
                <a:gd name="f30" fmla="val 76"/>
                <a:gd name="f31" fmla="val 2"/>
                <a:gd name="f32" fmla="val 6"/>
                <a:gd name="f33" fmla="val 42"/>
                <a:gd name="f34" fmla="val 10"/>
                <a:gd name="f35" fmla="val 38"/>
                <a:gd name="f36" fmla="val 34"/>
                <a:gd name="f37" fmla="val 22"/>
                <a:gd name="f38" fmla="val 32"/>
                <a:gd name="f39" fmla="val 30"/>
                <a:gd name="f40" fmla="val 40"/>
                <a:gd name="f41" fmla="val 24"/>
                <a:gd name="f42" fmla="val 12"/>
                <a:gd name="f43" fmla="val 56"/>
                <a:gd name="f44" fmla="+- 0 0 -90"/>
                <a:gd name="f45" fmla="*/ f3 1 70"/>
                <a:gd name="f46" fmla="*/ f4 1 84"/>
                <a:gd name="f47" fmla="+- f7 0 f5"/>
                <a:gd name="f48" fmla="+- f6 0 f5"/>
                <a:gd name="f49" fmla="*/ f44 f0 1"/>
                <a:gd name="f50" fmla="*/ f48 1 70"/>
                <a:gd name="f51" fmla="*/ f47 1 84"/>
                <a:gd name="f52" fmla="*/ 16 f48 1"/>
                <a:gd name="f53" fmla="*/ 4 f47 1"/>
                <a:gd name="f54" fmla="*/ 36 f48 1"/>
                <a:gd name="f55" fmla="*/ 0 f47 1"/>
                <a:gd name="f56" fmla="*/ 46 f48 1"/>
                <a:gd name="f57" fmla="*/ 58 f48 1"/>
                <a:gd name="f58" fmla="*/ 8 f47 1"/>
                <a:gd name="f59" fmla="*/ 62 f48 1"/>
                <a:gd name="f60" fmla="*/ 14 f47 1"/>
                <a:gd name="f61" fmla="*/ 28 f47 1"/>
                <a:gd name="f62" fmla="*/ 54 f47 1"/>
                <a:gd name="f63" fmla="*/ 66 f48 1"/>
                <a:gd name="f64" fmla="*/ 68 f47 1"/>
                <a:gd name="f65" fmla="*/ 84 f47 1"/>
                <a:gd name="f66" fmla="*/ 52 f48 1"/>
                <a:gd name="f67" fmla="*/ 80 f47 1"/>
                <a:gd name="f68" fmla="*/ 48 f48 1"/>
                <a:gd name="f69" fmla="*/ 74 f47 1"/>
                <a:gd name="f70" fmla="*/ 44 f48 1"/>
                <a:gd name="f71" fmla="*/ 78 f47 1"/>
                <a:gd name="f72" fmla="*/ 28 f48 1"/>
                <a:gd name="f73" fmla="*/ 82 f47 1"/>
                <a:gd name="f74" fmla="*/ 2 f48 1"/>
                <a:gd name="f75" fmla="*/ 0 f48 1"/>
                <a:gd name="f76" fmla="*/ 58 f47 1"/>
                <a:gd name="f77" fmla="*/ 4 f48 1"/>
                <a:gd name="f78" fmla="*/ 46 f47 1"/>
                <a:gd name="f79" fmla="*/ 10 f48 1"/>
                <a:gd name="f80" fmla="*/ 38 f47 1"/>
                <a:gd name="f81" fmla="*/ 22 f48 1"/>
                <a:gd name="f82" fmla="*/ 32 f47 1"/>
                <a:gd name="f83" fmla="*/ 38 f48 1"/>
                <a:gd name="f84" fmla="*/ 30 f47 1"/>
                <a:gd name="f85" fmla="*/ 42 f48 1"/>
                <a:gd name="f86" fmla="*/ 22 f47 1"/>
                <a:gd name="f87" fmla="*/ 16 f47 1"/>
                <a:gd name="f88" fmla="*/ 34 f48 1"/>
                <a:gd name="f89" fmla="*/ 12 f48 1"/>
                <a:gd name="f90" fmla="*/ 26 f47 1"/>
                <a:gd name="f91" fmla="*/ 10 f47 1"/>
                <a:gd name="f92" fmla="*/ 26 f48 1"/>
                <a:gd name="f93" fmla="*/ 48 f47 1"/>
                <a:gd name="f94" fmla="*/ 56 f47 1"/>
                <a:gd name="f95" fmla="*/ 24 f48 1"/>
                <a:gd name="f96" fmla="*/ 62 f47 1"/>
                <a:gd name="f97" fmla="*/ 66 f47 1"/>
                <a:gd name="f98" fmla="*/ 32 f48 1"/>
                <a:gd name="f99" fmla="*/ f49 1 f2"/>
                <a:gd name="f100" fmla="*/ f52 1 70"/>
                <a:gd name="f101" fmla="*/ f53 1 84"/>
                <a:gd name="f102" fmla="*/ f54 1 70"/>
                <a:gd name="f103" fmla="*/ f55 1 84"/>
                <a:gd name="f104" fmla="*/ f56 1 70"/>
                <a:gd name="f105" fmla="*/ f57 1 70"/>
                <a:gd name="f106" fmla="*/ f58 1 84"/>
                <a:gd name="f107" fmla="*/ f59 1 70"/>
                <a:gd name="f108" fmla="*/ f60 1 84"/>
                <a:gd name="f109" fmla="*/ f61 1 84"/>
                <a:gd name="f110" fmla="*/ f62 1 84"/>
                <a:gd name="f111" fmla="*/ f63 1 70"/>
                <a:gd name="f112" fmla="*/ f64 1 84"/>
                <a:gd name="f113" fmla="*/ f65 1 84"/>
                <a:gd name="f114" fmla="*/ f66 1 70"/>
                <a:gd name="f115" fmla="*/ f67 1 84"/>
                <a:gd name="f116" fmla="*/ f68 1 70"/>
                <a:gd name="f117" fmla="*/ f69 1 84"/>
                <a:gd name="f118" fmla="*/ f70 1 70"/>
                <a:gd name="f119" fmla="*/ f71 1 84"/>
                <a:gd name="f120" fmla="*/ f72 1 70"/>
                <a:gd name="f121" fmla="*/ f73 1 84"/>
                <a:gd name="f122" fmla="*/ f74 1 70"/>
                <a:gd name="f123" fmla="*/ f75 1 70"/>
                <a:gd name="f124" fmla="*/ f76 1 84"/>
                <a:gd name="f125" fmla="*/ f77 1 70"/>
                <a:gd name="f126" fmla="*/ f78 1 84"/>
                <a:gd name="f127" fmla="*/ f79 1 70"/>
                <a:gd name="f128" fmla="*/ f80 1 84"/>
                <a:gd name="f129" fmla="*/ f81 1 70"/>
                <a:gd name="f130" fmla="*/ f82 1 84"/>
                <a:gd name="f131" fmla="*/ f83 1 70"/>
                <a:gd name="f132" fmla="*/ f84 1 84"/>
                <a:gd name="f133" fmla="*/ f85 1 70"/>
                <a:gd name="f134" fmla="*/ f86 1 84"/>
                <a:gd name="f135" fmla="*/ f87 1 84"/>
                <a:gd name="f136" fmla="*/ f88 1 70"/>
                <a:gd name="f137" fmla="*/ f89 1 70"/>
                <a:gd name="f138" fmla="*/ f90 1 84"/>
                <a:gd name="f139" fmla="*/ f91 1 84"/>
                <a:gd name="f140" fmla="*/ f92 1 70"/>
                <a:gd name="f141" fmla="*/ f93 1 84"/>
                <a:gd name="f142" fmla="*/ f94 1 84"/>
                <a:gd name="f143" fmla="*/ f95 1 70"/>
                <a:gd name="f144" fmla="*/ f96 1 84"/>
                <a:gd name="f145" fmla="*/ f97 1 84"/>
                <a:gd name="f146" fmla="*/ f98 1 70"/>
                <a:gd name="f147" fmla="*/ 0 1 f50"/>
                <a:gd name="f148" fmla="*/ f6 1 f50"/>
                <a:gd name="f149" fmla="*/ 0 1 f51"/>
                <a:gd name="f150" fmla="*/ f7 1 f51"/>
                <a:gd name="f151" fmla="+- f99 0 f1"/>
                <a:gd name="f152" fmla="*/ f100 1 f50"/>
                <a:gd name="f153" fmla="*/ f101 1 f51"/>
                <a:gd name="f154" fmla="*/ f102 1 f50"/>
                <a:gd name="f155" fmla="*/ f103 1 f51"/>
                <a:gd name="f156" fmla="*/ f104 1 f50"/>
                <a:gd name="f157" fmla="*/ f105 1 f50"/>
                <a:gd name="f158" fmla="*/ f106 1 f51"/>
                <a:gd name="f159" fmla="*/ f107 1 f50"/>
                <a:gd name="f160" fmla="*/ f108 1 f51"/>
                <a:gd name="f161" fmla="*/ f109 1 f51"/>
                <a:gd name="f162" fmla="*/ f110 1 f51"/>
                <a:gd name="f163" fmla="*/ f111 1 f50"/>
                <a:gd name="f164" fmla="*/ f112 1 f51"/>
                <a:gd name="f165" fmla="*/ f113 1 f51"/>
                <a:gd name="f166" fmla="*/ f114 1 f50"/>
                <a:gd name="f167" fmla="*/ f115 1 f51"/>
                <a:gd name="f168" fmla="*/ f116 1 f50"/>
                <a:gd name="f169" fmla="*/ f117 1 f51"/>
                <a:gd name="f170" fmla="*/ f118 1 f50"/>
                <a:gd name="f171" fmla="*/ f119 1 f51"/>
                <a:gd name="f172" fmla="*/ f120 1 f50"/>
                <a:gd name="f173" fmla="*/ f121 1 f51"/>
                <a:gd name="f174" fmla="*/ f122 1 f50"/>
                <a:gd name="f175" fmla="*/ f123 1 f50"/>
                <a:gd name="f176" fmla="*/ f124 1 f51"/>
                <a:gd name="f177" fmla="*/ f125 1 f50"/>
                <a:gd name="f178" fmla="*/ f126 1 f51"/>
                <a:gd name="f179" fmla="*/ f127 1 f50"/>
                <a:gd name="f180" fmla="*/ f128 1 f51"/>
                <a:gd name="f181" fmla="*/ f129 1 f50"/>
                <a:gd name="f182" fmla="*/ f130 1 f51"/>
                <a:gd name="f183" fmla="*/ f131 1 f50"/>
                <a:gd name="f184" fmla="*/ f132 1 f51"/>
                <a:gd name="f185" fmla="*/ f133 1 f50"/>
                <a:gd name="f186" fmla="*/ f134 1 f51"/>
                <a:gd name="f187" fmla="*/ f135 1 f51"/>
                <a:gd name="f188" fmla="*/ f136 1 f50"/>
                <a:gd name="f189" fmla="*/ f137 1 f50"/>
                <a:gd name="f190" fmla="*/ f138 1 f51"/>
                <a:gd name="f191" fmla="*/ f139 1 f51"/>
                <a:gd name="f192" fmla="*/ f140 1 f50"/>
                <a:gd name="f193" fmla="*/ f141 1 f51"/>
                <a:gd name="f194" fmla="*/ f142 1 f51"/>
                <a:gd name="f195" fmla="*/ f143 1 f50"/>
                <a:gd name="f196" fmla="*/ f144 1 f51"/>
                <a:gd name="f197" fmla="*/ f145 1 f51"/>
                <a:gd name="f198" fmla="*/ f146 1 f50"/>
                <a:gd name="f199" fmla="*/ f147 f45 1"/>
                <a:gd name="f200" fmla="*/ f148 f45 1"/>
                <a:gd name="f201" fmla="*/ f150 f46 1"/>
                <a:gd name="f202" fmla="*/ f149 f46 1"/>
                <a:gd name="f203" fmla="*/ f152 f45 1"/>
                <a:gd name="f204" fmla="*/ f153 f46 1"/>
                <a:gd name="f205" fmla="*/ f154 f45 1"/>
                <a:gd name="f206" fmla="*/ f155 f46 1"/>
                <a:gd name="f207" fmla="*/ f156 f45 1"/>
                <a:gd name="f208" fmla="*/ f157 f45 1"/>
                <a:gd name="f209" fmla="*/ f158 f46 1"/>
                <a:gd name="f210" fmla="*/ f159 f45 1"/>
                <a:gd name="f211" fmla="*/ f160 f46 1"/>
                <a:gd name="f212" fmla="*/ f161 f46 1"/>
                <a:gd name="f213" fmla="*/ f162 f46 1"/>
                <a:gd name="f214" fmla="*/ f163 f45 1"/>
                <a:gd name="f215" fmla="*/ f164 f46 1"/>
                <a:gd name="f216" fmla="*/ f165 f46 1"/>
                <a:gd name="f217" fmla="*/ f166 f45 1"/>
                <a:gd name="f218" fmla="*/ f167 f46 1"/>
                <a:gd name="f219" fmla="*/ f168 f45 1"/>
                <a:gd name="f220" fmla="*/ f169 f46 1"/>
                <a:gd name="f221" fmla="*/ f170 f45 1"/>
                <a:gd name="f222" fmla="*/ f171 f46 1"/>
                <a:gd name="f223" fmla="*/ f172 f45 1"/>
                <a:gd name="f224" fmla="*/ f173 f46 1"/>
                <a:gd name="f225" fmla="*/ f174 f45 1"/>
                <a:gd name="f226" fmla="*/ f175 f45 1"/>
                <a:gd name="f227" fmla="*/ f176 f46 1"/>
                <a:gd name="f228" fmla="*/ f177 f45 1"/>
                <a:gd name="f229" fmla="*/ f178 f46 1"/>
                <a:gd name="f230" fmla="*/ f179 f45 1"/>
                <a:gd name="f231" fmla="*/ f180 f46 1"/>
                <a:gd name="f232" fmla="*/ f181 f45 1"/>
                <a:gd name="f233" fmla="*/ f182 f46 1"/>
                <a:gd name="f234" fmla="*/ f183 f45 1"/>
                <a:gd name="f235" fmla="*/ f184 f46 1"/>
                <a:gd name="f236" fmla="*/ f185 f45 1"/>
                <a:gd name="f237" fmla="*/ f186 f46 1"/>
                <a:gd name="f238" fmla="*/ f187 f46 1"/>
                <a:gd name="f239" fmla="*/ f188 f45 1"/>
                <a:gd name="f240" fmla="*/ f189 f45 1"/>
                <a:gd name="f241" fmla="*/ f190 f46 1"/>
                <a:gd name="f242" fmla="*/ f191 f46 1"/>
                <a:gd name="f243" fmla="*/ f192 f45 1"/>
                <a:gd name="f244" fmla="*/ f193 f46 1"/>
                <a:gd name="f245" fmla="*/ f194 f46 1"/>
                <a:gd name="f246" fmla="*/ f195 f45 1"/>
                <a:gd name="f247" fmla="*/ f196 f46 1"/>
                <a:gd name="f248" fmla="*/ f197 f46 1"/>
                <a:gd name="f249" fmla="*/ f198 f45 1"/>
              </a:gdLst>
              <a:ahLst/>
              <a:cxnLst>
                <a:cxn ang="3cd4">
                  <a:pos x="hc" y="t"/>
                </a:cxn>
                <a:cxn ang="0">
                  <a:pos x="r" y="vc"/>
                </a:cxn>
                <a:cxn ang="cd4">
                  <a:pos x="hc" y="b"/>
                </a:cxn>
                <a:cxn ang="cd2">
                  <a:pos x="l" y="vc"/>
                </a:cxn>
                <a:cxn ang="f151">
                  <a:pos x="f203" y="f204"/>
                </a:cxn>
                <a:cxn ang="f151">
                  <a:pos x="f205" y="f206"/>
                </a:cxn>
                <a:cxn ang="f151">
                  <a:pos x="f207" y="f206"/>
                </a:cxn>
                <a:cxn ang="f151">
                  <a:pos x="f208" y="f209"/>
                </a:cxn>
                <a:cxn ang="f151">
                  <a:pos x="f210" y="f211"/>
                </a:cxn>
                <a:cxn ang="f151">
                  <a:pos x="f210" y="f212"/>
                </a:cxn>
                <a:cxn ang="f151">
                  <a:pos x="f210" y="f213"/>
                </a:cxn>
                <a:cxn ang="f151">
                  <a:pos x="f210" y="f213"/>
                </a:cxn>
                <a:cxn ang="f151">
                  <a:pos x="f214" y="f215"/>
                </a:cxn>
                <a:cxn ang="f151">
                  <a:pos x="f208" y="f216"/>
                </a:cxn>
                <a:cxn ang="f151">
                  <a:pos x="f217" y="f218"/>
                </a:cxn>
                <a:cxn ang="f151">
                  <a:pos x="f219" y="f220"/>
                </a:cxn>
                <a:cxn ang="f151">
                  <a:pos x="f221" y="f222"/>
                </a:cxn>
                <a:cxn ang="f151">
                  <a:pos x="f223" y="f224"/>
                </a:cxn>
                <a:cxn ang="f151">
                  <a:pos x="f203" y="f218"/>
                </a:cxn>
                <a:cxn ang="f151">
                  <a:pos x="f225" y="f215"/>
                </a:cxn>
                <a:cxn ang="f151">
                  <a:pos x="f226" y="f227"/>
                </a:cxn>
                <a:cxn ang="f151">
                  <a:pos x="f228" y="f229"/>
                </a:cxn>
                <a:cxn ang="f151">
                  <a:pos x="f230" y="f231"/>
                </a:cxn>
                <a:cxn ang="f151">
                  <a:pos x="f232" y="f233"/>
                </a:cxn>
                <a:cxn ang="f151">
                  <a:pos x="f234" y="f235"/>
                </a:cxn>
                <a:cxn ang="f151">
                  <a:pos x="f236" y="f212"/>
                </a:cxn>
                <a:cxn ang="f151">
                  <a:pos x="f236" y="f237"/>
                </a:cxn>
                <a:cxn ang="f151">
                  <a:pos x="f234" y="f238"/>
                </a:cxn>
                <a:cxn ang="f151">
                  <a:pos x="f239" y="f238"/>
                </a:cxn>
                <a:cxn ang="f151">
                  <a:pos x="f240" y="f241"/>
                </a:cxn>
                <a:cxn ang="f151">
                  <a:pos x="f225" y="f242"/>
                </a:cxn>
                <a:cxn ang="f151">
                  <a:pos x="f203" y="f204"/>
                </a:cxn>
                <a:cxn ang="f151">
                  <a:pos x="f236" y="f229"/>
                </a:cxn>
                <a:cxn ang="f151">
                  <a:pos x="f243" y="f244"/>
                </a:cxn>
                <a:cxn ang="f151">
                  <a:pos x="f232" y="f245"/>
                </a:cxn>
                <a:cxn ang="f151">
                  <a:pos x="f246" y="f247"/>
                </a:cxn>
                <a:cxn ang="f151">
                  <a:pos x="f223" y="f248"/>
                </a:cxn>
                <a:cxn ang="f151">
                  <a:pos x="f249" y="f215"/>
                </a:cxn>
                <a:cxn ang="f151">
                  <a:pos x="f236" y="f247"/>
                </a:cxn>
                <a:cxn ang="f151">
                  <a:pos x="f236" y="f229"/>
                </a:cxn>
              </a:cxnLst>
              <a:rect l="f199" t="f202" r="f200" b="f201"/>
              <a:pathLst>
                <a:path w="70" h="84">
                  <a:moveTo>
                    <a:pt x="f8" y="f9"/>
                  </a:moveTo>
                  <a:lnTo>
                    <a:pt x="f8" y="f9"/>
                  </a:lnTo>
                  <a:lnTo>
                    <a:pt x="f10" y="f5"/>
                  </a:lnTo>
                  <a:lnTo>
                    <a:pt x="f11" y="f5"/>
                  </a:lnTo>
                  <a:lnTo>
                    <a:pt x="f11" y="f5"/>
                  </a:lnTo>
                  <a:lnTo>
                    <a:pt x="f12" y="f5"/>
                  </a:lnTo>
                  <a:lnTo>
                    <a:pt x="f13" y="f9"/>
                  </a:lnTo>
                  <a:lnTo>
                    <a:pt x="f14" y="f15"/>
                  </a:lnTo>
                  <a:lnTo>
                    <a:pt x="f16" y="f17"/>
                  </a:lnTo>
                  <a:lnTo>
                    <a:pt x="f16" y="f17"/>
                  </a:lnTo>
                  <a:lnTo>
                    <a:pt x="f16" y="f18"/>
                  </a:lnTo>
                  <a:lnTo>
                    <a:pt x="f16" y="f19"/>
                  </a:lnTo>
                  <a:lnTo>
                    <a:pt x="f16" y="f20"/>
                  </a:lnTo>
                  <a:lnTo>
                    <a:pt x="f16" y="f20"/>
                  </a:lnTo>
                  <a:lnTo>
                    <a:pt x="f16" y="f20"/>
                  </a:lnTo>
                  <a:lnTo>
                    <a:pt x="f16" y="f20"/>
                  </a:lnTo>
                  <a:lnTo>
                    <a:pt x="f21" y="f21"/>
                  </a:lnTo>
                  <a:lnTo>
                    <a:pt x="f22" y="f23"/>
                  </a:lnTo>
                  <a:lnTo>
                    <a:pt x="f6" y="f6"/>
                  </a:lnTo>
                  <a:lnTo>
                    <a:pt x="f14" y="f7"/>
                  </a:lnTo>
                  <a:lnTo>
                    <a:pt x="f14" y="f7"/>
                  </a:lnTo>
                  <a:lnTo>
                    <a:pt x="f13" y="f24"/>
                  </a:lnTo>
                  <a:lnTo>
                    <a:pt x="f25" y="f26"/>
                  </a:lnTo>
                  <a:lnTo>
                    <a:pt x="f25" y="f26"/>
                  </a:lnTo>
                  <a:lnTo>
                    <a:pt x="f27" y="f28"/>
                  </a:lnTo>
                  <a:lnTo>
                    <a:pt x="f27" y="f28"/>
                  </a:lnTo>
                  <a:lnTo>
                    <a:pt x="f11" y="f24"/>
                  </a:lnTo>
                  <a:lnTo>
                    <a:pt x="f19" y="f29"/>
                  </a:lnTo>
                  <a:lnTo>
                    <a:pt x="f19" y="f29"/>
                  </a:lnTo>
                  <a:lnTo>
                    <a:pt x="f8" y="f24"/>
                  </a:lnTo>
                  <a:lnTo>
                    <a:pt x="f15" y="f30"/>
                  </a:lnTo>
                  <a:lnTo>
                    <a:pt x="f31" y="f23"/>
                  </a:lnTo>
                  <a:lnTo>
                    <a:pt x="f5" y="f14"/>
                  </a:lnTo>
                  <a:lnTo>
                    <a:pt x="f5" y="f14"/>
                  </a:lnTo>
                  <a:lnTo>
                    <a:pt x="f31" y="f13"/>
                  </a:lnTo>
                  <a:lnTo>
                    <a:pt x="f9" y="f12"/>
                  </a:lnTo>
                  <a:lnTo>
                    <a:pt x="f32" y="f33"/>
                  </a:lnTo>
                  <a:lnTo>
                    <a:pt x="f34" y="f35"/>
                  </a:lnTo>
                  <a:lnTo>
                    <a:pt x="f8" y="f36"/>
                  </a:lnTo>
                  <a:lnTo>
                    <a:pt x="f37" y="f38"/>
                  </a:lnTo>
                  <a:lnTo>
                    <a:pt x="f35" y="f39"/>
                  </a:lnTo>
                  <a:lnTo>
                    <a:pt x="f35" y="f39"/>
                  </a:lnTo>
                  <a:lnTo>
                    <a:pt x="f33" y="f38"/>
                  </a:lnTo>
                  <a:lnTo>
                    <a:pt x="f33" y="f19"/>
                  </a:lnTo>
                  <a:lnTo>
                    <a:pt x="f33" y="f19"/>
                  </a:lnTo>
                  <a:lnTo>
                    <a:pt x="f33" y="f37"/>
                  </a:lnTo>
                  <a:lnTo>
                    <a:pt x="f40" y="f18"/>
                  </a:lnTo>
                  <a:lnTo>
                    <a:pt x="f35" y="f8"/>
                  </a:lnTo>
                  <a:lnTo>
                    <a:pt x="f36" y="f8"/>
                  </a:lnTo>
                  <a:lnTo>
                    <a:pt x="f36" y="f8"/>
                  </a:lnTo>
                  <a:lnTo>
                    <a:pt x="f41" y="f18"/>
                  </a:lnTo>
                  <a:lnTo>
                    <a:pt x="f42" y="f10"/>
                  </a:lnTo>
                  <a:lnTo>
                    <a:pt x="f31" y="f34"/>
                  </a:lnTo>
                  <a:lnTo>
                    <a:pt x="f31" y="f34"/>
                  </a:lnTo>
                  <a:lnTo>
                    <a:pt x="f8" y="f9"/>
                  </a:lnTo>
                  <a:lnTo>
                    <a:pt x="f8" y="f9"/>
                  </a:lnTo>
                  <a:close/>
                  <a:moveTo>
                    <a:pt x="f33" y="f12"/>
                  </a:moveTo>
                  <a:lnTo>
                    <a:pt x="f33" y="f12"/>
                  </a:lnTo>
                  <a:lnTo>
                    <a:pt x="f38" y="f12"/>
                  </a:lnTo>
                  <a:lnTo>
                    <a:pt x="f10" y="f25"/>
                  </a:lnTo>
                  <a:lnTo>
                    <a:pt x="f41" y="f13"/>
                  </a:lnTo>
                  <a:lnTo>
                    <a:pt x="f37" y="f43"/>
                  </a:lnTo>
                  <a:lnTo>
                    <a:pt x="f37" y="f43"/>
                  </a:lnTo>
                  <a:lnTo>
                    <a:pt x="f41" y="f16"/>
                  </a:lnTo>
                  <a:lnTo>
                    <a:pt x="f10" y="f21"/>
                  </a:lnTo>
                  <a:lnTo>
                    <a:pt x="f19" y="f22"/>
                  </a:lnTo>
                  <a:lnTo>
                    <a:pt x="f38" y="f23"/>
                  </a:lnTo>
                  <a:lnTo>
                    <a:pt x="f38" y="f23"/>
                  </a:lnTo>
                  <a:lnTo>
                    <a:pt x="f35" y="f22"/>
                  </a:lnTo>
                  <a:lnTo>
                    <a:pt x="f33" y="f16"/>
                  </a:lnTo>
                  <a:lnTo>
                    <a:pt x="f33" y="f12"/>
                  </a:lnTo>
                  <a:lnTo>
                    <a:pt x="f33" y="f1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5" name="Freeform 17"/>
            <p:cNvSpPr/>
            <p:nvPr/>
          </p:nvSpPr>
          <p:spPr>
            <a:xfrm>
              <a:off x="1498930" y="1629104"/>
              <a:ext cx="36539" cy="81015"/>
            </a:xfrm>
            <a:custGeom>
              <a:avLst/>
              <a:gdLst>
                <a:gd name="f0" fmla="val 10800000"/>
                <a:gd name="f1" fmla="val 5400000"/>
                <a:gd name="f2" fmla="val 180"/>
                <a:gd name="f3" fmla="val w"/>
                <a:gd name="f4" fmla="val h"/>
                <a:gd name="f5" fmla="val 0"/>
                <a:gd name="f6" fmla="val 46"/>
                <a:gd name="f7" fmla="val 102"/>
                <a:gd name="f8" fmla="val 40"/>
                <a:gd name="f9" fmla="val 38"/>
                <a:gd name="f10" fmla="val 28"/>
                <a:gd name="f11" fmla="val 76"/>
                <a:gd name="f12" fmla="val 82"/>
                <a:gd name="f13" fmla="val 30"/>
                <a:gd name="f14" fmla="val 86"/>
                <a:gd name="f15" fmla="val 32"/>
                <a:gd name="f16" fmla="val 88"/>
                <a:gd name="f17" fmla="val 36"/>
                <a:gd name="f18" fmla="val 44"/>
                <a:gd name="f19" fmla="val 100"/>
                <a:gd name="f20" fmla="val 22"/>
                <a:gd name="f21" fmla="val 16"/>
                <a:gd name="f22" fmla="val 12"/>
                <a:gd name="f23" fmla="val 96"/>
                <a:gd name="f24" fmla="val 8"/>
                <a:gd name="f25" fmla="val 92"/>
                <a:gd name="f26" fmla="val 80"/>
                <a:gd name="f27" fmla="val 24"/>
                <a:gd name="f28" fmla="val 4"/>
                <a:gd name="f29" fmla="+- 0 0 -90"/>
                <a:gd name="f30" fmla="*/ f3 1 46"/>
                <a:gd name="f31" fmla="*/ f4 1 102"/>
                <a:gd name="f32" fmla="+- f7 0 f5"/>
                <a:gd name="f33" fmla="+- f6 0 f5"/>
                <a:gd name="f34" fmla="*/ f29 f0 1"/>
                <a:gd name="f35" fmla="*/ f33 1 46"/>
                <a:gd name="f36" fmla="*/ f32 1 102"/>
                <a:gd name="f37" fmla="*/ 40 f33 1"/>
                <a:gd name="f38" fmla="*/ 38 f32 1"/>
                <a:gd name="f39" fmla="*/ 28 f33 1"/>
                <a:gd name="f40" fmla="*/ 76 f32 1"/>
                <a:gd name="f41" fmla="*/ 82 f32 1"/>
                <a:gd name="f42" fmla="*/ 30 f33 1"/>
                <a:gd name="f43" fmla="*/ 86 f32 1"/>
                <a:gd name="f44" fmla="*/ 32 f33 1"/>
                <a:gd name="f45" fmla="*/ 88 f32 1"/>
                <a:gd name="f46" fmla="*/ 36 f33 1"/>
                <a:gd name="f47" fmla="*/ 44 f33 1"/>
                <a:gd name="f48" fmla="*/ 46 f33 1"/>
                <a:gd name="f49" fmla="*/ 100 f32 1"/>
                <a:gd name="f50" fmla="*/ 38 f33 1"/>
                <a:gd name="f51" fmla="*/ 102 f32 1"/>
                <a:gd name="f52" fmla="*/ 22 f33 1"/>
                <a:gd name="f53" fmla="*/ 16 f33 1"/>
                <a:gd name="f54" fmla="*/ 12 f33 1"/>
                <a:gd name="f55" fmla="*/ 96 f32 1"/>
                <a:gd name="f56" fmla="*/ 8 f33 1"/>
                <a:gd name="f57" fmla="*/ 92 f32 1"/>
                <a:gd name="f58" fmla="*/ 80 f32 1"/>
                <a:gd name="f59" fmla="*/ 0 f33 1"/>
                <a:gd name="f60" fmla="*/ 24 f32 1"/>
                <a:gd name="f61" fmla="*/ 4 f32 1"/>
                <a:gd name="f62" fmla="*/ 0 f32 1"/>
                <a:gd name="f63" fmla="*/ f34 1 f2"/>
                <a:gd name="f64" fmla="*/ f37 1 46"/>
                <a:gd name="f65" fmla="*/ f38 1 102"/>
                <a:gd name="f66" fmla="*/ f39 1 46"/>
                <a:gd name="f67" fmla="*/ f40 1 102"/>
                <a:gd name="f68" fmla="*/ f41 1 102"/>
                <a:gd name="f69" fmla="*/ f42 1 46"/>
                <a:gd name="f70" fmla="*/ f43 1 102"/>
                <a:gd name="f71" fmla="*/ f44 1 46"/>
                <a:gd name="f72" fmla="*/ f45 1 102"/>
                <a:gd name="f73" fmla="*/ f46 1 46"/>
                <a:gd name="f74" fmla="*/ f47 1 46"/>
                <a:gd name="f75" fmla="*/ f48 1 46"/>
                <a:gd name="f76" fmla="*/ f49 1 102"/>
                <a:gd name="f77" fmla="*/ f50 1 46"/>
                <a:gd name="f78" fmla="*/ f51 1 102"/>
                <a:gd name="f79" fmla="*/ f52 1 46"/>
                <a:gd name="f80" fmla="*/ f53 1 46"/>
                <a:gd name="f81" fmla="*/ f54 1 46"/>
                <a:gd name="f82" fmla="*/ f55 1 102"/>
                <a:gd name="f83" fmla="*/ f56 1 46"/>
                <a:gd name="f84" fmla="*/ f57 1 102"/>
                <a:gd name="f85" fmla="*/ f58 1 102"/>
                <a:gd name="f86" fmla="*/ f59 1 46"/>
                <a:gd name="f87" fmla="*/ f60 1 102"/>
                <a:gd name="f88" fmla="*/ f61 1 102"/>
                <a:gd name="f89" fmla="*/ f62 1 102"/>
                <a:gd name="f90" fmla="*/ 0 1 f35"/>
                <a:gd name="f91" fmla="*/ f6 1 f35"/>
                <a:gd name="f92" fmla="*/ 0 1 f36"/>
                <a:gd name="f93" fmla="*/ f7 1 f36"/>
                <a:gd name="f94" fmla="+- f63 0 f1"/>
                <a:gd name="f95" fmla="*/ f64 1 f35"/>
                <a:gd name="f96" fmla="*/ f65 1 f36"/>
                <a:gd name="f97" fmla="*/ f66 1 f35"/>
                <a:gd name="f98" fmla="*/ f67 1 f36"/>
                <a:gd name="f99" fmla="*/ f68 1 f36"/>
                <a:gd name="f100" fmla="*/ f69 1 f35"/>
                <a:gd name="f101" fmla="*/ f70 1 f36"/>
                <a:gd name="f102" fmla="*/ f71 1 f35"/>
                <a:gd name="f103" fmla="*/ f72 1 f36"/>
                <a:gd name="f104" fmla="*/ f73 1 f35"/>
                <a:gd name="f105" fmla="*/ f74 1 f35"/>
                <a:gd name="f106" fmla="*/ f75 1 f35"/>
                <a:gd name="f107" fmla="*/ f76 1 f36"/>
                <a:gd name="f108" fmla="*/ f77 1 f35"/>
                <a:gd name="f109" fmla="*/ f78 1 f36"/>
                <a:gd name="f110" fmla="*/ f79 1 f35"/>
                <a:gd name="f111" fmla="*/ f80 1 f35"/>
                <a:gd name="f112" fmla="*/ f81 1 f35"/>
                <a:gd name="f113" fmla="*/ f82 1 f36"/>
                <a:gd name="f114" fmla="*/ f83 1 f35"/>
                <a:gd name="f115" fmla="*/ f84 1 f36"/>
                <a:gd name="f116" fmla="*/ f85 1 f36"/>
                <a:gd name="f117" fmla="*/ f86 1 f35"/>
                <a:gd name="f118" fmla="*/ f87 1 f36"/>
                <a:gd name="f119" fmla="*/ f88 1 f36"/>
                <a:gd name="f120" fmla="*/ f89 1 f36"/>
                <a:gd name="f121" fmla="*/ f90 f30 1"/>
                <a:gd name="f122" fmla="*/ f91 f30 1"/>
                <a:gd name="f123" fmla="*/ f93 f31 1"/>
                <a:gd name="f124" fmla="*/ f92 f31 1"/>
                <a:gd name="f125" fmla="*/ f95 f30 1"/>
                <a:gd name="f126" fmla="*/ f96 f31 1"/>
                <a:gd name="f127" fmla="*/ f97 f30 1"/>
                <a:gd name="f128" fmla="*/ f98 f31 1"/>
                <a:gd name="f129" fmla="*/ f99 f31 1"/>
                <a:gd name="f130" fmla="*/ f100 f30 1"/>
                <a:gd name="f131" fmla="*/ f101 f31 1"/>
                <a:gd name="f132" fmla="*/ f102 f30 1"/>
                <a:gd name="f133" fmla="*/ f103 f31 1"/>
                <a:gd name="f134" fmla="*/ f104 f30 1"/>
                <a:gd name="f135" fmla="*/ f105 f30 1"/>
                <a:gd name="f136" fmla="*/ f106 f30 1"/>
                <a:gd name="f137" fmla="*/ f107 f31 1"/>
                <a:gd name="f138" fmla="*/ f108 f30 1"/>
                <a:gd name="f139" fmla="*/ f109 f31 1"/>
                <a:gd name="f140" fmla="*/ f110 f30 1"/>
                <a:gd name="f141" fmla="*/ f111 f30 1"/>
                <a:gd name="f142" fmla="*/ f112 f30 1"/>
                <a:gd name="f143" fmla="*/ f113 f31 1"/>
                <a:gd name="f144" fmla="*/ f114 f30 1"/>
                <a:gd name="f145" fmla="*/ f115 f31 1"/>
                <a:gd name="f146" fmla="*/ f116 f31 1"/>
                <a:gd name="f147" fmla="*/ f117 f30 1"/>
                <a:gd name="f148" fmla="*/ f118 f31 1"/>
                <a:gd name="f149" fmla="*/ f119 f31 1"/>
                <a:gd name="f150" fmla="*/ f120 f31 1"/>
              </a:gdLst>
              <a:ahLst/>
              <a:cxnLst>
                <a:cxn ang="3cd4">
                  <a:pos x="hc" y="t"/>
                </a:cxn>
                <a:cxn ang="0">
                  <a:pos x="r" y="vc"/>
                </a:cxn>
                <a:cxn ang="cd4">
                  <a:pos x="hc" y="b"/>
                </a:cxn>
                <a:cxn ang="cd2">
                  <a:pos x="l" y="vc"/>
                </a:cxn>
                <a:cxn ang="f94">
                  <a:pos x="f125" y="f126"/>
                </a:cxn>
                <a:cxn ang="f94">
                  <a:pos x="f127" y="f126"/>
                </a:cxn>
                <a:cxn ang="f94">
                  <a:pos x="f127" y="f128"/>
                </a:cxn>
                <a:cxn ang="f94">
                  <a:pos x="f127" y="f128"/>
                </a:cxn>
                <a:cxn ang="f94">
                  <a:pos x="f127" y="f129"/>
                </a:cxn>
                <a:cxn ang="f94">
                  <a:pos x="f130" y="f131"/>
                </a:cxn>
                <a:cxn ang="f94">
                  <a:pos x="f132" y="f133"/>
                </a:cxn>
                <a:cxn ang="f94">
                  <a:pos x="f134" y="f133"/>
                </a:cxn>
                <a:cxn ang="f94">
                  <a:pos x="f134" y="f133"/>
                </a:cxn>
                <a:cxn ang="f94">
                  <a:pos x="f135" y="f133"/>
                </a:cxn>
                <a:cxn ang="f94">
                  <a:pos x="f136" y="f137"/>
                </a:cxn>
                <a:cxn ang="f94">
                  <a:pos x="f136" y="f137"/>
                </a:cxn>
                <a:cxn ang="f94">
                  <a:pos x="f138" y="f139"/>
                </a:cxn>
                <a:cxn ang="f94">
                  <a:pos x="f130" y="f139"/>
                </a:cxn>
                <a:cxn ang="f94">
                  <a:pos x="f130" y="f139"/>
                </a:cxn>
                <a:cxn ang="f94">
                  <a:pos x="f140" y="f139"/>
                </a:cxn>
                <a:cxn ang="f94">
                  <a:pos x="f141" y="f137"/>
                </a:cxn>
                <a:cxn ang="f94">
                  <a:pos x="f142" y="f143"/>
                </a:cxn>
                <a:cxn ang="f94">
                  <a:pos x="f144" y="f145"/>
                </a:cxn>
                <a:cxn ang="f94">
                  <a:pos x="f144" y="f145"/>
                </a:cxn>
                <a:cxn ang="f94">
                  <a:pos x="f144" y="f133"/>
                </a:cxn>
                <a:cxn ang="f94">
                  <a:pos x="f144" y="f146"/>
                </a:cxn>
                <a:cxn ang="f94">
                  <a:pos x="f144" y="f126"/>
                </a:cxn>
                <a:cxn ang="f94">
                  <a:pos x="f147" y="f126"/>
                </a:cxn>
                <a:cxn ang="f94">
                  <a:pos x="f147" y="f148"/>
                </a:cxn>
                <a:cxn ang="f94">
                  <a:pos x="f144" y="f148"/>
                </a:cxn>
                <a:cxn ang="f94">
                  <a:pos x="f144" y="f148"/>
                </a:cxn>
                <a:cxn ang="f94">
                  <a:pos x="f144" y="f149"/>
                </a:cxn>
                <a:cxn ang="f94">
                  <a:pos x="f127" y="f150"/>
                </a:cxn>
                <a:cxn ang="f94">
                  <a:pos x="f127" y="f150"/>
                </a:cxn>
                <a:cxn ang="f94">
                  <a:pos x="f127" y="f148"/>
                </a:cxn>
                <a:cxn ang="f94">
                  <a:pos x="f136" y="f148"/>
                </a:cxn>
                <a:cxn ang="f94">
                  <a:pos x="f125" y="f126"/>
                </a:cxn>
              </a:cxnLst>
              <a:rect l="f121" t="f124" r="f122" b="f123"/>
              <a:pathLst>
                <a:path w="46" h="102">
                  <a:moveTo>
                    <a:pt x="f8" y="f9"/>
                  </a:moveTo>
                  <a:lnTo>
                    <a:pt x="f10" y="f9"/>
                  </a:lnTo>
                  <a:lnTo>
                    <a:pt x="f10" y="f11"/>
                  </a:lnTo>
                  <a:lnTo>
                    <a:pt x="f10" y="f11"/>
                  </a:lnTo>
                  <a:lnTo>
                    <a:pt x="f10" y="f12"/>
                  </a:lnTo>
                  <a:lnTo>
                    <a:pt x="f13" y="f14"/>
                  </a:lnTo>
                  <a:lnTo>
                    <a:pt x="f15" y="f16"/>
                  </a:lnTo>
                  <a:lnTo>
                    <a:pt x="f17" y="f16"/>
                  </a:lnTo>
                  <a:lnTo>
                    <a:pt x="f17" y="f16"/>
                  </a:lnTo>
                  <a:lnTo>
                    <a:pt x="f18" y="f16"/>
                  </a:lnTo>
                  <a:lnTo>
                    <a:pt x="f6" y="f19"/>
                  </a:lnTo>
                  <a:lnTo>
                    <a:pt x="f6" y="f19"/>
                  </a:lnTo>
                  <a:lnTo>
                    <a:pt x="f9" y="f7"/>
                  </a:lnTo>
                  <a:lnTo>
                    <a:pt x="f13" y="f7"/>
                  </a:lnTo>
                  <a:lnTo>
                    <a:pt x="f13" y="f7"/>
                  </a:lnTo>
                  <a:lnTo>
                    <a:pt x="f20" y="f7"/>
                  </a:lnTo>
                  <a:lnTo>
                    <a:pt x="f21" y="f19"/>
                  </a:lnTo>
                  <a:lnTo>
                    <a:pt x="f22" y="f23"/>
                  </a:lnTo>
                  <a:lnTo>
                    <a:pt x="f24" y="f25"/>
                  </a:lnTo>
                  <a:lnTo>
                    <a:pt x="f24" y="f25"/>
                  </a:lnTo>
                  <a:lnTo>
                    <a:pt x="f24" y="f16"/>
                  </a:lnTo>
                  <a:lnTo>
                    <a:pt x="f24" y="f26"/>
                  </a:lnTo>
                  <a:lnTo>
                    <a:pt x="f24" y="f9"/>
                  </a:lnTo>
                  <a:lnTo>
                    <a:pt x="f5" y="f9"/>
                  </a:lnTo>
                  <a:lnTo>
                    <a:pt x="f5" y="f27"/>
                  </a:lnTo>
                  <a:lnTo>
                    <a:pt x="f24" y="f27"/>
                  </a:lnTo>
                  <a:lnTo>
                    <a:pt x="f24" y="f27"/>
                  </a:lnTo>
                  <a:lnTo>
                    <a:pt x="f24" y="f28"/>
                  </a:lnTo>
                  <a:lnTo>
                    <a:pt x="f10" y="f5"/>
                  </a:lnTo>
                  <a:lnTo>
                    <a:pt x="f10" y="f5"/>
                  </a:lnTo>
                  <a:lnTo>
                    <a:pt x="f10" y="f27"/>
                  </a:lnTo>
                  <a:lnTo>
                    <a:pt x="f6" y="f27"/>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6" name="Freeform 18"/>
            <p:cNvSpPr/>
            <p:nvPr/>
          </p:nvSpPr>
          <p:spPr>
            <a:xfrm>
              <a:off x="1543406" y="1621158"/>
              <a:ext cx="20647" cy="88952"/>
            </a:xfrm>
            <a:custGeom>
              <a:avLst/>
              <a:gdLst>
                <a:gd name="f0" fmla="val 10800000"/>
                <a:gd name="f1" fmla="val 5400000"/>
                <a:gd name="f2" fmla="val 180"/>
                <a:gd name="f3" fmla="val w"/>
                <a:gd name="f4" fmla="val h"/>
                <a:gd name="f5" fmla="val 0"/>
                <a:gd name="f6" fmla="val 26"/>
                <a:gd name="f7" fmla="val 112"/>
                <a:gd name="f8" fmla="val 12"/>
                <a:gd name="f9" fmla="val 24"/>
                <a:gd name="f10" fmla="val 16"/>
                <a:gd name="f11" fmla="val 22"/>
                <a:gd name="f12" fmla="val 20"/>
                <a:gd name="f13" fmla="val 18"/>
                <a:gd name="f14" fmla="val 14"/>
                <a:gd name="f15" fmla="val 8"/>
                <a:gd name="f16" fmla="val 4"/>
                <a:gd name="f17" fmla="val 2"/>
                <a:gd name="f18" fmla="val 32"/>
                <a:gd name="f19" fmla="val 34"/>
                <a:gd name="f20" fmla="+- 0 0 -90"/>
                <a:gd name="f21" fmla="*/ f3 1 26"/>
                <a:gd name="f22" fmla="*/ f4 1 112"/>
                <a:gd name="f23" fmla="+- f7 0 f5"/>
                <a:gd name="f24" fmla="+- f6 0 f5"/>
                <a:gd name="f25" fmla="*/ f20 f0 1"/>
                <a:gd name="f26" fmla="*/ f24 1 26"/>
                <a:gd name="f27" fmla="*/ f23 1 112"/>
                <a:gd name="f28" fmla="*/ 26 f24 1"/>
                <a:gd name="f29" fmla="*/ 12 f23 1"/>
                <a:gd name="f30" fmla="*/ 24 f24 1"/>
                <a:gd name="f31" fmla="*/ 16 f23 1"/>
                <a:gd name="f32" fmla="*/ 22 f24 1"/>
                <a:gd name="f33" fmla="*/ 20 f23 1"/>
                <a:gd name="f34" fmla="*/ 18 f24 1"/>
                <a:gd name="f35" fmla="*/ 24 f23 1"/>
                <a:gd name="f36" fmla="*/ 14 f24 1"/>
                <a:gd name="f37" fmla="*/ 8 f24 1"/>
                <a:gd name="f38" fmla="*/ 4 f24 1"/>
                <a:gd name="f39" fmla="*/ 2 f24 1"/>
                <a:gd name="f40" fmla="*/ 0 f24 1"/>
                <a:gd name="f41" fmla="*/ 8 f23 1"/>
                <a:gd name="f42" fmla="*/ 2 f23 1"/>
                <a:gd name="f43" fmla="*/ 0 f23 1"/>
                <a:gd name="f44" fmla="*/ 32 f23 1"/>
                <a:gd name="f45" fmla="*/ 112 f23 1"/>
                <a:gd name="f46" fmla="*/ 34 f23 1"/>
                <a:gd name="f47" fmla="*/ f25 1 f2"/>
                <a:gd name="f48" fmla="*/ f28 1 26"/>
                <a:gd name="f49" fmla="*/ f29 1 112"/>
                <a:gd name="f50" fmla="*/ f30 1 26"/>
                <a:gd name="f51" fmla="*/ f31 1 112"/>
                <a:gd name="f52" fmla="*/ f32 1 26"/>
                <a:gd name="f53" fmla="*/ f33 1 112"/>
                <a:gd name="f54" fmla="*/ f34 1 26"/>
                <a:gd name="f55" fmla="*/ f35 1 112"/>
                <a:gd name="f56" fmla="*/ f36 1 26"/>
                <a:gd name="f57" fmla="*/ f37 1 26"/>
                <a:gd name="f58" fmla="*/ f38 1 26"/>
                <a:gd name="f59" fmla="*/ f39 1 26"/>
                <a:gd name="f60" fmla="*/ f40 1 26"/>
                <a:gd name="f61" fmla="*/ f41 1 112"/>
                <a:gd name="f62" fmla="*/ f42 1 112"/>
                <a:gd name="f63" fmla="*/ f43 1 112"/>
                <a:gd name="f64" fmla="*/ f44 1 112"/>
                <a:gd name="f65" fmla="*/ f45 1 112"/>
                <a:gd name="f66" fmla="*/ f46 1 112"/>
                <a:gd name="f67" fmla="*/ 0 1 f26"/>
                <a:gd name="f68" fmla="*/ f6 1 f26"/>
                <a:gd name="f69" fmla="*/ 0 1 f27"/>
                <a:gd name="f70" fmla="*/ f7 1 f27"/>
                <a:gd name="f71" fmla="+- f47 0 f1"/>
                <a:gd name="f72" fmla="*/ f48 1 f26"/>
                <a:gd name="f73" fmla="*/ f49 1 f27"/>
                <a:gd name="f74" fmla="*/ f50 1 f26"/>
                <a:gd name="f75" fmla="*/ f51 1 f27"/>
                <a:gd name="f76" fmla="*/ f52 1 f26"/>
                <a:gd name="f77" fmla="*/ f53 1 f27"/>
                <a:gd name="f78" fmla="*/ f54 1 f26"/>
                <a:gd name="f79" fmla="*/ f55 1 f27"/>
                <a:gd name="f80" fmla="*/ f56 1 f26"/>
                <a:gd name="f81" fmla="*/ f57 1 f26"/>
                <a:gd name="f82" fmla="*/ f58 1 f26"/>
                <a:gd name="f83" fmla="*/ f59 1 f26"/>
                <a:gd name="f84" fmla="*/ f60 1 f26"/>
                <a:gd name="f85" fmla="*/ f61 1 f27"/>
                <a:gd name="f86" fmla="*/ f62 1 f27"/>
                <a:gd name="f87" fmla="*/ f63 1 f27"/>
                <a:gd name="f88" fmla="*/ f64 1 f27"/>
                <a:gd name="f89" fmla="*/ f65 1 f27"/>
                <a:gd name="f90" fmla="*/ f66 1 f27"/>
                <a:gd name="f91" fmla="*/ f67 f21 1"/>
                <a:gd name="f92" fmla="*/ f68 f21 1"/>
                <a:gd name="f93" fmla="*/ f70 f22 1"/>
                <a:gd name="f94" fmla="*/ f69 f22 1"/>
                <a:gd name="f95" fmla="*/ f72 f21 1"/>
                <a:gd name="f96" fmla="*/ f73 f22 1"/>
                <a:gd name="f97" fmla="*/ f74 f21 1"/>
                <a:gd name="f98" fmla="*/ f75 f22 1"/>
                <a:gd name="f99" fmla="*/ f76 f21 1"/>
                <a:gd name="f100" fmla="*/ f77 f22 1"/>
                <a:gd name="f101" fmla="*/ f78 f21 1"/>
                <a:gd name="f102" fmla="*/ f79 f22 1"/>
                <a:gd name="f103" fmla="*/ f80 f21 1"/>
                <a:gd name="f104" fmla="*/ f81 f21 1"/>
                <a:gd name="f105" fmla="*/ f82 f21 1"/>
                <a:gd name="f106" fmla="*/ f83 f21 1"/>
                <a:gd name="f107" fmla="*/ f84 f21 1"/>
                <a:gd name="f108" fmla="*/ f85 f22 1"/>
                <a:gd name="f109" fmla="*/ f86 f22 1"/>
                <a:gd name="f110" fmla="*/ f87 f22 1"/>
                <a:gd name="f111" fmla="*/ f88 f22 1"/>
                <a:gd name="f112" fmla="*/ f89 f22 1"/>
                <a:gd name="f113" fmla="*/ f90 f22 1"/>
              </a:gdLst>
              <a:ahLst/>
              <a:cxnLst>
                <a:cxn ang="3cd4">
                  <a:pos x="hc" y="t"/>
                </a:cxn>
                <a:cxn ang="0">
                  <a:pos x="r" y="vc"/>
                </a:cxn>
                <a:cxn ang="cd4">
                  <a:pos x="hc" y="b"/>
                </a:cxn>
                <a:cxn ang="cd2">
                  <a:pos x="l" y="vc"/>
                </a:cxn>
                <a:cxn ang="f71">
                  <a:pos x="f95" y="f96"/>
                </a:cxn>
                <a:cxn ang="f71">
                  <a:pos x="f95" y="f96"/>
                </a:cxn>
                <a:cxn ang="f71">
                  <a:pos x="f97" y="f98"/>
                </a:cxn>
                <a:cxn ang="f71">
                  <a:pos x="f99" y="f100"/>
                </a:cxn>
                <a:cxn ang="f71">
                  <a:pos x="f101" y="f102"/>
                </a:cxn>
                <a:cxn ang="f71">
                  <a:pos x="f103" y="f102"/>
                </a:cxn>
                <a:cxn ang="f71">
                  <a:pos x="f103" y="f102"/>
                </a:cxn>
                <a:cxn ang="f71">
                  <a:pos x="f104" y="f102"/>
                </a:cxn>
                <a:cxn ang="f71">
                  <a:pos x="f105" y="f100"/>
                </a:cxn>
                <a:cxn ang="f71">
                  <a:pos x="f106" y="f98"/>
                </a:cxn>
                <a:cxn ang="f71">
                  <a:pos x="f107" y="f96"/>
                </a:cxn>
                <a:cxn ang="f71">
                  <a:pos x="f107" y="f96"/>
                </a:cxn>
                <a:cxn ang="f71">
                  <a:pos x="f106" y="f108"/>
                </a:cxn>
                <a:cxn ang="f71">
                  <a:pos x="f105" y="f109"/>
                </a:cxn>
                <a:cxn ang="f71">
                  <a:pos x="f104" y="f110"/>
                </a:cxn>
                <a:cxn ang="f71">
                  <a:pos x="f103" y="f110"/>
                </a:cxn>
                <a:cxn ang="f71">
                  <a:pos x="f103" y="f110"/>
                </a:cxn>
                <a:cxn ang="f71">
                  <a:pos x="f101" y="f110"/>
                </a:cxn>
                <a:cxn ang="f71">
                  <a:pos x="f99" y="f109"/>
                </a:cxn>
                <a:cxn ang="f71">
                  <a:pos x="f97" y="f108"/>
                </a:cxn>
                <a:cxn ang="f71">
                  <a:pos x="f95" y="f96"/>
                </a:cxn>
                <a:cxn ang="f71">
                  <a:pos x="f95" y="f96"/>
                </a:cxn>
                <a:cxn ang="f71">
                  <a:pos x="f97" y="f111"/>
                </a:cxn>
                <a:cxn ang="f71">
                  <a:pos x="f97" y="f112"/>
                </a:cxn>
                <a:cxn ang="f71">
                  <a:pos x="f105" y="f112"/>
                </a:cxn>
                <a:cxn ang="f71">
                  <a:pos x="f105" y="f113"/>
                </a:cxn>
                <a:cxn ang="f71">
                  <a:pos x="f97" y="f111"/>
                </a:cxn>
              </a:cxnLst>
              <a:rect l="f91" t="f94" r="f92" b="f93"/>
              <a:pathLst>
                <a:path w="26" h="112">
                  <a:moveTo>
                    <a:pt x="f6" y="f8"/>
                  </a:moveTo>
                  <a:lnTo>
                    <a:pt x="f6" y="f8"/>
                  </a:lnTo>
                  <a:lnTo>
                    <a:pt x="f9" y="f10"/>
                  </a:lnTo>
                  <a:lnTo>
                    <a:pt x="f11" y="f12"/>
                  </a:lnTo>
                  <a:lnTo>
                    <a:pt x="f13" y="f9"/>
                  </a:lnTo>
                  <a:lnTo>
                    <a:pt x="f14" y="f9"/>
                  </a:lnTo>
                  <a:lnTo>
                    <a:pt x="f14" y="f9"/>
                  </a:lnTo>
                  <a:lnTo>
                    <a:pt x="f15" y="f9"/>
                  </a:lnTo>
                  <a:lnTo>
                    <a:pt x="f16" y="f12"/>
                  </a:lnTo>
                  <a:lnTo>
                    <a:pt x="f17" y="f10"/>
                  </a:lnTo>
                  <a:lnTo>
                    <a:pt x="f5" y="f8"/>
                  </a:lnTo>
                  <a:lnTo>
                    <a:pt x="f5" y="f8"/>
                  </a:lnTo>
                  <a:lnTo>
                    <a:pt x="f17" y="f15"/>
                  </a:lnTo>
                  <a:lnTo>
                    <a:pt x="f16" y="f17"/>
                  </a:lnTo>
                  <a:lnTo>
                    <a:pt x="f15" y="f5"/>
                  </a:lnTo>
                  <a:lnTo>
                    <a:pt x="f14" y="f5"/>
                  </a:lnTo>
                  <a:lnTo>
                    <a:pt x="f14" y="f5"/>
                  </a:lnTo>
                  <a:lnTo>
                    <a:pt x="f13" y="f5"/>
                  </a:lnTo>
                  <a:lnTo>
                    <a:pt x="f11" y="f17"/>
                  </a:lnTo>
                  <a:lnTo>
                    <a:pt x="f9" y="f15"/>
                  </a:lnTo>
                  <a:lnTo>
                    <a:pt x="f6" y="f8"/>
                  </a:lnTo>
                  <a:lnTo>
                    <a:pt x="f6" y="f8"/>
                  </a:lnTo>
                  <a:close/>
                  <a:moveTo>
                    <a:pt x="f9" y="f18"/>
                  </a:moveTo>
                  <a:lnTo>
                    <a:pt x="f9" y="f7"/>
                  </a:lnTo>
                  <a:lnTo>
                    <a:pt x="f16" y="f7"/>
                  </a:lnTo>
                  <a:lnTo>
                    <a:pt x="f16" y="f19"/>
                  </a:lnTo>
                  <a:lnTo>
                    <a:pt x="f9" y="f1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7" name="Freeform 19"/>
            <p:cNvSpPr/>
            <p:nvPr/>
          </p:nvSpPr>
          <p:spPr>
            <a:xfrm>
              <a:off x="1573590" y="1646578"/>
              <a:ext cx="57186" cy="63541"/>
            </a:xfrm>
            <a:custGeom>
              <a:avLst/>
              <a:gdLst>
                <a:gd name="f0" fmla="val 10800000"/>
                <a:gd name="f1" fmla="val 5400000"/>
                <a:gd name="f2" fmla="val 180"/>
                <a:gd name="f3" fmla="val w"/>
                <a:gd name="f4" fmla="val h"/>
                <a:gd name="f5" fmla="val 0"/>
                <a:gd name="f6" fmla="val 72"/>
                <a:gd name="f7" fmla="val 80"/>
                <a:gd name="f8" fmla="val 62"/>
                <a:gd name="f9" fmla="val 12"/>
                <a:gd name="f10" fmla="val 66"/>
                <a:gd name="f11" fmla="val 18"/>
                <a:gd name="f12" fmla="val 70"/>
                <a:gd name="f13" fmla="val 24"/>
                <a:gd name="f14" fmla="val 32"/>
                <a:gd name="f15" fmla="val 40"/>
                <a:gd name="f16" fmla="val 50"/>
                <a:gd name="f17" fmla="val 68"/>
                <a:gd name="f18" fmla="val 58"/>
                <a:gd name="f19" fmla="val 64"/>
                <a:gd name="f20" fmla="val 56"/>
                <a:gd name="f21" fmla="val 74"/>
                <a:gd name="f22" fmla="val 78"/>
                <a:gd name="f23" fmla="val 44"/>
                <a:gd name="f24" fmla="val 36"/>
                <a:gd name="f25" fmla="val 28"/>
                <a:gd name="f26" fmla="val 22"/>
                <a:gd name="f27" fmla="val 16"/>
                <a:gd name="f28" fmla="val 10"/>
                <a:gd name="f29" fmla="val 6"/>
                <a:gd name="f30" fmla="val 4"/>
                <a:gd name="f31" fmla="val 2"/>
                <a:gd name="f32" fmla="val 26"/>
                <a:gd name="f33" fmla="val 30"/>
                <a:gd name="f34" fmla="val 52"/>
                <a:gd name="f35" fmla="val 60"/>
                <a:gd name="f36" fmla="val 42"/>
                <a:gd name="f37" fmla="val 46"/>
                <a:gd name="f38" fmla="val 48"/>
                <a:gd name="f39" fmla="val 14"/>
                <a:gd name="f40" fmla="+- 0 0 -90"/>
                <a:gd name="f41" fmla="*/ f3 1 72"/>
                <a:gd name="f42" fmla="*/ f4 1 80"/>
                <a:gd name="f43" fmla="+- f7 0 f5"/>
                <a:gd name="f44" fmla="+- f6 0 f5"/>
                <a:gd name="f45" fmla="*/ f40 f0 1"/>
                <a:gd name="f46" fmla="*/ f44 1 72"/>
                <a:gd name="f47" fmla="*/ f43 1 80"/>
                <a:gd name="f48" fmla="*/ 62 f44 1"/>
                <a:gd name="f49" fmla="*/ 12 f43 1"/>
                <a:gd name="f50" fmla="*/ 70 f44 1"/>
                <a:gd name="f51" fmla="*/ 24 f43 1"/>
                <a:gd name="f52" fmla="*/ 72 f44 1"/>
                <a:gd name="f53" fmla="*/ 40 f43 1"/>
                <a:gd name="f54" fmla="*/ 50 f43 1"/>
                <a:gd name="f55" fmla="*/ 66 f44 1"/>
                <a:gd name="f56" fmla="*/ 64 f43 1"/>
                <a:gd name="f57" fmla="*/ 70 f43 1"/>
                <a:gd name="f58" fmla="*/ 50 f44 1"/>
                <a:gd name="f59" fmla="*/ 78 f43 1"/>
                <a:gd name="f60" fmla="*/ 36 f44 1"/>
                <a:gd name="f61" fmla="*/ 80 f43 1"/>
                <a:gd name="f62" fmla="*/ 28 f44 1"/>
                <a:gd name="f63" fmla="*/ 16 f44 1"/>
                <a:gd name="f64" fmla="*/ 74 f43 1"/>
                <a:gd name="f65" fmla="*/ 6 f44 1"/>
                <a:gd name="f66" fmla="*/ 2 f44 1"/>
                <a:gd name="f67" fmla="*/ 0 f44 1"/>
                <a:gd name="f68" fmla="*/ 4 f44 1"/>
                <a:gd name="f69" fmla="*/ 10 f44 1"/>
                <a:gd name="f70" fmla="*/ 22 f44 1"/>
                <a:gd name="f71" fmla="*/ 2 f43 1"/>
                <a:gd name="f72" fmla="*/ 0 f43 1"/>
                <a:gd name="f73" fmla="*/ 44 f44 1"/>
                <a:gd name="f74" fmla="*/ 56 f44 1"/>
                <a:gd name="f75" fmla="*/ 6 f43 1"/>
                <a:gd name="f76" fmla="*/ 26 f44 1"/>
                <a:gd name="f77" fmla="*/ 22 f43 1"/>
                <a:gd name="f78" fmla="*/ 24 f44 1"/>
                <a:gd name="f79" fmla="*/ 52 f43 1"/>
                <a:gd name="f80" fmla="*/ 60 f43 1"/>
                <a:gd name="f81" fmla="*/ 66 f43 1"/>
                <a:gd name="f82" fmla="*/ 42 f44 1"/>
                <a:gd name="f83" fmla="*/ 48 f44 1"/>
                <a:gd name="f84" fmla="*/ 18 f43 1"/>
                <a:gd name="f85" fmla="*/ 16 f43 1"/>
                <a:gd name="f86" fmla="*/ 14 f43 1"/>
                <a:gd name="f87" fmla="*/ f45 1 f2"/>
                <a:gd name="f88" fmla="*/ f48 1 72"/>
                <a:gd name="f89" fmla="*/ f49 1 80"/>
                <a:gd name="f90" fmla="*/ f50 1 72"/>
                <a:gd name="f91" fmla="*/ f51 1 80"/>
                <a:gd name="f92" fmla="*/ f52 1 72"/>
                <a:gd name="f93" fmla="*/ f53 1 80"/>
                <a:gd name="f94" fmla="*/ f54 1 80"/>
                <a:gd name="f95" fmla="*/ f55 1 72"/>
                <a:gd name="f96" fmla="*/ f56 1 80"/>
                <a:gd name="f97" fmla="*/ f57 1 80"/>
                <a:gd name="f98" fmla="*/ f58 1 72"/>
                <a:gd name="f99" fmla="*/ f59 1 80"/>
                <a:gd name="f100" fmla="*/ f60 1 72"/>
                <a:gd name="f101" fmla="*/ f61 1 80"/>
                <a:gd name="f102" fmla="*/ f62 1 72"/>
                <a:gd name="f103" fmla="*/ f63 1 72"/>
                <a:gd name="f104" fmla="*/ f64 1 80"/>
                <a:gd name="f105" fmla="*/ f65 1 72"/>
                <a:gd name="f106" fmla="*/ f66 1 72"/>
                <a:gd name="f107" fmla="*/ f67 1 72"/>
                <a:gd name="f108" fmla="*/ f68 1 72"/>
                <a:gd name="f109" fmla="*/ f69 1 72"/>
                <a:gd name="f110" fmla="*/ f70 1 72"/>
                <a:gd name="f111" fmla="*/ f71 1 80"/>
                <a:gd name="f112" fmla="*/ f72 1 80"/>
                <a:gd name="f113" fmla="*/ f73 1 72"/>
                <a:gd name="f114" fmla="*/ f74 1 72"/>
                <a:gd name="f115" fmla="*/ f75 1 80"/>
                <a:gd name="f116" fmla="*/ f76 1 72"/>
                <a:gd name="f117" fmla="*/ f77 1 80"/>
                <a:gd name="f118" fmla="*/ f78 1 72"/>
                <a:gd name="f119" fmla="*/ f79 1 80"/>
                <a:gd name="f120" fmla="*/ f80 1 80"/>
                <a:gd name="f121" fmla="*/ f81 1 80"/>
                <a:gd name="f122" fmla="*/ f82 1 72"/>
                <a:gd name="f123" fmla="*/ f83 1 72"/>
                <a:gd name="f124" fmla="*/ f84 1 80"/>
                <a:gd name="f125" fmla="*/ f85 1 80"/>
                <a:gd name="f126" fmla="*/ f86 1 80"/>
                <a:gd name="f127" fmla="*/ 0 1 f46"/>
                <a:gd name="f128" fmla="*/ f6 1 f46"/>
                <a:gd name="f129" fmla="*/ 0 1 f47"/>
                <a:gd name="f130" fmla="*/ f7 1 f47"/>
                <a:gd name="f131" fmla="+- f87 0 f1"/>
                <a:gd name="f132" fmla="*/ f88 1 f46"/>
                <a:gd name="f133" fmla="*/ f89 1 f47"/>
                <a:gd name="f134" fmla="*/ f90 1 f46"/>
                <a:gd name="f135" fmla="*/ f91 1 f47"/>
                <a:gd name="f136" fmla="*/ f92 1 f46"/>
                <a:gd name="f137" fmla="*/ f93 1 f47"/>
                <a:gd name="f138" fmla="*/ f94 1 f47"/>
                <a:gd name="f139" fmla="*/ f95 1 f46"/>
                <a:gd name="f140" fmla="*/ f96 1 f47"/>
                <a:gd name="f141" fmla="*/ f97 1 f47"/>
                <a:gd name="f142" fmla="*/ f98 1 f46"/>
                <a:gd name="f143" fmla="*/ f99 1 f47"/>
                <a:gd name="f144" fmla="*/ f100 1 f46"/>
                <a:gd name="f145" fmla="*/ f101 1 f47"/>
                <a:gd name="f146" fmla="*/ f102 1 f46"/>
                <a:gd name="f147" fmla="*/ f103 1 f46"/>
                <a:gd name="f148" fmla="*/ f104 1 f47"/>
                <a:gd name="f149" fmla="*/ f105 1 f46"/>
                <a:gd name="f150" fmla="*/ f106 1 f46"/>
                <a:gd name="f151" fmla="*/ f107 1 f46"/>
                <a:gd name="f152" fmla="*/ f108 1 f46"/>
                <a:gd name="f153" fmla="*/ f109 1 f46"/>
                <a:gd name="f154" fmla="*/ f110 1 f46"/>
                <a:gd name="f155" fmla="*/ f111 1 f47"/>
                <a:gd name="f156" fmla="*/ f112 1 f47"/>
                <a:gd name="f157" fmla="*/ f113 1 f46"/>
                <a:gd name="f158" fmla="*/ f114 1 f46"/>
                <a:gd name="f159" fmla="*/ f115 1 f47"/>
                <a:gd name="f160" fmla="*/ f116 1 f46"/>
                <a:gd name="f161" fmla="*/ f117 1 f47"/>
                <a:gd name="f162" fmla="*/ f118 1 f46"/>
                <a:gd name="f163" fmla="*/ f119 1 f47"/>
                <a:gd name="f164" fmla="*/ f120 1 f47"/>
                <a:gd name="f165" fmla="*/ f121 1 f47"/>
                <a:gd name="f166" fmla="*/ f122 1 f46"/>
                <a:gd name="f167" fmla="*/ f123 1 f46"/>
                <a:gd name="f168" fmla="*/ f124 1 f47"/>
                <a:gd name="f169" fmla="*/ f125 1 f47"/>
                <a:gd name="f170" fmla="*/ f126 1 f47"/>
                <a:gd name="f171" fmla="*/ f127 f41 1"/>
                <a:gd name="f172" fmla="*/ f128 f41 1"/>
                <a:gd name="f173" fmla="*/ f130 f42 1"/>
                <a:gd name="f174" fmla="*/ f129 f42 1"/>
                <a:gd name="f175" fmla="*/ f132 f41 1"/>
                <a:gd name="f176" fmla="*/ f133 f42 1"/>
                <a:gd name="f177" fmla="*/ f134 f41 1"/>
                <a:gd name="f178" fmla="*/ f135 f42 1"/>
                <a:gd name="f179" fmla="*/ f136 f41 1"/>
                <a:gd name="f180" fmla="*/ f137 f42 1"/>
                <a:gd name="f181" fmla="*/ f138 f42 1"/>
                <a:gd name="f182" fmla="*/ f139 f41 1"/>
                <a:gd name="f183" fmla="*/ f140 f42 1"/>
                <a:gd name="f184" fmla="*/ f141 f42 1"/>
                <a:gd name="f185" fmla="*/ f142 f41 1"/>
                <a:gd name="f186" fmla="*/ f143 f42 1"/>
                <a:gd name="f187" fmla="*/ f144 f41 1"/>
                <a:gd name="f188" fmla="*/ f145 f42 1"/>
                <a:gd name="f189" fmla="*/ f146 f41 1"/>
                <a:gd name="f190" fmla="*/ f147 f41 1"/>
                <a:gd name="f191" fmla="*/ f148 f42 1"/>
                <a:gd name="f192" fmla="*/ f149 f41 1"/>
                <a:gd name="f193" fmla="*/ f150 f41 1"/>
                <a:gd name="f194" fmla="*/ f151 f41 1"/>
                <a:gd name="f195" fmla="*/ f152 f41 1"/>
                <a:gd name="f196" fmla="*/ f153 f41 1"/>
                <a:gd name="f197" fmla="*/ f154 f41 1"/>
                <a:gd name="f198" fmla="*/ f155 f42 1"/>
                <a:gd name="f199" fmla="*/ f156 f42 1"/>
                <a:gd name="f200" fmla="*/ f157 f41 1"/>
                <a:gd name="f201" fmla="*/ f158 f41 1"/>
                <a:gd name="f202" fmla="*/ f159 f42 1"/>
                <a:gd name="f203" fmla="*/ f160 f41 1"/>
                <a:gd name="f204" fmla="*/ f161 f42 1"/>
                <a:gd name="f205" fmla="*/ f162 f41 1"/>
                <a:gd name="f206" fmla="*/ f163 f42 1"/>
                <a:gd name="f207" fmla="*/ f164 f42 1"/>
                <a:gd name="f208" fmla="*/ f165 f42 1"/>
                <a:gd name="f209" fmla="*/ f166 f41 1"/>
                <a:gd name="f210" fmla="*/ f167 f41 1"/>
                <a:gd name="f211" fmla="*/ f168 f42 1"/>
                <a:gd name="f212" fmla="*/ f169 f42 1"/>
                <a:gd name="f213" fmla="*/ f170 f42 1"/>
              </a:gdLst>
              <a:ahLst/>
              <a:cxnLst>
                <a:cxn ang="3cd4">
                  <a:pos x="hc" y="t"/>
                </a:cxn>
                <a:cxn ang="0">
                  <a:pos x="r" y="vc"/>
                </a:cxn>
                <a:cxn ang="cd4">
                  <a:pos x="hc" y="b"/>
                </a:cxn>
                <a:cxn ang="cd2">
                  <a:pos x="l" y="vc"/>
                </a:cxn>
                <a:cxn ang="f131">
                  <a:pos x="f175" y="f176"/>
                </a:cxn>
                <a:cxn ang="f131">
                  <a:pos x="f177" y="f178"/>
                </a:cxn>
                <a:cxn ang="f131">
                  <a:pos x="f179" y="f180"/>
                </a:cxn>
                <a:cxn ang="f131">
                  <a:pos x="f177" y="f181"/>
                </a:cxn>
                <a:cxn ang="f131">
                  <a:pos x="f182" y="f183"/>
                </a:cxn>
                <a:cxn ang="f131">
                  <a:pos x="f175" y="f184"/>
                </a:cxn>
                <a:cxn ang="f131">
                  <a:pos x="f185" y="f186"/>
                </a:cxn>
                <a:cxn ang="f131">
                  <a:pos x="f187" y="f188"/>
                </a:cxn>
                <a:cxn ang="f131">
                  <a:pos x="f189" y="f188"/>
                </a:cxn>
                <a:cxn ang="f131">
                  <a:pos x="f190" y="f191"/>
                </a:cxn>
                <a:cxn ang="f131">
                  <a:pos x="f192" y="f183"/>
                </a:cxn>
                <a:cxn ang="f131">
                  <a:pos x="f193" y="f181"/>
                </a:cxn>
                <a:cxn ang="f131">
                  <a:pos x="f194" y="f180"/>
                </a:cxn>
                <a:cxn ang="f131">
                  <a:pos x="f195" y="f178"/>
                </a:cxn>
                <a:cxn ang="f131">
                  <a:pos x="f196" y="f176"/>
                </a:cxn>
                <a:cxn ang="f131">
                  <a:pos x="f197" y="f198"/>
                </a:cxn>
                <a:cxn ang="f131">
                  <a:pos x="f187" y="f199"/>
                </a:cxn>
                <a:cxn ang="f131">
                  <a:pos x="f200" y="f199"/>
                </a:cxn>
                <a:cxn ang="f131">
                  <a:pos x="f201" y="f202"/>
                </a:cxn>
                <a:cxn ang="f131">
                  <a:pos x="f175" y="f176"/>
                </a:cxn>
                <a:cxn ang="f131">
                  <a:pos x="f203" y="f204"/>
                </a:cxn>
                <a:cxn ang="f131">
                  <a:pos x="f205" y="f180"/>
                </a:cxn>
                <a:cxn ang="f131">
                  <a:pos x="f205" y="f206"/>
                </a:cxn>
                <a:cxn ang="f131">
                  <a:pos x="f203" y="f207"/>
                </a:cxn>
                <a:cxn ang="f131">
                  <a:pos x="f187" y="f208"/>
                </a:cxn>
                <a:cxn ang="f131">
                  <a:pos x="f209" y="f183"/>
                </a:cxn>
                <a:cxn ang="f131">
                  <a:pos x="f210" y="f206"/>
                </a:cxn>
                <a:cxn ang="f131">
                  <a:pos x="f185" y="f180"/>
                </a:cxn>
                <a:cxn ang="f131">
                  <a:pos x="f200" y="f211"/>
                </a:cxn>
                <a:cxn ang="f131">
                  <a:pos x="f209" y="f212"/>
                </a:cxn>
                <a:cxn ang="f131">
                  <a:pos x="f187" y="f213"/>
                </a:cxn>
                <a:cxn ang="f131">
                  <a:pos x="f203" y="f204"/>
                </a:cxn>
              </a:cxnLst>
              <a:rect l="f171" t="f174" r="f172" b="f173"/>
              <a:pathLst>
                <a:path w="72" h="80">
                  <a:moveTo>
                    <a:pt x="f8" y="f9"/>
                  </a:moveTo>
                  <a:lnTo>
                    <a:pt x="f8" y="f9"/>
                  </a:lnTo>
                  <a:lnTo>
                    <a:pt x="f10" y="f11"/>
                  </a:lnTo>
                  <a:lnTo>
                    <a:pt x="f12" y="f13"/>
                  </a:lnTo>
                  <a:lnTo>
                    <a:pt x="f12" y="f14"/>
                  </a:lnTo>
                  <a:lnTo>
                    <a:pt x="f6" y="f15"/>
                  </a:lnTo>
                  <a:lnTo>
                    <a:pt x="f6" y="f15"/>
                  </a:lnTo>
                  <a:lnTo>
                    <a:pt x="f12" y="f16"/>
                  </a:lnTo>
                  <a:lnTo>
                    <a:pt x="f17" y="f18"/>
                  </a:lnTo>
                  <a:lnTo>
                    <a:pt x="f10" y="f19"/>
                  </a:lnTo>
                  <a:lnTo>
                    <a:pt x="f8" y="f12"/>
                  </a:lnTo>
                  <a:lnTo>
                    <a:pt x="f8" y="f12"/>
                  </a:lnTo>
                  <a:lnTo>
                    <a:pt x="f20" y="f21"/>
                  </a:lnTo>
                  <a:lnTo>
                    <a:pt x="f16" y="f22"/>
                  </a:lnTo>
                  <a:lnTo>
                    <a:pt x="f23" y="f7"/>
                  </a:lnTo>
                  <a:lnTo>
                    <a:pt x="f24" y="f7"/>
                  </a:lnTo>
                  <a:lnTo>
                    <a:pt x="f24" y="f7"/>
                  </a:lnTo>
                  <a:lnTo>
                    <a:pt x="f25" y="f7"/>
                  </a:lnTo>
                  <a:lnTo>
                    <a:pt x="f26" y="f22"/>
                  </a:lnTo>
                  <a:lnTo>
                    <a:pt x="f27" y="f21"/>
                  </a:lnTo>
                  <a:lnTo>
                    <a:pt x="f28" y="f12"/>
                  </a:lnTo>
                  <a:lnTo>
                    <a:pt x="f29" y="f19"/>
                  </a:lnTo>
                  <a:lnTo>
                    <a:pt x="f30" y="f18"/>
                  </a:lnTo>
                  <a:lnTo>
                    <a:pt x="f31" y="f16"/>
                  </a:lnTo>
                  <a:lnTo>
                    <a:pt x="f5" y="f15"/>
                  </a:lnTo>
                  <a:lnTo>
                    <a:pt x="f5" y="f15"/>
                  </a:lnTo>
                  <a:lnTo>
                    <a:pt x="f31" y="f14"/>
                  </a:lnTo>
                  <a:lnTo>
                    <a:pt x="f30" y="f13"/>
                  </a:lnTo>
                  <a:lnTo>
                    <a:pt x="f29" y="f27"/>
                  </a:lnTo>
                  <a:lnTo>
                    <a:pt x="f28" y="f9"/>
                  </a:lnTo>
                  <a:lnTo>
                    <a:pt x="f27" y="f29"/>
                  </a:lnTo>
                  <a:lnTo>
                    <a:pt x="f26" y="f31"/>
                  </a:lnTo>
                  <a:lnTo>
                    <a:pt x="f25" y="f5"/>
                  </a:lnTo>
                  <a:lnTo>
                    <a:pt x="f24" y="f5"/>
                  </a:lnTo>
                  <a:lnTo>
                    <a:pt x="f24" y="f5"/>
                  </a:lnTo>
                  <a:lnTo>
                    <a:pt x="f23" y="f5"/>
                  </a:lnTo>
                  <a:lnTo>
                    <a:pt x="f16" y="f31"/>
                  </a:lnTo>
                  <a:lnTo>
                    <a:pt x="f20" y="f29"/>
                  </a:lnTo>
                  <a:lnTo>
                    <a:pt x="f8" y="f9"/>
                  </a:lnTo>
                  <a:lnTo>
                    <a:pt x="f8" y="f9"/>
                  </a:lnTo>
                  <a:close/>
                  <a:moveTo>
                    <a:pt x="f32" y="f26"/>
                  </a:moveTo>
                  <a:lnTo>
                    <a:pt x="f32" y="f26"/>
                  </a:lnTo>
                  <a:lnTo>
                    <a:pt x="f13" y="f33"/>
                  </a:lnTo>
                  <a:lnTo>
                    <a:pt x="f13" y="f15"/>
                  </a:lnTo>
                  <a:lnTo>
                    <a:pt x="f13" y="f15"/>
                  </a:lnTo>
                  <a:lnTo>
                    <a:pt x="f13" y="f34"/>
                  </a:lnTo>
                  <a:lnTo>
                    <a:pt x="f32" y="f35"/>
                  </a:lnTo>
                  <a:lnTo>
                    <a:pt x="f32" y="f35"/>
                  </a:lnTo>
                  <a:lnTo>
                    <a:pt x="f33" y="f19"/>
                  </a:lnTo>
                  <a:lnTo>
                    <a:pt x="f24" y="f10"/>
                  </a:lnTo>
                  <a:lnTo>
                    <a:pt x="f24" y="f10"/>
                  </a:lnTo>
                  <a:lnTo>
                    <a:pt x="f36" y="f19"/>
                  </a:lnTo>
                  <a:lnTo>
                    <a:pt x="f37" y="f35"/>
                  </a:lnTo>
                  <a:lnTo>
                    <a:pt x="f38" y="f34"/>
                  </a:lnTo>
                  <a:lnTo>
                    <a:pt x="f16" y="f15"/>
                  </a:lnTo>
                  <a:lnTo>
                    <a:pt x="f16" y="f15"/>
                  </a:lnTo>
                  <a:lnTo>
                    <a:pt x="f38" y="f32"/>
                  </a:lnTo>
                  <a:lnTo>
                    <a:pt x="f23" y="f11"/>
                  </a:lnTo>
                  <a:lnTo>
                    <a:pt x="f23" y="f11"/>
                  </a:lnTo>
                  <a:lnTo>
                    <a:pt x="f36" y="f27"/>
                  </a:lnTo>
                  <a:lnTo>
                    <a:pt x="f24" y="f39"/>
                  </a:lnTo>
                  <a:lnTo>
                    <a:pt x="f24" y="f39"/>
                  </a:lnTo>
                  <a:lnTo>
                    <a:pt x="f33" y="f11"/>
                  </a:lnTo>
                  <a:lnTo>
                    <a:pt x="f32" y="f26"/>
                  </a:lnTo>
                  <a:lnTo>
                    <a:pt x="f32" y="f2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8" name="Freeform 20"/>
            <p:cNvSpPr/>
            <p:nvPr/>
          </p:nvSpPr>
          <p:spPr>
            <a:xfrm>
              <a:off x="1640305" y="1646578"/>
              <a:ext cx="50831" cy="6354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6"/>
                <a:gd name="f15" fmla="val 44"/>
                <a:gd name="f16" fmla="val 50"/>
                <a:gd name="f17" fmla="val 56"/>
                <a:gd name="f18" fmla="val 60"/>
                <a:gd name="f19" fmla="val 6"/>
                <a:gd name="f20" fmla="val 62"/>
                <a:gd name="f21" fmla="val 12"/>
                <a:gd name="f22" fmla="val 28"/>
                <a:gd name="f23" fmla="val 42"/>
                <a:gd name="f24" fmla="val 40"/>
                <a:gd name="f25" fmla="val 38"/>
                <a:gd name="f26" fmla="val 24"/>
                <a:gd name="f27" fmla="val 2"/>
                <a:gd name="f28" fmla="val 14"/>
                <a:gd name="f29" fmla="+- 0 0 -90"/>
                <a:gd name="f30" fmla="*/ f3 1 64"/>
                <a:gd name="f31" fmla="*/ f4 1 80"/>
                <a:gd name="f32" fmla="+- f7 0 f5"/>
                <a:gd name="f33" fmla="+- f6 0 f5"/>
                <a:gd name="f34" fmla="*/ f29 f0 1"/>
                <a:gd name="f35" fmla="*/ f33 1 64"/>
                <a:gd name="f36" fmla="*/ f32 1 80"/>
                <a:gd name="f37" fmla="*/ 18 f33 1"/>
                <a:gd name="f38" fmla="*/ 0 f32 1"/>
                <a:gd name="f39" fmla="*/ 20 f33 1"/>
                <a:gd name="f40" fmla="*/ 4 f32 1"/>
                <a:gd name="f41" fmla="*/ 22 f33 1"/>
                <a:gd name="f42" fmla="*/ 10 f32 1"/>
                <a:gd name="f43" fmla="*/ 30 f33 1"/>
                <a:gd name="f44" fmla="*/ 36 f33 1"/>
                <a:gd name="f45" fmla="*/ 44 f33 1"/>
                <a:gd name="f46" fmla="*/ 50 f33 1"/>
                <a:gd name="f47" fmla="*/ 56 f33 1"/>
                <a:gd name="f48" fmla="*/ 60 f33 1"/>
                <a:gd name="f49" fmla="*/ 6 f32 1"/>
                <a:gd name="f50" fmla="*/ 62 f33 1"/>
                <a:gd name="f51" fmla="*/ 12 f32 1"/>
                <a:gd name="f52" fmla="*/ 64 f33 1"/>
                <a:gd name="f53" fmla="*/ 22 f32 1"/>
                <a:gd name="f54" fmla="*/ 80 f32 1"/>
                <a:gd name="f55" fmla="*/ 28 f32 1"/>
                <a:gd name="f56" fmla="*/ 42 f33 1"/>
                <a:gd name="f57" fmla="*/ 20 f32 1"/>
                <a:gd name="f58" fmla="*/ 40 f33 1"/>
                <a:gd name="f59" fmla="*/ 18 f32 1"/>
                <a:gd name="f60" fmla="*/ 38 f33 1"/>
                <a:gd name="f61" fmla="*/ 24 f33 1"/>
                <a:gd name="f62" fmla="*/ 24 f32 1"/>
                <a:gd name="f63" fmla="*/ 2 f33 1"/>
                <a:gd name="f64" fmla="*/ 14 f32 1"/>
                <a:gd name="f65" fmla="*/ 0 f33 1"/>
                <a:gd name="f66" fmla="*/ f34 1 f2"/>
                <a:gd name="f67" fmla="*/ f37 1 64"/>
                <a:gd name="f68" fmla="*/ f38 1 80"/>
                <a:gd name="f69" fmla="*/ f39 1 64"/>
                <a:gd name="f70" fmla="*/ f40 1 80"/>
                <a:gd name="f71" fmla="*/ f41 1 64"/>
                <a:gd name="f72" fmla="*/ f42 1 80"/>
                <a:gd name="f73" fmla="*/ f43 1 64"/>
                <a:gd name="f74" fmla="*/ f44 1 64"/>
                <a:gd name="f75" fmla="*/ f45 1 64"/>
                <a:gd name="f76" fmla="*/ f46 1 64"/>
                <a:gd name="f77" fmla="*/ f47 1 64"/>
                <a:gd name="f78" fmla="*/ f48 1 64"/>
                <a:gd name="f79" fmla="*/ f49 1 80"/>
                <a:gd name="f80" fmla="*/ f50 1 64"/>
                <a:gd name="f81" fmla="*/ f51 1 80"/>
                <a:gd name="f82" fmla="*/ f52 1 64"/>
                <a:gd name="f83" fmla="*/ f53 1 80"/>
                <a:gd name="f84" fmla="*/ f54 1 80"/>
                <a:gd name="f85" fmla="*/ f55 1 80"/>
                <a:gd name="f86" fmla="*/ f56 1 64"/>
                <a:gd name="f87" fmla="*/ f57 1 80"/>
                <a:gd name="f88" fmla="*/ f58 1 64"/>
                <a:gd name="f89" fmla="*/ f59 1 80"/>
                <a:gd name="f90" fmla="*/ f60 1 64"/>
                <a:gd name="f91" fmla="*/ f61 1 64"/>
                <a:gd name="f92" fmla="*/ f62 1 80"/>
                <a:gd name="f93" fmla="*/ f63 1 64"/>
                <a:gd name="f94" fmla="*/ f64 1 80"/>
                <a:gd name="f95" fmla="*/ f65 1 64"/>
                <a:gd name="f96" fmla="*/ 0 1 f35"/>
                <a:gd name="f97" fmla="*/ f6 1 f35"/>
                <a:gd name="f98" fmla="*/ 0 1 f36"/>
                <a:gd name="f99" fmla="*/ f7 1 f36"/>
                <a:gd name="f100" fmla="+- f66 0 f1"/>
                <a:gd name="f101" fmla="*/ f67 1 f35"/>
                <a:gd name="f102" fmla="*/ f68 1 f36"/>
                <a:gd name="f103" fmla="*/ f69 1 f35"/>
                <a:gd name="f104" fmla="*/ f70 1 f36"/>
                <a:gd name="f105" fmla="*/ f71 1 f35"/>
                <a:gd name="f106" fmla="*/ f72 1 f36"/>
                <a:gd name="f107" fmla="*/ f73 1 f35"/>
                <a:gd name="f108" fmla="*/ f74 1 f35"/>
                <a:gd name="f109" fmla="*/ f75 1 f35"/>
                <a:gd name="f110" fmla="*/ f76 1 f35"/>
                <a:gd name="f111" fmla="*/ f77 1 f35"/>
                <a:gd name="f112" fmla="*/ f78 1 f35"/>
                <a:gd name="f113" fmla="*/ f79 1 f36"/>
                <a:gd name="f114" fmla="*/ f80 1 f35"/>
                <a:gd name="f115" fmla="*/ f81 1 f36"/>
                <a:gd name="f116" fmla="*/ f82 1 f35"/>
                <a:gd name="f117" fmla="*/ f83 1 f36"/>
                <a:gd name="f118" fmla="*/ f84 1 f36"/>
                <a:gd name="f119" fmla="*/ f85 1 f36"/>
                <a:gd name="f120" fmla="*/ f86 1 f35"/>
                <a:gd name="f121" fmla="*/ f87 1 f36"/>
                <a:gd name="f122" fmla="*/ f88 1 f35"/>
                <a:gd name="f123" fmla="*/ f89 1 f36"/>
                <a:gd name="f124" fmla="*/ f90 1 f35"/>
                <a:gd name="f125" fmla="*/ f91 1 f35"/>
                <a:gd name="f126" fmla="*/ f92 1 f36"/>
                <a:gd name="f127" fmla="*/ f93 1 f35"/>
                <a:gd name="f128" fmla="*/ f94 1 f36"/>
                <a:gd name="f129" fmla="*/ f95 1 f35"/>
                <a:gd name="f130" fmla="*/ f96 f30 1"/>
                <a:gd name="f131" fmla="*/ f97 f30 1"/>
                <a:gd name="f132" fmla="*/ f99 f31 1"/>
                <a:gd name="f133" fmla="*/ f98 f31 1"/>
                <a:gd name="f134" fmla="*/ f101 f30 1"/>
                <a:gd name="f135" fmla="*/ f102 f31 1"/>
                <a:gd name="f136" fmla="*/ f103 f30 1"/>
                <a:gd name="f137" fmla="*/ f104 f31 1"/>
                <a:gd name="f138" fmla="*/ f105 f30 1"/>
                <a:gd name="f139" fmla="*/ f106 f31 1"/>
                <a:gd name="f140" fmla="*/ f107 f30 1"/>
                <a:gd name="f141" fmla="*/ f108 f30 1"/>
                <a:gd name="f142" fmla="*/ f109 f30 1"/>
                <a:gd name="f143" fmla="*/ f110 f30 1"/>
                <a:gd name="f144" fmla="*/ f111 f30 1"/>
                <a:gd name="f145" fmla="*/ f112 f30 1"/>
                <a:gd name="f146" fmla="*/ f113 f31 1"/>
                <a:gd name="f147" fmla="*/ f114 f30 1"/>
                <a:gd name="f148" fmla="*/ f115 f31 1"/>
                <a:gd name="f149" fmla="*/ f116 f30 1"/>
                <a:gd name="f150" fmla="*/ f117 f31 1"/>
                <a:gd name="f151" fmla="*/ f118 f31 1"/>
                <a:gd name="f152" fmla="*/ f119 f31 1"/>
                <a:gd name="f153" fmla="*/ f120 f30 1"/>
                <a:gd name="f154" fmla="*/ f121 f31 1"/>
                <a:gd name="f155" fmla="*/ f122 f30 1"/>
                <a:gd name="f156" fmla="*/ f123 f31 1"/>
                <a:gd name="f157" fmla="*/ f124 f30 1"/>
                <a:gd name="f158" fmla="*/ f125 f30 1"/>
                <a:gd name="f159" fmla="*/ f126 f31 1"/>
                <a:gd name="f160" fmla="*/ f127 f30 1"/>
                <a:gd name="f161" fmla="*/ f128 f31 1"/>
                <a:gd name="f162" fmla="*/ f129 f30 1"/>
              </a:gdLst>
              <a:ahLst/>
              <a:cxnLst>
                <a:cxn ang="3cd4">
                  <a:pos x="hc" y="t"/>
                </a:cxn>
                <a:cxn ang="0">
                  <a:pos x="r" y="vc"/>
                </a:cxn>
                <a:cxn ang="cd4">
                  <a:pos x="hc" y="b"/>
                </a:cxn>
                <a:cxn ang="cd2">
                  <a:pos x="l" y="vc"/>
                </a:cxn>
                <a:cxn ang="f100">
                  <a:pos x="f134" y="f135"/>
                </a:cxn>
                <a:cxn ang="f100">
                  <a:pos x="f134" y="f135"/>
                </a:cxn>
                <a:cxn ang="f100">
                  <a:pos x="f136" y="f137"/>
                </a:cxn>
                <a:cxn ang="f100">
                  <a:pos x="f138" y="f139"/>
                </a:cxn>
                <a:cxn ang="f100">
                  <a:pos x="f138" y="f139"/>
                </a:cxn>
                <a:cxn ang="f100">
                  <a:pos x="f140" y="f137"/>
                </a:cxn>
                <a:cxn ang="f100">
                  <a:pos x="f140" y="f137"/>
                </a:cxn>
                <a:cxn ang="f100">
                  <a:pos x="f141" y="f135"/>
                </a:cxn>
                <a:cxn ang="f100">
                  <a:pos x="f142" y="f135"/>
                </a:cxn>
                <a:cxn ang="f100">
                  <a:pos x="f142" y="f135"/>
                </a:cxn>
                <a:cxn ang="f100">
                  <a:pos x="f143" y="f135"/>
                </a:cxn>
                <a:cxn ang="f100">
                  <a:pos x="f144" y="f137"/>
                </a:cxn>
                <a:cxn ang="f100">
                  <a:pos x="f145" y="f146"/>
                </a:cxn>
                <a:cxn ang="f100">
                  <a:pos x="f147" y="f148"/>
                </a:cxn>
                <a:cxn ang="f100">
                  <a:pos x="f147" y="f148"/>
                </a:cxn>
                <a:cxn ang="f100">
                  <a:pos x="f149" y="f150"/>
                </a:cxn>
                <a:cxn ang="f100">
                  <a:pos x="f149" y="f151"/>
                </a:cxn>
                <a:cxn ang="f100">
                  <a:pos x="f142" y="f151"/>
                </a:cxn>
                <a:cxn ang="f100">
                  <a:pos x="f142" y="f152"/>
                </a:cxn>
                <a:cxn ang="f100">
                  <a:pos x="f142" y="f152"/>
                </a:cxn>
                <a:cxn ang="f100">
                  <a:pos x="f153" y="f154"/>
                </a:cxn>
                <a:cxn ang="f100">
                  <a:pos x="f155" y="f156"/>
                </a:cxn>
                <a:cxn ang="f100">
                  <a:pos x="f157" y="f156"/>
                </a:cxn>
                <a:cxn ang="f100">
                  <a:pos x="f157" y="f156"/>
                </a:cxn>
                <a:cxn ang="f100">
                  <a:pos x="f140" y="f154"/>
                </a:cxn>
                <a:cxn ang="f100">
                  <a:pos x="f158" y="f159"/>
                </a:cxn>
                <a:cxn ang="f100">
                  <a:pos x="f158" y="f151"/>
                </a:cxn>
                <a:cxn ang="f100">
                  <a:pos x="f160" y="f151"/>
                </a:cxn>
                <a:cxn ang="f100">
                  <a:pos x="f160" y="f150"/>
                </a:cxn>
                <a:cxn ang="f100">
                  <a:pos x="f160" y="f150"/>
                </a:cxn>
                <a:cxn ang="f100">
                  <a:pos x="f160" y="f161"/>
                </a:cxn>
                <a:cxn ang="f100">
                  <a:pos x="f162" y="f137"/>
                </a:cxn>
                <a:cxn ang="f100">
                  <a:pos x="f134" y="f135"/>
                </a:cxn>
              </a:cxnLst>
              <a:rect l="f130" t="f133" r="f131" b="f132"/>
              <a:pathLst>
                <a:path w="64" h="80">
                  <a:moveTo>
                    <a:pt x="f8" y="f5"/>
                  </a:moveTo>
                  <a:lnTo>
                    <a:pt x="f8" y="f5"/>
                  </a:lnTo>
                  <a:lnTo>
                    <a:pt x="f9" y="f10"/>
                  </a:lnTo>
                  <a:lnTo>
                    <a:pt x="f11" y="f12"/>
                  </a:lnTo>
                  <a:lnTo>
                    <a:pt x="f11" y="f12"/>
                  </a:lnTo>
                  <a:lnTo>
                    <a:pt x="f13" y="f10"/>
                  </a:lnTo>
                  <a:lnTo>
                    <a:pt x="f13" y="f10"/>
                  </a:lnTo>
                  <a:lnTo>
                    <a:pt x="f14" y="f5"/>
                  </a:lnTo>
                  <a:lnTo>
                    <a:pt x="f15" y="f5"/>
                  </a:lnTo>
                  <a:lnTo>
                    <a:pt x="f15" y="f5"/>
                  </a:lnTo>
                  <a:lnTo>
                    <a:pt x="f16" y="f5"/>
                  </a:lnTo>
                  <a:lnTo>
                    <a:pt x="f17" y="f10"/>
                  </a:lnTo>
                  <a:lnTo>
                    <a:pt x="f18" y="f19"/>
                  </a:lnTo>
                  <a:lnTo>
                    <a:pt x="f20" y="f21"/>
                  </a:lnTo>
                  <a:lnTo>
                    <a:pt x="f20" y="f21"/>
                  </a:lnTo>
                  <a:lnTo>
                    <a:pt x="f6" y="f11"/>
                  </a:lnTo>
                  <a:lnTo>
                    <a:pt x="f6" y="f7"/>
                  </a:lnTo>
                  <a:lnTo>
                    <a:pt x="f15" y="f7"/>
                  </a:lnTo>
                  <a:lnTo>
                    <a:pt x="f15" y="f22"/>
                  </a:lnTo>
                  <a:lnTo>
                    <a:pt x="f15" y="f22"/>
                  </a:lnTo>
                  <a:lnTo>
                    <a:pt x="f23" y="f9"/>
                  </a:lnTo>
                  <a:lnTo>
                    <a:pt x="f24" y="f8"/>
                  </a:lnTo>
                  <a:lnTo>
                    <a:pt x="f25" y="f8"/>
                  </a:lnTo>
                  <a:lnTo>
                    <a:pt x="f25" y="f8"/>
                  </a:lnTo>
                  <a:lnTo>
                    <a:pt x="f13" y="f9"/>
                  </a:lnTo>
                  <a:lnTo>
                    <a:pt x="f26" y="f26"/>
                  </a:lnTo>
                  <a:lnTo>
                    <a:pt x="f26" y="f7"/>
                  </a:lnTo>
                  <a:lnTo>
                    <a:pt x="f27" y="f7"/>
                  </a:lnTo>
                  <a:lnTo>
                    <a:pt x="f27" y="f11"/>
                  </a:lnTo>
                  <a:lnTo>
                    <a:pt x="f27" y="f11"/>
                  </a:lnTo>
                  <a:lnTo>
                    <a:pt x="f27" y="f28"/>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9" name="Freeform 21"/>
            <p:cNvSpPr/>
            <p:nvPr/>
          </p:nvSpPr>
          <p:spPr>
            <a:xfrm>
              <a:off x="1703847" y="1646578"/>
              <a:ext cx="55595" cy="66714"/>
            </a:xfrm>
            <a:custGeom>
              <a:avLst/>
              <a:gdLst>
                <a:gd name="f0" fmla="val 10800000"/>
                <a:gd name="f1" fmla="val 5400000"/>
                <a:gd name="f2" fmla="val 180"/>
                <a:gd name="f3" fmla="val w"/>
                <a:gd name="f4" fmla="val h"/>
                <a:gd name="f5" fmla="val 0"/>
                <a:gd name="f6" fmla="val 70"/>
                <a:gd name="f7" fmla="val 84"/>
                <a:gd name="f8" fmla="val 14"/>
                <a:gd name="f9" fmla="val 4"/>
                <a:gd name="f10" fmla="val 26"/>
                <a:gd name="f11" fmla="val 36"/>
                <a:gd name="f12" fmla="val 44"/>
                <a:gd name="f13" fmla="val 52"/>
                <a:gd name="f14" fmla="val 58"/>
                <a:gd name="f15" fmla="val 8"/>
                <a:gd name="f16" fmla="val 60"/>
                <a:gd name="f17" fmla="val 62"/>
                <a:gd name="f18" fmla="val 18"/>
                <a:gd name="f19" fmla="val 28"/>
                <a:gd name="f20" fmla="val 54"/>
                <a:gd name="f21" fmla="val 64"/>
                <a:gd name="f22" fmla="val 80"/>
                <a:gd name="f23" fmla="val 48"/>
                <a:gd name="f24" fmla="val 74"/>
                <a:gd name="f25" fmla="val 42"/>
                <a:gd name="f26" fmla="val 78"/>
                <a:gd name="f27" fmla="val 82"/>
                <a:gd name="f28" fmla="val 16"/>
                <a:gd name="f29" fmla="val 76"/>
                <a:gd name="f30" fmla="val 2"/>
                <a:gd name="f31" fmla="val 68"/>
                <a:gd name="f32" fmla="val 46"/>
                <a:gd name="f33" fmla="val 6"/>
                <a:gd name="f34" fmla="val 10"/>
                <a:gd name="f35" fmla="val 38"/>
                <a:gd name="f36" fmla="val 34"/>
                <a:gd name="f37" fmla="val 22"/>
                <a:gd name="f38" fmla="val 32"/>
                <a:gd name="f39" fmla="val 30"/>
                <a:gd name="f40" fmla="val 40"/>
                <a:gd name="f41" fmla="val 56"/>
                <a:gd name="f42" fmla="val 24"/>
                <a:gd name="f43" fmla="val 66"/>
                <a:gd name="f44" fmla="+- 0 0 -90"/>
                <a:gd name="f45" fmla="*/ f3 1 70"/>
                <a:gd name="f46" fmla="*/ f4 1 84"/>
                <a:gd name="f47" fmla="+- f7 0 f5"/>
                <a:gd name="f48" fmla="+- f6 0 f5"/>
                <a:gd name="f49" fmla="*/ f44 f0 1"/>
                <a:gd name="f50" fmla="*/ f48 1 70"/>
                <a:gd name="f51" fmla="*/ f47 1 84"/>
                <a:gd name="f52" fmla="*/ 14 f48 1"/>
                <a:gd name="f53" fmla="*/ 4 f47 1"/>
                <a:gd name="f54" fmla="*/ 36 f48 1"/>
                <a:gd name="f55" fmla="*/ 0 f47 1"/>
                <a:gd name="f56" fmla="*/ 44 f48 1"/>
                <a:gd name="f57" fmla="*/ 58 f48 1"/>
                <a:gd name="f58" fmla="*/ 8 f47 1"/>
                <a:gd name="f59" fmla="*/ 60 f48 1"/>
                <a:gd name="f60" fmla="*/ 14 f47 1"/>
                <a:gd name="f61" fmla="*/ 62 f48 1"/>
                <a:gd name="f62" fmla="*/ 28 f47 1"/>
                <a:gd name="f63" fmla="*/ 54 f47 1"/>
                <a:gd name="f64" fmla="*/ 70 f48 1"/>
                <a:gd name="f65" fmla="*/ 70 f47 1"/>
                <a:gd name="f66" fmla="*/ 84 f47 1"/>
                <a:gd name="f67" fmla="*/ 48 f48 1"/>
                <a:gd name="f68" fmla="*/ 74 f47 1"/>
                <a:gd name="f69" fmla="*/ 42 f48 1"/>
                <a:gd name="f70" fmla="*/ 78 f47 1"/>
                <a:gd name="f71" fmla="*/ 80 f47 1"/>
                <a:gd name="f72" fmla="*/ 26 f48 1"/>
                <a:gd name="f73" fmla="*/ 82 f47 1"/>
                <a:gd name="f74" fmla="*/ 8 f48 1"/>
                <a:gd name="f75" fmla="*/ 76 f47 1"/>
                <a:gd name="f76" fmla="*/ 0 f48 1"/>
                <a:gd name="f77" fmla="*/ 58 f47 1"/>
                <a:gd name="f78" fmla="*/ 52 f47 1"/>
                <a:gd name="f79" fmla="*/ 6 f48 1"/>
                <a:gd name="f80" fmla="*/ 42 f47 1"/>
                <a:gd name="f81" fmla="*/ 34 f47 1"/>
                <a:gd name="f82" fmla="*/ 38 f48 1"/>
                <a:gd name="f83" fmla="*/ 30 f47 1"/>
                <a:gd name="f84" fmla="*/ 32 f47 1"/>
                <a:gd name="f85" fmla="*/ 40 f48 1"/>
                <a:gd name="f86" fmla="*/ 18 f47 1"/>
                <a:gd name="f87" fmla="*/ 32 f48 1"/>
                <a:gd name="f88" fmla="*/ 16 f47 1"/>
                <a:gd name="f89" fmla="*/ 22 f48 1"/>
                <a:gd name="f90" fmla="*/ 2 f48 1"/>
                <a:gd name="f91" fmla="*/ 10 f47 1"/>
                <a:gd name="f92" fmla="*/ 46 f47 1"/>
                <a:gd name="f93" fmla="*/ 56 f47 1"/>
                <a:gd name="f94" fmla="*/ 24 f48 1"/>
                <a:gd name="f95" fmla="*/ 64 f47 1"/>
                <a:gd name="f96" fmla="*/ 30 f48 1"/>
                <a:gd name="f97" fmla="*/ 68 f47 1"/>
                <a:gd name="f98" fmla="*/ 66 f47 1"/>
                <a:gd name="f99" fmla="*/ f49 1 f2"/>
                <a:gd name="f100" fmla="*/ f52 1 70"/>
                <a:gd name="f101" fmla="*/ f53 1 84"/>
                <a:gd name="f102" fmla="*/ f54 1 70"/>
                <a:gd name="f103" fmla="*/ f55 1 84"/>
                <a:gd name="f104" fmla="*/ f56 1 70"/>
                <a:gd name="f105" fmla="*/ f57 1 70"/>
                <a:gd name="f106" fmla="*/ f58 1 84"/>
                <a:gd name="f107" fmla="*/ f59 1 70"/>
                <a:gd name="f108" fmla="*/ f60 1 84"/>
                <a:gd name="f109" fmla="*/ f61 1 70"/>
                <a:gd name="f110" fmla="*/ f62 1 84"/>
                <a:gd name="f111" fmla="*/ f63 1 84"/>
                <a:gd name="f112" fmla="*/ f64 1 70"/>
                <a:gd name="f113" fmla="*/ f65 1 84"/>
                <a:gd name="f114" fmla="*/ f66 1 84"/>
                <a:gd name="f115" fmla="*/ f67 1 70"/>
                <a:gd name="f116" fmla="*/ f68 1 84"/>
                <a:gd name="f117" fmla="*/ f69 1 70"/>
                <a:gd name="f118" fmla="*/ f70 1 84"/>
                <a:gd name="f119" fmla="*/ f71 1 84"/>
                <a:gd name="f120" fmla="*/ f72 1 70"/>
                <a:gd name="f121" fmla="*/ f73 1 84"/>
                <a:gd name="f122" fmla="*/ f74 1 70"/>
                <a:gd name="f123" fmla="*/ f75 1 84"/>
                <a:gd name="f124" fmla="*/ f76 1 70"/>
                <a:gd name="f125" fmla="*/ f77 1 84"/>
                <a:gd name="f126" fmla="*/ f78 1 84"/>
                <a:gd name="f127" fmla="*/ f79 1 70"/>
                <a:gd name="f128" fmla="*/ f80 1 84"/>
                <a:gd name="f129" fmla="*/ f81 1 84"/>
                <a:gd name="f130" fmla="*/ f82 1 70"/>
                <a:gd name="f131" fmla="*/ f83 1 84"/>
                <a:gd name="f132" fmla="*/ f84 1 84"/>
                <a:gd name="f133" fmla="*/ f85 1 70"/>
                <a:gd name="f134" fmla="*/ f86 1 84"/>
                <a:gd name="f135" fmla="*/ f87 1 70"/>
                <a:gd name="f136" fmla="*/ f88 1 84"/>
                <a:gd name="f137" fmla="*/ f89 1 70"/>
                <a:gd name="f138" fmla="*/ f90 1 70"/>
                <a:gd name="f139" fmla="*/ f91 1 84"/>
                <a:gd name="f140" fmla="*/ f92 1 84"/>
                <a:gd name="f141" fmla="*/ f93 1 84"/>
                <a:gd name="f142" fmla="*/ f94 1 70"/>
                <a:gd name="f143" fmla="*/ f95 1 84"/>
                <a:gd name="f144" fmla="*/ f96 1 70"/>
                <a:gd name="f145" fmla="*/ f97 1 84"/>
                <a:gd name="f146" fmla="*/ f98 1 84"/>
                <a:gd name="f147" fmla="*/ 0 1 f50"/>
                <a:gd name="f148" fmla="*/ f6 1 f50"/>
                <a:gd name="f149" fmla="*/ 0 1 f51"/>
                <a:gd name="f150" fmla="*/ f7 1 f51"/>
                <a:gd name="f151" fmla="+- f99 0 f1"/>
                <a:gd name="f152" fmla="*/ f100 1 f50"/>
                <a:gd name="f153" fmla="*/ f101 1 f51"/>
                <a:gd name="f154" fmla="*/ f102 1 f50"/>
                <a:gd name="f155" fmla="*/ f103 1 f51"/>
                <a:gd name="f156" fmla="*/ f104 1 f50"/>
                <a:gd name="f157" fmla="*/ f105 1 f50"/>
                <a:gd name="f158" fmla="*/ f106 1 f51"/>
                <a:gd name="f159" fmla="*/ f107 1 f50"/>
                <a:gd name="f160" fmla="*/ f108 1 f51"/>
                <a:gd name="f161" fmla="*/ f109 1 f50"/>
                <a:gd name="f162" fmla="*/ f110 1 f51"/>
                <a:gd name="f163" fmla="*/ f111 1 f51"/>
                <a:gd name="f164" fmla="*/ f112 1 f50"/>
                <a:gd name="f165" fmla="*/ f113 1 f51"/>
                <a:gd name="f166" fmla="*/ f114 1 f51"/>
                <a:gd name="f167" fmla="*/ f115 1 f50"/>
                <a:gd name="f168" fmla="*/ f116 1 f51"/>
                <a:gd name="f169" fmla="*/ f117 1 f50"/>
                <a:gd name="f170" fmla="*/ f118 1 f51"/>
                <a:gd name="f171" fmla="*/ f119 1 f51"/>
                <a:gd name="f172" fmla="*/ f120 1 f50"/>
                <a:gd name="f173" fmla="*/ f121 1 f51"/>
                <a:gd name="f174" fmla="*/ f122 1 f50"/>
                <a:gd name="f175" fmla="*/ f123 1 f51"/>
                <a:gd name="f176" fmla="*/ f124 1 f50"/>
                <a:gd name="f177" fmla="*/ f125 1 f51"/>
                <a:gd name="f178" fmla="*/ f126 1 f51"/>
                <a:gd name="f179" fmla="*/ f127 1 f50"/>
                <a:gd name="f180" fmla="*/ f128 1 f51"/>
                <a:gd name="f181" fmla="*/ f129 1 f51"/>
                <a:gd name="f182" fmla="*/ f130 1 f50"/>
                <a:gd name="f183" fmla="*/ f131 1 f51"/>
                <a:gd name="f184" fmla="*/ f132 1 f51"/>
                <a:gd name="f185" fmla="*/ f133 1 f50"/>
                <a:gd name="f186" fmla="*/ f134 1 f51"/>
                <a:gd name="f187" fmla="*/ f135 1 f50"/>
                <a:gd name="f188" fmla="*/ f136 1 f51"/>
                <a:gd name="f189" fmla="*/ f137 1 f50"/>
                <a:gd name="f190" fmla="*/ f138 1 f50"/>
                <a:gd name="f191" fmla="*/ f139 1 f51"/>
                <a:gd name="f192" fmla="*/ f140 1 f51"/>
                <a:gd name="f193" fmla="*/ f141 1 f51"/>
                <a:gd name="f194" fmla="*/ f142 1 f50"/>
                <a:gd name="f195" fmla="*/ f143 1 f51"/>
                <a:gd name="f196" fmla="*/ f144 1 f50"/>
                <a:gd name="f197" fmla="*/ f145 1 f51"/>
                <a:gd name="f198" fmla="*/ f146 1 f51"/>
                <a:gd name="f199" fmla="*/ f147 f45 1"/>
                <a:gd name="f200" fmla="*/ f148 f45 1"/>
                <a:gd name="f201" fmla="*/ f150 f46 1"/>
                <a:gd name="f202" fmla="*/ f149 f46 1"/>
                <a:gd name="f203" fmla="*/ f152 f45 1"/>
                <a:gd name="f204" fmla="*/ f153 f46 1"/>
                <a:gd name="f205" fmla="*/ f154 f45 1"/>
                <a:gd name="f206" fmla="*/ f155 f46 1"/>
                <a:gd name="f207" fmla="*/ f156 f45 1"/>
                <a:gd name="f208" fmla="*/ f157 f45 1"/>
                <a:gd name="f209" fmla="*/ f158 f46 1"/>
                <a:gd name="f210" fmla="*/ f159 f45 1"/>
                <a:gd name="f211" fmla="*/ f160 f46 1"/>
                <a:gd name="f212" fmla="*/ f161 f45 1"/>
                <a:gd name="f213" fmla="*/ f162 f46 1"/>
                <a:gd name="f214" fmla="*/ f163 f46 1"/>
                <a:gd name="f215" fmla="*/ f164 f45 1"/>
                <a:gd name="f216" fmla="*/ f165 f46 1"/>
                <a:gd name="f217" fmla="*/ f166 f46 1"/>
                <a:gd name="f218" fmla="*/ f167 f45 1"/>
                <a:gd name="f219" fmla="*/ f168 f46 1"/>
                <a:gd name="f220" fmla="*/ f169 f45 1"/>
                <a:gd name="f221" fmla="*/ f170 f46 1"/>
                <a:gd name="f222" fmla="*/ f171 f46 1"/>
                <a:gd name="f223" fmla="*/ f172 f45 1"/>
                <a:gd name="f224" fmla="*/ f173 f46 1"/>
                <a:gd name="f225" fmla="*/ f174 f45 1"/>
                <a:gd name="f226" fmla="*/ f175 f46 1"/>
                <a:gd name="f227" fmla="*/ f176 f45 1"/>
                <a:gd name="f228" fmla="*/ f177 f46 1"/>
                <a:gd name="f229" fmla="*/ f178 f46 1"/>
                <a:gd name="f230" fmla="*/ f179 f45 1"/>
                <a:gd name="f231" fmla="*/ f180 f46 1"/>
                <a:gd name="f232" fmla="*/ f181 f46 1"/>
                <a:gd name="f233" fmla="*/ f182 f45 1"/>
                <a:gd name="f234" fmla="*/ f183 f46 1"/>
                <a:gd name="f235" fmla="*/ f184 f46 1"/>
                <a:gd name="f236" fmla="*/ f185 f45 1"/>
                <a:gd name="f237" fmla="*/ f186 f46 1"/>
                <a:gd name="f238" fmla="*/ f187 f45 1"/>
                <a:gd name="f239" fmla="*/ f188 f46 1"/>
                <a:gd name="f240" fmla="*/ f189 f45 1"/>
                <a:gd name="f241" fmla="*/ f190 f45 1"/>
                <a:gd name="f242" fmla="*/ f191 f46 1"/>
                <a:gd name="f243" fmla="*/ f192 f46 1"/>
                <a:gd name="f244" fmla="*/ f193 f46 1"/>
                <a:gd name="f245" fmla="*/ f194 f45 1"/>
                <a:gd name="f246" fmla="*/ f195 f46 1"/>
                <a:gd name="f247" fmla="*/ f196 f45 1"/>
                <a:gd name="f248" fmla="*/ f197 f46 1"/>
                <a:gd name="f249" fmla="*/ f198 f46 1"/>
              </a:gdLst>
              <a:ahLst/>
              <a:cxnLst>
                <a:cxn ang="3cd4">
                  <a:pos x="hc" y="t"/>
                </a:cxn>
                <a:cxn ang="0">
                  <a:pos x="r" y="vc"/>
                </a:cxn>
                <a:cxn ang="cd4">
                  <a:pos x="hc" y="b"/>
                </a:cxn>
                <a:cxn ang="cd2">
                  <a:pos x="l" y="vc"/>
                </a:cxn>
                <a:cxn ang="f151">
                  <a:pos x="f203" y="f204"/>
                </a:cxn>
                <a:cxn ang="f151">
                  <a:pos x="f205" y="f206"/>
                </a:cxn>
                <a:cxn ang="f151">
                  <a:pos x="f207" y="f206"/>
                </a:cxn>
                <a:cxn ang="f151">
                  <a:pos x="f208" y="f209"/>
                </a:cxn>
                <a:cxn ang="f151">
                  <a:pos x="f210" y="f211"/>
                </a:cxn>
                <a:cxn ang="f151">
                  <a:pos x="f212" y="f213"/>
                </a:cxn>
                <a:cxn ang="f151">
                  <a:pos x="f212" y="f214"/>
                </a:cxn>
                <a:cxn ang="f151">
                  <a:pos x="f212" y="f214"/>
                </a:cxn>
                <a:cxn ang="f151">
                  <a:pos x="f215" y="f216"/>
                </a:cxn>
                <a:cxn ang="f151">
                  <a:pos x="f208" y="f217"/>
                </a:cxn>
                <a:cxn ang="f151">
                  <a:pos x="f218" y="f219"/>
                </a:cxn>
                <a:cxn ang="f151">
                  <a:pos x="f220" y="f221"/>
                </a:cxn>
                <a:cxn ang="f151">
                  <a:pos x="f205" y="f222"/>
                </a:cxn>
                <a:cxn ang="f151">
                  <a:pos x="f223" y="f224"/>
                </a:cxn>
                <a:cxn ang="f151">
                  <a:pos x="f225" y="f226"/>
                </a:cxn>
                <a:cxn ang="f151">
                  <a:pos x="f227" y="f228"/>
                </a:cxn>
                <a:cxn ang="f151">
                  <a:pos x="f227" y="f229"/>
                </a:cxn>
                <a:cxn ang="f151">
                  <a:pos x="f230" y="f231"/>
                </a:cxn>
                <a:cxn ang="f151">
                  <a:pos x="f203" y="f232"/>
                </a:cxn>
                <a:cxn ang="f151">
                  <a:pos x="f233" y="f234"/>
                </a:cxn>
                <a:cxn ang="f151">
                  <a:pos x="f220" y="f235"/>
                </a:cxn>
                <a:cxn ang="f151">
                  <a:pos x="f220" y="f213"/>
                </a:cxn>
                <a:cxn ang="f151">
                  <a:pos x="f236" y="f237"/>
                </a:cxn>
                <a:cxn ang="f151">
                  <a:pos x="f238" y="f239"/>
                </a:cxn>
                <a:cxn ang="f151">
                  <a:pos x="f240" y="f237"/>
                </a:cxn>
                <a:cxn ang="f151">
                  <a:pos x="f241" y="f242"/>
                </a:cxn>
                <a:cxn ang="f151">
                  <a:pos x="f203" y="f204"/>
                </a:cxn>
                <a:cxn ang="f151">
                  <a:pos x="f236" y="f243"/>
                </a:cxn>
                <a:cxn ang="f151">
                  <a:pos x="f238" y="f243"/>
                </a:cxn>
                <a:cxn ang="f151">
                  <a:pos x="f240" y="f229"/>
                </a:cxn>
                <a:cxn ang="f151">
                  <a:pos x="f240" y="f244"/>
                </a:cxn>
                <a:cxn ang="f151">
                  <a:pos x="f245" y="f246"/>
                </a:cxn>
                <a:cxn ang="f151">
                  <a:pos x="f247" y="f248"/>
                </a:cxn>
                <a:cxn ang="f151">
                  <a:pos x="f205" y="f249"/>
                </a:cxn>
                <a:cxn ang="f151">
                  <a:pos x="f220" y="f243"/>
                </a:cxn>
              </a:cxnLst>
              <a:rect l="f199" t="f202" r="f200" b="f201"/>
              <a:pathLst>
                <a:path w="70" h="84">
                  <a:moveTo>
                    <a:pt x="f8" y="f9"/>
                  </a:moveTo>
                  <a:lnTo>
                    <a:pt x="f8" y="f9"/>
                  </a:lnTo>
                  <a:lnTo>
                    <a:pt x="f10" y="f5"/>
                  </a:lnTo>
                  <a:lnTo>
                    <a:pt x="f11" y="f5"/>
                  </a:lnTo>
                  <a:lnTo>
                    <a:pt x="f11" y="f5"/>
                  </a:lnTo>
                  <a:lnTo>
                    <a:pt x="f12" y="f5"/>
                  </a:lnTo>
                  <a:lnTo>
                    <a:pt x="f13" y="f9"/>
                  </a:lnTo>
                  <a:lnTo>
                    <a:pt x="f14" y="f15"/>
                  </a:lnTo>
                  <a:lnTo>
                    <a:pt x="f16" y="f8"/>
                  </a:lnTo>
                  <a:lnTo>
                    <a:pt x="f16" y="f8"/>
                  </a:lnTo>
                  <a:lnTo>
                    <a:pt x="f17" y="f18"/>
                  </a:lnTo>
                  <a:lnTo>
                    <a:pt x="f17" y="f19"/>
                  </a:lnTo>
                  <a:lnTo>
                    <a:pt x="f17" y="f20"/>
                  </a:lnTo>
                  <a:lnTo>
                    <a:pt x="f17" y="f20"/>
                  </a:lnTo>
                  <a:lnTo>
                    <a:pt x="f17" y="f20"/>
                  </a:lnTo>
                  <a:lnTo>
                    <a:pt x="f17" y="f20"/>
                  </a:lnTo>
                  <a:lnTo>
                    <a:pt x="f21" y="f21"/>
                  </a:lnTo>
                  <a:lnTo>
                    <a:pt x="f6" y="f6"/>
                  </a:lnTo>
                  <a:lnTo>
                    <a:pt x="f14" y="f7"/>
                  </a:lnTo>
                  <a:lnTo>
                    <a:pt x="f14" y="f7"/>
                  </a:lnTo>
                  <a:lnTo>
                    <a:pt x="f13" y="f22"/>
                  </a:lnTo>
                  <a:lnTo>
                    <a:pt x="f23" y="f24"/>
                  </a:lnTo>
                  <a:lnTo>
                    <a:pt x="f23" y="f24"/>
                  </a:lnTo>
                  <a:lnTo>
                    <a:pt x="f25" y="f26"/>
                  </a:lnTo>
                  <a:lnTo>
                    <a:pt x="f25" y="f26"/>
                  </a:lnTo>
                  <a:lnTo>
                    <a:pt x="f11" y="f22"/>
                  </a:lnTo>
                  <a:lnTo>
                    <a:pt x="f10" y="f27"/>
                  </a:lnTo>
                  <a:lnTo>
                    <a:pt x="f10" y="f27"/>
                  </a:lnTo>
                  <a:lnTo>
                    <a:pt x="f28" y="f22"/>
                  </a:lnTo>
                  <a:lnTo>
                    <a:pt x="f15" y="f29"/>
                  </a:lnTo>
                  <a:lnTo>
                    <a:pt x="f30" y="f31"/>
                  </a:lnTo>
                  <a:lnTo>
                    <a:pt x="f5" y="f14"/>
                  </a:lnTo>
                  <a:lnTo>
                    <a:pt x="f5" y="f14"/>
                  </a:lnTo>
                  <a:lnTo>
                    <a:pt x="f5" y="f13"/>
                  </a:lnTo>
                  <a:lnTo>
                    <a:pt x="f30" y="f32"/>
                  </a:lnTo>
                  <a:lnTo>
                    <a:pt x="f33" y="f25"/>
                  </a:lnTo>
                  <a:lnTo>
                    <a:pt x="f34" y="f35"/>
                  </a:lnTo>
                  <a:lnTo>
                    <a:pt x="f8" y="f36"/>
                  </a:lnTo>
                  <a:lnTo>
                    <a:pt x="f37" y="f38"/>
                  </a:lnTo>
                  <a:lnTo>
                    <a:pt x="f35" y="f39"/>
                  </a:lnTo>
                  <a:lnTo>
                    <a:pt x="f35" y="f39"/>
                  </a:lnTo>
                  <a:lnTo>
                    <a:pt x="f25" y="f38"/>
                  </a:lnTo>
                  <a:lnTo>
                    <a:pt x="f25" y="f19"/>
                  </a:lnTo>
                  <a:lnTo>
                    <a:pt x="f25" y="f19"/>
                  </a:lnTo>
                  <a:lnTo>
                    <a:pt x="f25" y="f37"/>
                  </a:lnTo>
                  <a:lnTo>
                    <a:pt x="f40" y="f18"/>
                  </a:lnTo>
                  <a:lnTo>
                    <a:pt x="f35" y="f28"/>
                  </a:lnTo>
                  <a:lnTo>
                    <a:pt x="f38" y="f28"/>
                  </a:lnTo>
                  <a:lnTo>
                    <a:pt x="f38" y="f28"/>
                  </a:lnTo>
                  <a:lnTo>
                    <a:pt x="f37" y="f18"/>
                  </a:lnTo>
                  <a:lnTo>
                    <a:pt x="f34" y="f10"/>
                  </a:lnTo>
                  <a:lnTo>
                    <a:pt x="f30" y="f34"/>
                  </a:lnTo>
                  <a:lnTo>
                    <a:pt x="f30" y="f34"/>
                  </a:lnTo>
                  <a:lnTo>
                    <a:pt x="f8" y="f9"/>
                  </a:lnTo>
                  <a:lnTo>
                    <a:pt x="f8" y="f9"/>
                  </a:lnTo>
                  <a:close/>
                  <a:moveTo>
                    <a:pt x="f40" y="f32"/>
                  </a:moveTo>
                  <a:lnTo>
                    <a:pt x="f40" y="f32"/>
                  </a:lnTo>
                  <a:lnTo>
                    <a:pt x="f38" y="f32"/>
                  </a:lnTo>
                  <a:lnTo>
                    <a:pt x="f10" y="f23"/>
                  </a:lnTo>
                  <a:lnTo>
                    <a:pt x="f37" y="f13"/>
                  </a:lnTo>
                  <a:lnTo>
                    <a:pt x="f37" y="f41"/>
                  </a:lnTo>
                  <a:lnTo>
                    <a:pt x="f37" y="f41"/>
                  </a:lnTo>
                  <a:lnTo>
                    <a:pt x="f37" y="f17"/>
                  </a:lnTo>
                  <a:lnTo>
                    <a:pt x="f42" y="f21"/>
                  </a:lnTo>
                  <a:lnTo>
                    <a:pt x="f19" y="f43"/>
                  </a:lnTo>
                  <a:lnTo>
                    <a:pt x="f39" y="f31"/>
                  </a:lnTo>
                  <a:lnTo>
                    <a:pt x="f39" y="f31"/>
                  </a:lnTo>
                  <a:lnTo>
                    <a:pt x="f11" y="f43"/>
                  </a:lnTo>
                  <a:lnTo>
                    <a:pt x="f25" y="f17"/>
                  </a:lnTo>
                  <a:lnTo>
                    <a:pt x="f25" y="f32"/>
                  </a:lnTo>
                  <a:lnTo>
                    <a:pt x="f40" y="f3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0" name="Freeform 22"/>
            <p:cNvSpPr/>
            <p:nvPr/>
          </p:nvSpPr>
          <p:spPr>
            <a:xfrm>
              <a:off x="1768970" y="1619576"/>
              <a:ext cx="25420" cy="90543"/>
            </a:xfrm>
            <a:custGeom>
              <a:avLst/>
              <a:gdLst>
                <a:gd name="f0" fmla="val 10800000"/>
                <a:gd name="f1" fmla="val 5400000"/>
                <a:gd name="f2" fmla="val 180"/>
                <a:gd name="f3" fmla="val w"/>
                <a:gd name="f4" fmla="val h"/>
                <a:gd name="f5" fmla="val 0"/>
                <a:gd name="f6" fmla="val 32"/>
                <a:gd name="f7" fmla="val 114"/>
                <a:gd name="f8" fmla="val 22"/>
                <a:gd name="f9" fmla="val 20"/>
                <a:gd name="f10" fmla="val 82"/>
                <a:gd name="f11" fmla="val 94"/>
                <a:gd name="f12" fmla="val 98"/>
                <a:gd name="f13" fmla="val 24"/>
                <a:gd name="f14" fmla="val 100"/>
                <a:gd name="f15" fmla="val 26"/>
                <a:gd name="f16" fmla="val 102"/>
                <a:gd name="f17" fmla="val 28"/>
                <a:gd name="f18" fmla="val 112"/>
                <a:gd name="f19" fmla="val 14"/>
                <a:gd name="f20" fmla="val 8"/>
                <a:gd name="f21" fmla="val 4"/>
                <a:gd name="f22" fmla="val 108"/>
                <a:gd name="f23" fmla="val 2"/>
                <a:gd name="f24" fmla="val 104"/>
                <a:gd name="f25" fmla="val 86"/>
                <a:gd name="f26" fmla="val 6"/>
                <a:gd name="f27" fmla="+- 0 0 -90"/>
                <a:gd name="f28" fmla="*/ f3 1 32"/>
                <a:gd name="f29" fmla="*/ f4 1 114"/>
                <a:gd name="f30" fmla="+- f7 0 f5"/>
                <a:gd name="f31" fmla="+- f6 0 f5"/>
                <a:gd name="f32" fmla="*/ f27 f0 1"/>
                <a:gd name="f33" fmla="*/ f31 1 32"/>
                <a:gd name="f34" fmla="*/ f30 1 114"/>
                <a:gd name="f35" fmla="*/ 22 f31 1"/>
                <a:gd name="f36" fmla="*/ 20 f30 1"/>
                <a:gd name="f37" fmla="*/ 82 f30 1"/>
                <a:gd name="f38" fmla="*/ 94 f30 1"/>
                <a:gd name="f39" fmla="*/ 98 f30 1"/>
                <a:gd name="f40" fmla="*/ 24 f31 1"/>
                <a:gd name="f41" fmla="*/ 100 f30 1"/>
                <a:gd name="f42" fmla="*/ 26 f31 1"/>
                <a:gd name="f43" fmla="*/ 102 f30 1"/>
                <a:gd name="f44" fmla="*/ 28 f31 1"/>
                <a:gd name="f45" fmla="*/ 32 f31 1"/>
                <a:gd name="f46" fmla="*/ 112 f30 1"/>
                <a:gd name="f47" fmla="*/ 20 f31 1"/>
                <a:gd name="f48" fmla="*/ 114 f30 1"/>
                <a:gd name="f49" fmla="*/ 14 f31 1"/>
                <a:gd name="f50" fmla="*/ 8 f31 1"/>
                <a:gd name="f51" fmla="*/ 4 f31 1"/>
                <a:gd name="f52" fmla="*/ 108 f30 1"/>
                <a:gd name="f53" fmla="*/ 2 f31 1"/>
                <a:gd name="f54" fmla="*/ 104 f30 1"/>
                <a:gd name="f55" fmla="*/ 0 f31 1"/>
                <a:gd name="f56" fmla="*/ 86 f30 1"/>
                <a:gd name="f57" fmla="*/ 28 f30 1"/>
                <a:gd name="f58" fmla="*/ 6 f30 1"/>
                <a:gd name="f59" fmla="*/ 0 f30 1"/>
                <a:gd name="f60" fmla="*/ f32 1 f2"/>
                <a:gd name="f61" fmla="*/ f35 1 32"/>
                <a:gd name="f62" fmla="*/ f36 1 114"/>
                <a:gd name="f63" fmla="*/ f37 1 114"/>
                <a:gd name="f64" fmla="*/ f38 1 114"/>
                <a:gd name="f65" fmla="*/ f39 1 114"/>
                <a:gd name="f66" fmla="*/ f40 1 32"/>
                <a:gd name="f67" fmla="*/ f41 1 114"/>
                <a:gd name="f68" fmla="*/ f42 1 32"/>
                <a:gd name="f69" fmla="*/ f43 1 114"/>
                <a:gd name="f70" fmla="*/ f44 1 32"/>
                <a:gd name="f71" fmla="*/ f45 1 32"/>
                <a:gd name="f72" fmla="*/ f46 1 114"/>
                <a:gd name="f73" fmla="*/ f47 1 32"/>
                <a:gd name="f74" fmla="*/ f48 1 114"/>
                <a:gd name="f75" fmla="*/ f49 1 32"/>
                <a:gd name="f76" fmla="*/ f50 1 32"/>
                <a:gd name="f77" fmla="*/ f51 1 32"/>
                <a:gd name="f78" fmla="*/ f52 1 114"/>
                <a:gd name="f79" fmla="*/ f53 1 32"/>
                <a:gd name="f80" fmla="*/ f54 1 114"/>
                <a:gd name="f81" fmla="*/ f55 1 32"/>
                <a:gd name="f82" fmla="*/ f56 1 114"/>
                <a:gd name="f83" fmla="*/ f57 1 114"/>
                <a:gd name="f84" fmla="*/ f58 1 114"/>
                <a:gd name="f85" fmla="*/ f59 1 114"/>
                <a:gd name="f86" fmla="*/ 0 1 f33"/>
                <a:gd name="f87" fmla="*/ f6 1 f33"/>
                <a:gd name="f88" fmla="*/ 0 1 f34"/>
                <a:gd name="f89" fmla="*/ f7 1 f34"/>
                <a:gd name="f90" fmla="+- f60 0 f1"/>
                <a:gd name="f91" fmla="*/ f61 1 f33"/>
                <a:gd name="f92" fmla="*/ f62 1 f34"/>
                <a:gd name="f93" fmla="*/ f63 1 f34"/>
                <a:gd name="f94" fmla="*/ f64 1 f34"/>
                <a:gd name="f95" fmla="*/ f65 1 f34"/>
                <a:gd name="f96" fmla="*/ f66 1 f33"/>
                <a:gd name="f97" fmla="*/ f67 1 f34"/>
                <a:gd name="f98" fmla="*/ f68 1 f33"/>
                <a:gd name="f99" fmla="*/ f69 1 f34"/>
                <a:gd name="f100" fmla="*/ f70 1 f33"/>
                <a:gd name="f101" fmla="*/ f71 1 f33"/>
                <a:gd name="f102" fmla="*/ f72 1 f34"/>
                <a:gd name="f103" fmla="*/ f73 1 f33"/>
                <a:gd name="f104" fmla="*/ f74 1 f34"/>
                <a:gd name="f105" fmla="*/ f75 1 f33"/>
                <a:gd name="f106" fmla="*/ f76 1 f33"/>
                <a:gd name="f107" fmla="*/ f77 1 f33"/>
                <a:gd name="f108" fmla="*/ f78 1 f34"/>
                <a:gd name="f109" fmla="*/ f79 1 f33"/>
                <a:gd name="f110" fmla="*/ f80 1 f34"/>
                <a:gd name="f111" fmla="*/ f81 1 f33"/>
                <a:gd name="f112" fmla="*/ f82 1 f34"/>
                <a:gd name="f113" fmla="*/ f83 1 f34"/>
                <a:gd name="f114" fmla="*/ f84 1 f34"/>
                <a:gd name="f115" fmla="*/ f85 1 f34"/>
                <a:gd name="f116" fmla="*/ f86 f28 1"/>
                <a:gd name="f117" fmla="*/ f87 f28 1"/>
                <a:gd name="f118" fmla="*/ f89 f29 1"/>
                <a:gd name="f119" fmla="*/ f88 f29 1"/>
                <a:gd name="f120" fmla="*/ f91 f28 1"/>
                <a:gd name="f121" fmla="*/ f92 f29 1"/>
                <a:gd name="f122" fmla="*/ f93 f29 1"/>
                <a:gd name="f123" fmla="*/ f94 f29 1"/>
                <a:gd name="f124" fmla="*/ f95 f29 1"/>
                <a:gd name="f125" fmla="*/ f96 f28 1"/>
                <a:gd name="f126" fmla="*/ f97 f29 1"/>
                <a:gd name="f127" fmla="*/ f98 f28 1"/>
                <a:gd name="f128" fmla="*/ f99 f29 1"/>
                <a:gd name="f129" fmla="*/ f100 f28 1"/>
                <a:gd name="f130" fmla="*/ f101 f28 1"/>
                <a:gd name="f131" fmla="*/ f102 f29 1"/>
                <a:gd name="f132" fmla="*/ f103 f28 1"/>
                <a:gd name="f133" fmla="*/ f104 f29 1"/>
                <a:gd name="f134" fmla="*/ f105 f28 1"/>
                <a:gd name="f135" fmla="*/ f106 f28 1"/>
                <a:gd name="f136" fmla="*/ f107 f28 1"/>
                <a:gd name="f137" fmla="*/ f108 f29 1"/>
                <a:gd name="f138" fmla="*/ f109 f28 1"/>
                <a:gd name="f139" fmla="*/ f110 f29 1"/>
                <a:gd name="f140" fmla="*/ f111 f28 1"/>
                <a:gd name="f141" fmla="*/ f112 f29 1"/>
                <a:gd name="f142" fmla="*/ f113 f29 1"/>
                <a:gd name="f143" fmla="*/ f114 f29 1"/>
                <a:gd name="f144" fmla="*/ f115 f29 1"/>
              </a:gdLst>
              <a:ahLst/>
              <a:cxnLst>
                <a:cxn ang="3cd4">
                  <a:pos x="hc" y="t"/>
                </a:cxn>
                <a:cxn ang="0">
                  <a:pos x="r" y="vc"/>
                </a:cxn>
                <a:cxn ang="cd4">
                  <a:pos x="hc" y="b"/>
                </a:cxn>
                <a:cxn ang="cd2">
                  <a:pos x="l" y="vc"/>
                </a:cxn>
                <a:cxn ang="f90">
                  <a:pos x="f120" y="f121"/>
                </a:cxn>
                <a:cxn ang="f90">
                  <a:pos x="f120" y="f122"/>
                </a:cxn>
                <a:cxn ang="f90">
                  <a:pos x="f120" y="f122"/>
                </a:cxn>
                <a:cxn ang="f90">
                  <a:pos x="f120" y="f123"/>
                </a:cxn>
                <a:cxn ang="f90">
                  <a:pos x="f120" y="f124"/>
                </a:cxn>
                <a:cxn ang="f90">
                  <a:pos x="f120" y="f124"/>
                </a:cxn>
                <a:cxn ang="f90">
                  <a:pos x="f125" y="f126"/>
                </a:cxn>
                <a:cxn ang="f90">
                  <a:pos x="f127" y="f128"/>
                </a:cxn>
                <a:cxn ang="f90">
                  <a:pos x="f127" y="f128"/>
                </a:cxn>
                <a:cxn ang="f90">
                  <a:pos x="f129" y="f126"/>
                </a:cxn>
                <a:cxn ang="f90">
                  <a:pos x="f130" y="f131"/>
                </a:cxn>
                <a:cxn ang="f90">
                  <a:pos x="f130" y="f131"/>
                </a:cxn>
                <a:cxn ang="f90">
                  <a:pos x="f132" y="f133"/>
                </a:cxn>
                <a:cxn ang="f90">
                  <a:pos x="f132" y="f133"/>
                </a:cxn>
                <a:cxn ang="f90">
                  <a:pos x="f134" y="f133"/>
                </a:cxn>
                <a:cxn ang="f90">
                  <a:pos x="f135" y="f131"/>
                </a:cxn>
                <a:cxn ang="f90">
                  <a:pos x="f136" y="f137"/>
                </a:cxn>
                <a:cxn ang="f90">
                  <a:pos x="f138" y="f139"/>
                </a:cxn>
                <a:cxn ang="f90">
                  <a:pos x="f138" y="f139"/>
                </a:cxn>
                <a:cxn ang="f90">
                  <a:pos x="f140" y="f124"/>
                </a:cxn>
                <a:cxn ang="f90">
                  <a:pos x="f140" y="f141"/>
                </a:cxn>
                <a:cxn ang="f90">
                  <a:pos x="f140" y="f142"/>
                </a:cxn>
                <a:cxn ang="f90">
                  <a:pos x="f140" y="f142"/>
                </a:cxn>
                <a:cxn ang="f90">
                  <a:pos x="f140" y="f143"/>
                </a:cxn>
                <a:cxn ang="f90">
                  <a:pos x="f132" y="f144"/>
                </a:cxn>
                <a:cxn ang="f90">
                  <a:pos x="f132" y="f144"/>
                </a:cxn>
                <a:cxn ang="f90">
                  <a:pos x="f120" y="f121"/>
                </a:cxn>
                <a:cxn ang="f90">
                  <a:pos x="f120" y="f121"/>
                </a:cxn>
              </a:cxnLst>
              <a:rect l="f116" t="f119" r="f117" b="f118"/>
              <a:pathLst>
                <a:path w="32" h="114">
                  <a:moveTo>
                    <a:pt x="f8" y="f9"/>
                  </a:moveTo>
                  <a:lnTo>
                    <a:pt x="f8" y="f10"/>
                  </a:lnTo>
                  <a:lnTo>
                    <a:pt x="f8" y="f10"/>
                  </a:lnTo>
                  <a:lnTo>
                    <a:pt x="f8" y="f11"/>
                  </a:lnTo>
                  <a:lnTo>
                    <a:pt x="f8" y="f12"/>
                  </a:lnTo>
                  <a:lnTo>
                    <a:pt x="f8" y="f12"/>
                  </a:lnTo>
                  <a:lnTo>
                    <a:pt x="f13" y="f14"/>
                  </a:lnTo>
                  <a:lnTo>
                    <a:pt x="f15" y="f16"/>
                  </a:lnTo>
                  <a:lnTo>
                    <a:pt x="f15" y="f16"/>
                  </a:lnTo>
                  <a:lnTo>
                    <a:pt x="f17" y="f14"/>
                  </a:lnTo>
                  <a:lnTo>
                    <a:pt x="f6" y="f18"/>
                  </a:lnTo>
                  <a:lnTo>
                    <a:pt x="f6" y="f18"/>
                  </a:lnTo>
                  <a:lnTo>
                    <a:pt x="f9" y="f7"/>
                  </a:lnTo>
                  <a:lnTo>
                    <a:pt x="f9" y="f7"/>
                  </a:lnTo>
                  <a:lnTo>
                    <a:pt x="f19" y="f7"/>
                  </a:lnTo>
                  <a:lnTo>
                    <a:pt x="f20" y="f18"/>
                  </a:lnTo>
                  <a:lnTo>
                    <a:pt x="f21" y="f22"/>
                  </a:lnTo>
                  <a:lnTo>
                    <a:pt x="f23" y="f24"/>
                  </a:lnTo>
                  <a:lnTo>
                    <a:pt x="f23" y="f24"/>
                  </a:lnTo>
                  <a:lnTo>
                    <a:pt x="f5" y="f12"/>
                  </a:lnTo>
                  <a:lnTo>
                    <a:pt x="f5" y="f25"/>
                  </a:lnTo>
                  <a:lnTo>
                    <a:pt x="f5" y="f17"/>
                  </a:lnTo>
                  <a:lnTo>
                    <a:pt x="f5" y="f17"/>
                  </a:lnTo>
                  <a:lnTo>
                    <a:pt x="f5" y="f26"/>
                  </a:lnTo>
                  <a:lnTo>
                    <a:pt x="f9" y="f5"/>
                  </a:lnTo>
                  <a:lnTo>
                    <a:pt x="f9" y="f5"/>
                  </a:lnTo>
                  <a:lnTo>
                    <a:pt x="f8" y="f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1" name="Freeform 23"/>
            <p:cNvSpPr/>
            <p:nvPr/>
          </p:nvSpPr>
          <p:spPr>
            <a:xfrm>
              <a:off x="1373437" y="1746650"/>
              <a:ext cx="55595" cy="90543"/>
            </a:xfrm>
            <a:custGeom>
              <a:avLst/>
              <a:gdLst>
                <a:gd name="f0" fmla="val 10800000"/>
                <a:gd name="f1" fmla="val 5400000"/>
                <a:gd name="f2" fmla="val 180"/>
                <a:gd name="f3" fmla="val w"/>
                <a:gd name="f4" fmla="val h"/>
                <a:gd name="f5" fmla="val 0"/>
                <a:gd name="f6" fmla="val 70"/>
                <a:gd name="f7" fmla="val 114"/>
                <a:gd name="f8" fmla="val 66"/>
                <a:gd name="f9" fmla="val 84"/>
                <a:gd name="f10" fmla="val 68"/>
                <a:gd name="f11" fmla="val 104"/>
                <a:gd name="f12" fmla="val 112"/>
                <a:gd name="f13" fmla="val 52"/>
                <a:gd name="f14" fmla="val 50"/>
                <a:gd name="f15" fmla="val 108"/>
                <a:gd name="f16" fmla="val 42"/>
                <a:gd name="f17" fmla="val 32"/>
                <a:gd name="f18" fmla="val 26"/>
                <a:gd name="f19" fmla="val 18"/>
                <a:gd name="f20" fmla="val 110"/>
                <a:gd name="f21" fmla="val 14"/>
                <a:gd name="f22" fmla="val 8"/>
                <a:gd name="f23" fmla="val 102"/>
                <a:gd name="f24" fmla="val 6"/>
                <a:gd name="f25" fmla="val 98"/>
                <a:gd name="f26" fmla="val 2"/>
                <a:gd name="f27" fmla="val 90"/>
                <a:gd name="f28" fmla="val 82"/>
                <a:gd name="f29" fmla="val 74"/>
                <a:gd name="f30" fmla="val 58"/>
                <a:gd name="f31" fmla="val 10"/>
                <a:gd name="f32" fmla="val 44"/>
                <a:gd name="f33" fmla="val 40"/>
                <a:gd name="f34" fmla="val 20"/>
                <a:gd name="f35" fmla="val 36"/>
                <a:gd name="f36" fmla="val 34"/>
                <a:gd name="f37" fmla="val 48"/>
                <a:gd name="f38" fmla="val 38"/>
                <a:gd name="f39" fmla="val 46"/>
                <a:gd name="f40" fmla="val 30"/>
                <a:gd name="f41" fmla="val 56"/>
                <a:gd name="f42" fmla="val 24"/>
                <a:gd name="f43" fmla="val 62"/>
                <a:gd name="f44" fmla="val 22"/>
                <a:gd name="f45" fmla="val 92"/>
                <a:gd name="f46" fmla="val 96"/>
                <a:gd name="f47" fmla="val 94"/>
                <a:gd name="f48" fmla="val 54"/>
                <a:gd name="f49" fmla="+- 0 0 -90"/>
                <a:gd name="f50" fmla="*/ f3 1 70"/>
                <a:gd name="f51" fmla="*/ f4 1 114"/>
                <a:gd name="f52" fmla="+- f7 0 f5"/>
                <a:gd name="f53" fmla="+- f6 0 f5"/>
                <a:gd name="f54" fmla="*/ f49 f0 1"/>
                <a:gd name="f55" fmla="*/ f53 1 70"/>
                <a:gd name="f56" fmla="*/ f52 1 114"/>
                <a:gd name="f57" fmla="*/ 66 f53 1"/>
                <a:gd name="f58" fmla="*/ 84 f52 1"/>
                <a:gd name="f59" fmla="*/ 68 f53 1"/>
                <a:gd name="f60" fmla="*/ 104 f52 1"/>
                <a:gd name="f61" fmla="*/ 70 f53 1"/>
                <a:gd name="f62" fmla="*/ 112 f52 1"/>
                <a:gd name="f63" fmla="*/ 52 f53 1"/>
                <a:gd name="f64" fmla="*/ 50 f53 1"/>
                <a:gd name="f65" fmla="*/ 108 f52 1"/>
                <a:gd name="f66" fmla="*/ 42 f53 1"/>
                <a:gd name="f67" fmla="*/ 32 f53 1"/>
                <a:gd name="f68" fmla="*/ 114 f52 1"/>
                <a:gd name="f69" fmla="*/ 26 f53 1"/>
                <a:gd name="f70" fmla="*/ 18 f53 1"/>
                <a:gd name="f71" fmla="*/ 110 f52 1"/>
                <a:gd name="f72" fmla="*/ 14 f53 1"/>
                <a:gd name="f73" fmla="*/ 8 f53 1"/>
                <a:gd name="f74" fmla="*/ 102 f52 1"/>
                <a:gd name="f75" fmla="*/ 6 f53 1"/>
                <a:gd name="f76" fmla="*/ 98 f52 1"/>
                <a:gd name="f77" fmla="*/ 2 f53 1"/>
                <a:gd name="f78" fmla="*/ 90 f52 1"/>
                <a:gd name="f79" fmla="*/ 0 f53 1"/>
                <a:gd name="f80" fmla="*/ 82 f52 1"/>
                <a:gd name="f81" fmla="*/ 74 f52 1"/>
                <a:gd name="f82" fmla="*/ 66 f52 1"/>
                <a:gd name="f83" fmla="*/ 58 f52 1"/>
                <a:gd name="f84" fmla="*/ 50 f52 1"/>
                <a:gd name="f85" fmla="*/ 10 f53 1"/>
                <a:gd name="f86" fmla="*/ 44 f52 1"/>
                <a:gd name="f87" fmla="*/ 40 f52 1"/>
                <a:gd name="f88" fmla="*/ 20 f53 1"/>
                <a:gd name="f89" fmla="*/ 36 f52 1"/>
                <a:gd name="f90" fmla="*/ 34 f52 1"/>
                <a:gd name="f91" fmla="*/ 34 f53 1"/>
                <a:gd name="f92" fmla="*/ 32 f52 1"/>
                <a:gd name="f93" fmla="*/ 48 f53 1"/>
                <a:gd name="f94" fmla="*/ 38 f52 1"/>
                <a:gd name="f95" fmla="*/ 46 f53 1"/>
                <a:gd name="f96" fmla="*/ 26 f52 1"/>
                <a:gd name="f97" fmla="*/ 0 f52 1"/>
                <a:gd name="f98" fmla="*/ 2 f52 1"/>
                <a:gd name="f99" fmla="*/ 36 f53 1"/>
                <a:gd name="f100" fmla="*/ 30 f53 1"/>
                <a:gd name="f101" fmla="*/ 56 f52 1"/>
                <a:gd name="f102" fmla="*/ 24 f53 1"/>
                <a:gd name="f103" fmla="*/ 62 f52 1"/>
                <a:gd name="f104" fmla="*/ 22 f53 1"/>
                <a:gd name="f105" fmla="*/ 92 f52 1"/>
                <a:gd name="f106" fmla="*/ 96 f52 1"/>
                <a:gd name="f107" fmla="*/ 94 f52 1"/>
                <a:gd name="f108" fmla="*/ 54 f52 1"/>
                <a:gd name="f109" fmla="*/ f54 1 f2"/>
                <a:gd name="f110" fmla="*/ f57 1 70"/>
                <a:gd name="f111" fmla="*/ f58 1 114"/>
                <a:gd name="f112" fmla="*/ f59 1 70"/>
                <a:gd name="f113" fmla="*/ f60 1 114"/>
                <a:gd name="f114" fmla="*/ f61 1 70"/>
                <a:gd name="f115" fmla="*/ f62 1 114"/>
                <a:gd name="f116" fmla="*/ f63 1 70"/>
                <a:gd name="f117" fmla="*/ f64 1 70"/>
                <a:gd name="f118" fmla="*/ f65 1 114"/>
                <a:gd name="f119" fmla="*/ f66 1 70"/>
                <a:gd name="f120" fmla="*/ f67 1 70"/>
                <a:gd name="f121" fmla="*/ f68 1 114"/>
                <a:gd name="f122" fmla="*/ f69 1 70"/>
                <a:gd name="f123" fmla="*/ f70 1 70"/>
                <a:gd name="f124" fmla="*/ f71 1 114"/>
                <a:gd name="f125" fmla="*/ f72 1 70"/>
                <a:gd name="f126" fmla="*/ f73 1 70"/>
                <a:gd name="f127" fmla="*/ f74 1 114"/>
                <a:gd name="f128" fmla="*/ f75 1 70"/>
                <a:gd name="f129" fmla="*/ f76 1 114"/>
                <a:gd name="f130" fmla="*/ f77 1 70"/>
                <a:gd name="f131" fmla="*/ f78 1 114"/>
                <a:gd name="f132" fmla="*/ f79 1 70"/>
                <a:gd name="f133" fmla="*/ f80 1 114"/>
                <a:gd name="f134" fmla="*/ f81 1 114"/>
                <a:gd name="f135" fmla="*/ f82 1 114"/>
                <a:gd name="f136" fmla="*/ f83 1 114"/>
                <a:gd name="f137" fmla="*/ f84 1 114"/>
                <a:gd name="f138" fmla="*/ f85 1 70"/>
                <a:gd name="f139" fmla="*/ f86 1 114"/>
                <a:gd name="f140" fmla="*/ f87 1 114"/>
                <a:gd name="f141" fmla="*/ f88 1 70"/>
                <a:gd name="f142" fmla="*/ f89 1 114"/>
                <a:gd name="f143" fmla="*/ f90 1 114"/>
                <a:gd name="f144" fmla="*/ f91 1 70"/>
                <a:gd name="f145" fmla="*/ f92 1 114"/>
                <a:gd name="f146" fmla="*/ f93 1 70"/>
                <a:gd name="f147" fmla="*/ f94 1 114"/>
                <a:gd name="f148" fmla="*/ f95 1 70"/>
                <a:gd name="f149" fmla="*/ f96 1 114"/>
                <a:gd name="f150" fmla="*/ f97 1 114"/>
                <a:gd name="f151" fmla="*/ f98 1 114"/>
                <a:gd name="f152" fmla="*/ f99 1 70"/>
                <a:gd name="f153" fmla="*/ f100 1 70"/>
                <a:gd name="f154" fmla="*/ f101 1 114"/>
                <a:gd name="f155" fmla="*/ f102 1 70"/>
                <a:gd name="f156" fmla="*/ f103 1 114"/>
                <a:gd name="f157" fmla="*/ f104 1 70"/>
                <a:gd name="f158" fmla="*/ f105 1 114"/>
                <a:gd name="f159" fmla="*/ f106 1 114"/>
                <a:gd name="f160" fmla="*/ f107 1 114"/>
                <a:gd name="f161" fmla="*/ f108 1 114"/>
                <a:gd name="f162" fmla="*/ 0 1 f55"/>
                <a:gd name="f163" fmla="*/ f6 1 f55"/>
                <a:gd name="f164" fmla="*/ 0 1 f56"/>
                <a:gd name="f165" fmla="*/ f7 1 f56"/>
                <a:gd name="f166" fmla="+- f109 0 f1"/>
                <a:gd name="f167" fmla="*/ f110 1 f55"/>
                <a:gd name="f168" fmla="*/ f111 1 f56"/>
                <a:gd name="f169" fmla="*/ f112 1 f55"/>
                <a:gd name="f170" fmla="*/ f113 1 f56"/>
                <a:gd name="f171" fmla="*/ f114 1 f55"/>
                <a:gd name="f172" fmla="*/ f115 1 f56"/>
                <a:gd name="f173" fmla="*/ f116 1 f55"/>
                <a:gd name="f174" fmla="*/ f117 1 f55"/>
                <a:gd name="f175" fmla="*/ f118 1 f56"/>
                <a:gd name="f176" fmla="*/ f119 1 f55"/>
                <a:gd name="f177" fmla="*/ f120 1 f55"/>
                <a:gd name="f178" fmla="*/ f121 1 f56"/>
                <a:gd name="f179" fmla="*/ f122 1 f55"/>
                <a:gd name="f180" fmla="*/ f123 1 f55"/>
                <a:gd name="f181" fmla="*/ f124 1 f56"/>
                <a:gd name="f182" fmla="*/ f125 1 f55"/>
                <a:gd name="f183" fmla="*/ f126 1 f55"/>
                <a:gd name="f184" fmla="*/ f127 1 f56"/>
                <a:gd name="f185" fmla="*/ f128 1 f55"/>
                <a:gd name="f186" fmla="*/ f129 1 f56"/>
                <a:gd name="f187" fmla="*/ f130 1 f55"/>
                <a:gd name="f188" fmla="*/ f131 1 f56"/>
                <a:gd name="f189" fmla="*/ f132 1 f55"/>
                <a:gd name="f190" fmla="*/ f133 1 f56"/>
                <a:gd name="f191" fmla="*/ f134 1 f56"/>
                <a:gd name="f192" fmla="*/ f135 1 f56"/>
                <a:gd name="f193" fmla="*/ f136 1 f56"/>
                <a:gd name="f194" fmla="*/ f137 1 f56"/>
                <a:gd name="f195" fmla="*/ f138 1 f55"/>
                <a:gd name="f196" fmla="*/ f139 1 f56"/>
                <a:gd name="f197" fmla="*/ f140 1 f56"/>
                <a:gd name="f198" fmla="*/ f141 1 f55"/>
                <a:gd name="f199" fmla="*/ f142 1 f56"/>
                <a:gd name="f200" fmla="*/ f143 1 f56"/>
                <a:gd name="f201" fmla="*/ f144 1 f55"/>
                <a:gd name="f202" fmla="*/ f145 1 f56"/>
                <a:gd name="f203" fmla="*/ f146 1 f55"/>
                <a:gd name="f204" fmla="*/ f147 1 f56"/>
                <a:gd name="f205" fmla="*/ f148 1 f55"/>
                <a:gd name="f206" fmla="*/ f149 1 f56"/>
                <a:gd name="f207" fmla="*/ f150 1 f56"/>
                <a:gd name="f208" fmla="*/ f151 1 f56"/>
                <a:gd name="f209" fmla="*/ f152 1 f55"/>
                <a:gd name="f210" fmla="*/ f153 1 f55"/>
                <a:gd name="f211" fmla="*/ f154 1 f56"/>
                <a:gd name="f212" fmla="*/ f155 1 f55"/>
                <a:gd name="f213" fmla="*/ f156 1 f56"/>
                <a:gd name="f214" fmla="*/ f157 1 f55"/>
                <a:gd name="f215" fmla="*/ f158 1 f56"/>
                <a:gd name="f216" fmla="*/ f159 1 f56"/>
                <a:gd name="f217" fmla="*/ f160 1 f56"/>
                <a:gd name="f218" fmla="*/ f161 1 f56"/>
                <a:gd name="f219" fmla="*/ f162 f50 1"/>
                <a:gd name="f220" fmla="*/ f163 f50 1"/>
                <a:gd name="f221" fmla="*/ f165 f51 1"/>
                <a:gd name="f222" fmla="*/ f164 f51 1"/>
                <a:gd name="f223" fmla="*/ f167 f50 1"/>
                <a:gd name="f224" fmla="*/ f168 f51 1"/>
                <a:gd name="f225" fmla="*/ f169 f50 1"/>
                <a:gd name="f226" fmla="*/ f170 f51 1"/>
                <a:gd name="f227" fmla="*/ f171 f50 1"/>
                <a:gd name="f228" fmla="*/ f172 f51 1"/>
                <a:gd name="f229" fmla="*/ f173 f50 1"/>
                <a:gd name="f230" fmla="*/ f174 f50 1"/>
                <a:gd name="f231" fmla="*/ f175 f51 1"/>
                <a:gd name="f232" fmla="*/ f176 f50 1"/>
                <a:gd name="f233" fmla="*/ f177 f50 1"/>
                <a:gd name="f234" fmla="*/ f178 f51 1"/>
                <a:gd name="f235" fmla="*/ f179 f50 1"/>
                <a:gd name="f236" fmla="*/ f180 f50 1"/>
                <a:gd name="f237" fmla="*/ f181 f51 1"/>
                <a:gd name="f238" fmla="*/ f182 f50 1"/>
                <a:gd name="f239" fmla="*/ f183 f50 1"/>
                <a:gd name="f240" fmla="*/ f184 f51 1"/>
                <a:gd name="f241" fmla="*/ f185 f50 1"/>
                <a:gd name="f242" fmla="*/ f186 f51 1"/>
                <a:gd name="f243" fmla="*/ f187 f50 1"/>
                <a:gd name="f244" fmla="*/ f188 f51 1"/>
                <a:gd name="f245" fmla="*/ f189 f50 1"/>
                <a:gd name="f246" fmla="*/ f190 f51 1"/>
                <a:gd name="f247" fmla="*/ f191 f51 1"/>
                <a:gd name="f248" fmla="*/ f192 f51 1"/>
                <a:gd name="f249" fmla="*/ f193 f51 1"/>
                <a:gd name="f250" fmla="*/ f194 f51 1"/>
                <a:gd name="f251" fmla="*/ f195 f50 1"/>
                <a:gd name="f252" fmla="*/ f196 f51 1"/>
                <a:gd name="f253" fmla="*/ f197 f51 1"/>
                <a:gd name="f254" fmla="*/ f198 f50 1"/>
                <a:gd name="f255" fmla="*/ f199 f51 1"/>
                <a:gd name="f256" fmla="*/ f200 f51 1"/>
                <a:gd name="f257" fmla="*/ f201 f50 1"/>
                <a:gd name="f258" fmla="*/ f202 f51 1"/>
                <a:gd name="f259" fmla="*/ f203 f50 1"/>
                <a:gd name="f260" fmla="*/ f204 f51 1"/>
                <a:gd name="f261" fmla="*/ f205 f50 1"/>
                <a:gd name="f262" fmla="*/ f206 f51 1"/>
                <a:gd name="f263" fmla="*/ f207 f51 1"/>
                <a:gd name="f264" fmla="*/ f208 f51 1"/>
                <a:gd name="f265" fmla="*/ f209 f50 1"/>
                <a:gd name="f266" fmla="*/ f210 f50 1"/>
                <a:gd name="f267" fmla="*/ f211 f51 1"/>
                <a:gd name="f268" fmla="*/ f212 f50 1"/>
                <a:gd name="f269" fmla="*/ f213 f51 1"/>
                <a:gd name="f270" fmla="*/ f214 f50 1"/>
                <a:gd name="f271" fmla="*/ f215 f51 1"/>
                <a:gd name="f272" fmla="*/ f216 f51 1"/>
                <a:gd name="f273" fmla="*/ f217 f51 1"/>
                <a:gd name="f274" fmla="*/ f218 f51 1"/>
              </a:gdLst>
              <a:ahLst/>
              <a:cxnLst>
                <a:cxn ang="3cd4">
                  <a:pos x="hc" y="t"/>
                </a:cxn>
                <a:cxn ang="0">
                  <a:pos x="r" y="vc"/>
                </a:cxn>
                <a:cxn ang="cd4">
                  <a:pos x="hc" y="b"/>
                </a:cxn>
                <a:cxn ang="cd2">
                  <a:pos x="l" y="vc"/>
                </a:cxn>
                <a:cxn ang="f166">
                  <a:pos x="f223" y="f224"/>
                </a:cxn>
                <a:cxn ang="f166">
                  <a:pos x="f223" y="f224"/>
                </a:cxn>
                <a:cxn ang="f166">
                  <a:pos x="f225" y="f226"/>
                </a:cxn>
                <a:cxn ang="f166">
                  <a:pos x="f227" y="f228"/>
                </a:cxn>
                <a:cxn ang="f166">
                  <a:pos x="f229" y="f228"/>
                </a:cxn>
                <a:cxn ang="f166">
                  <a:pos x="f229" y="f228"/>
                </a:cxn>
                <a:cxn ang="f166">
                  <a:pos x="f230" y="f231"/>
                </a:cxn>
                <a:cxn ang="f166">
                  <a:pos x="f230" y="f231"/>
                </a:cxn>
                <a:cxn ang="f166">
                  <a:pos x="f232" y="f228"/>
                </a:cxn>
                <a:cxn ang="f166">
                  <a:pos x="f233" y="f234"/>
                </a:cxn>
                <a:cxn ang="f166">
                  <a:pos x="f233" y="f234"/>
                </a:cxn>
                <a:cxn ang="f166">
                  <a:pos x="f235" y="f228"/>
                </a:cxn>
                <a:cxn ang="f166">
                  <a:pos x="f236" y="f237"/>
                </a:cxn>
                <a:cxn ang="f166">
                  <a:pos x="f238" y="f231"/>
                </a:cxn>
                <a:cxn ang="f166">
                  <a:pos x="f239" y="f240"/>
                </a:cxn>
                <a:cxn ang="f166">
                  <a:pos x="f241" y="f242"/>
                </a:cxn>
                <a:cxn ang="f166">
                  <a:pos x="f243" y="f244"/>
                </a:cxn>
                <a:cxn ang="f166">
                  <a:pos x="f245" y="f246"/>
                </a:cxn>
                <a:cxn ang="f166">
                  <a:pos x="f245" y="f247"/>
                </a:cxn>
                <a:cxn ang="f166">
                  <a:pos x="f245" y="f247"/>
                </a:cxn>
                <a:cxn ang="f166">
                  <a:pos x="f245" y="f248"/>
                </a:cxn>
                <a:cxn ang="f166">
                  <a:pos x="f243" y="f249"/>
                </a:cxn>
                <a:cxn ang="f166">
                  <a:pos x="f241" y="f250"/>
                </a:cxn>
                <a:cxn ang="f166">
                  <a:pos x="f251" y="f252"/>
                </a:cxn>
                <a:cxn ang="f166">
                  <a:pos x="f238" y="f253"/>
                </a:cxn>
                <a:cxn ang="f166">
                  <a:pos x="f254" y="f255"/>
                </a:cxn>
                <a:cxn ang="f166">
                  <a:pos x="f235" y="f256"/>
                </a:cxn>
                <a:cxn ang="f166">
                  <a:pos x="f257" y="f258"/>
                </a:cxn>
                <a:cxn ang="f166">
                  <a:pos x="f257" y="f258"/>
                </a:cxn>
                <a:cxn ang="f166">
                  <a:pos x="f232" y="f256"/>
                </a:cxn>
                <a:cxn ang="f166">
                  <a:pos x="f259" y="f260"/>
                </a:cxn>
                <a:cxn ang="f166">
                  <a:pos x="f259" y="f260"/>
                </a:cxn>
                <a:cxn ang="f166">
                  <a:pos x="f261" y="f262"/>
                </a:cxn>
                <a:cxn ang="f166">
                  <a:pos x="f261" y="f263"/>
                </a:cxn>
                <a:cxn ang="f166">
                  <a:pos x="f223" y="f264"/>
                </a:cxn>
                <a:cxn ang="f166">
                  <a:pos x="f223" y="f224"/>
                </a:cxn>
                <a:cxn ang="f166">
                  <a:pos x="f265" y="f250"/>
                </a:cxn>
                <a:cxn ang="f166">
                  <a:pos x="f265" y="f250"/>
                </a:cxn>
                <a:cxn ang="f166">
                  <a:pos x="f266" y="f250"/>
                </a:cxn>
                <a:cxn ang="f166">
                  <a:pos x="f235" y="f267"/>
                </a:cxn>
                <a:cxn ang="f166">
                  <a:pos x="f268" y="f269"/>
                </a:cxn>
                <a:cxn ang="f166">
                  <a:pos x="f270" y="f247"/>
                </a:cxn>
                <a:cxn ang="f166">
                  <a:pos x="f270" y="f247"/>
                </a:cxn>
                <a:cxn ang="f166">
                  <a:pos x="f268" y="f224"/>
                </a:cxn>
                <a:cxn ang="f166">
                  <a:pos x="f235" y="f271"/>
                </a:cxn>
                <a:cxn ang="f166">
                  <a:pos x="f266" y="f272"/>
                </a:cxn>
                <a:cxn ang="f166">
                  <a:pos x="f265" y="f272"/>
                </a:cxn>
                <a:cxn ang="f166">
                  <a:pos x="f265" y="f272"/>
                </a:cxn>
                <a:cxn ang="f166">
                  <a:pos x="f232" y="f273"/>
                </a:cxn>
                <a:cxn ang="f166">
                  <a:pos x="f261" y="f271"/>
                </a:cxn>
                <a:cxn ang="f166">
                  <a:pos x="f261" y="f274"/>
                </a:cxn>
                <a:cxn ang="f166">
                  <a:pos x="f261" y="f274"/>
                </a:cxn>
                <a:cxn ang="f166">
                  <a:pos x="f232" y="f250"/>
                </a:cxn>
                <a:cxn ang="f166">
                  <a:pos x="f265" y="f250"/>
                </a:cxn>
                <a:cxn ang="f166">
                  <a:pos x="f265" y="f250"/>
                </a:cxn>
              </a:cxnLst>
              <a:rect l="f219" t="f222" r="f220" b="f221"/>
              <a:pathLst>
                <a:path w="70" h="114">
                  <a:moveTo>
                    <a:pt x="f8" y="f9"/>
                  </a:moveTo>
                  <a:lnTo>
                    <a:pt x="f8" y="f9"/>
                  </a:lnTo>
                  <a:lnTo>
                    <a:pt x="f10" y="f11"/>
                  </a:lnTo>
                  <a:lnTo>
                    <a:pt x="f6" y="f12"/>
                  </a:lnTo>
                  <a:lnTo>
                    <a:pt x="f13" y="f12"/>
                  </a:lnTo>
                  <a:lnTo>
                    <a:pt x="f13" y="f12"/>
                  </a:lnTo>
                  <a:lnTo>
                    <a:pt x="f14" y="f15"/>
                  </a:lnTo>
                  <a:lnTo>
                    <a:pt x="f14" y="f15"/>
                  </a:lnTo>
                  <a:lnTo>
                    <a:pt x="f16" y="f12"/>
                  </a:lnTo>
                  <a:lnTo>
                    <a:pt x="f17" y="f7"/>
                  </a:lnTo>
                  <a:lnTo>
                    <a:pt x="f17" y="f7"/>
                  </a:lnTo>
                  <a:lnTo>
                    <a:pt x="f18" y="f12"/>
                  </a:lnTo>
                  <a:lnTo>
                    <a:pt x="f19" y="f20"/>
                  </a:lnTo>
                  <a:lnTo>
                    <a:pt x="f21" y="f15"/>
                  </a:lnTo>
                  <a:lnTo>
                    <a:pt x="f22" y="f23"/>
                  </a:lnTo>
                  <a:lnTo>
                    <a:pt x="f24" y="f25"/>
                  </a:lnTo>
                  <a:lnTo>
                    <a:pt x="f26" y="f27"/>
                  </a:lnTo>
                  <a:lnTo>
                    <a:pt x="f5" y="f28"/>
                  </a:lnTo>
                  <a:lnTo>
                    <a:pt x="f5" y="f29"/>
                  </a:lnTo>
                  <a:lnTo>
                    <a:pt x="f5" y="f29"/>
                  </a:lnTo>
                  <a:lnTo>
                    <a:pt x="f5" y="f8"/>
                  </a:lnTo>
                  <a:lnTo>
                    <a:pt x="f26" y="f30"/>
                  </a:lnTo>
                  <a:lnTo>
                    <a:pt x="f24" y="f14"/>
                  </a:lnTo>
                  <a:lnTo>
                    <a:pt x="f31" y="f32"/>
                  </a:lnTo>
                  <a:lnTo>
                    <a:pt x="f21" y="f33"/>
                  </a:lnTo>
                  <a:lnTo>
                    <a:pt x="f34" y="f35"/>
                  </a:lnTo>
                  <a:lnTo>
                    <a:pt x="f18" y="f36"/>
                  </a:lnTo>
                  <a:lnTo>
                    <a:pt x="f36" y="f17"/>
                  </a:lnTo>
                  <a:lnTo>
                    <a:pt x="f36" y="f17"/>
                  </a:lnTo>
                  <a:lnTo>
                    <a:pt x="f16" y="f36"/>
                  </a:lnTo>
                  <a:lnTo>
                    <a:pt x="f37" y="f38"/>
                  </a:lnTo>
                  <a:lnTo>
                    <a:pt x="f37" y="f38"/>
                  </a:lnTo>
                  <a:lnTo>
                    <a:pt x="f39" y="f18"/>
                  </a:lnTo>
                  <a:lnTo>
                    <a:pt x="f39" y="f5"/>
                  </a:lnTo>
                  <a:lnTo>
                    <a:pt x="f8" y="f26"/>
                  </a:lnTo>
                  <a:lnTo>
                    <a:pt x="f8" y="f9"/>
                  </a:lnTo>
                  <a:close/>
                  <a:moveTo>
                    <a:pt x="f35" y="f14"/>
                  </a:moveTo>
                  <a:lnTo>
                    <a:pt x="f35" y="f14"/>
                  </a:lnTo>
                  <a:lnTo>
                    <a:pt x="f40" y="f14"/>
                  </a:lnTo>
                  <a:lnTo>
                    <a:pt x="f18" y="f41"/>
                  </a:lnTo>
                  <a:lnTo>
                    <a:pt x="f42" y="f43"/>
                  </a:lnTo>
                  <a:lnTo>
                    <a:pt x="f44" y="f29"/>
                  </a:lnTo>
                  <a:lnTo>
                    <a:pt x="f44" y="f29"/>
                  </a:lnTo>
                  <a:lnTo>
                    <a:pt x="f42" y="f9"/>
                  </a:lnTo>
                  <a:lnTo>
                    <a:pt x="f18" y="f45"/>
                  </a:lnTo>
                  <a:lnTo>
                    <a:pt x="f40" y="f46"/>
                  </a:lnTo>
                  <a:lnTo>
                    <a:pt x="f35" y="f46"/>
                  </a:lnTo>
                  <a:lnTo>
                    <a:pt x="f35" y="f46"/>
                  </a:lnTo>
                  <a:lnTo>
                    <a:pt x="f16" y="f47"/>
                  </a:lnTo>
                  <a:lnTo>
                    <a:pt x="f39" y="f45"/>
                  </a:lnTo>
                  <a:lnTo>
                    <a:pt x="f39" y="f48"/>
                  </a:lnTo>
                  <a:lnTo>
                    <a:pt x="f39" y="f48"/>
                  </a:lnTo>
                  <a:lnTo>
                    <a:pt x="f16" y="f14"/>
                  </a:lnTo>
                  <a:lnTo>
                    <a:pt x="f35" y="f14"/>
                  </a:lnTo>
                  <a:lnTo>
                    <a:pt x="f35" y="f14"/>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2" name="Freeform 24"/>
            <p:cNvSpPr/>
            <p:nvPr/>
          </p:nvSpPr>
          <p:spPr>
            <a:xfrm>
              <a:off x="1440152" y="1772070"/>
              <a:ext cx="54004" cy="65123"/>
            </a:xfrm>
            <a:custGeom>
              <a:avLst/>
              <a:gdLst>
                <a:gd name="f0" fmla="val 10800000"/>
                <a:gd name="f1" fmla="val 5400000"/>
                <a:gd name="f2" fmla="val 180"/>
                <a:gd name="f3" fmla="val w"/>
                <a:gd name="f4" fmla="val h"/>
                <a:gd name="f5" fmla="val 0"/>
                <a:gd name="f6" fmla="val 68"/>
                <a:gd name="f7" fmla="val 82"/>
                <a:gd name="f8" fmla="val 66"/>
                <a:gd name="f9" fmla="val 70"/>
                <a:gd name="f10" fmla="val 60"/>
                <a:gd name="f11" fmla="val 76"/>
                <a:gd name="f12" fmla="val 52"/>
                <a:gd name="f13" fmla="val 80"/>
                <a:gd name="f14" fmla="val 44"/>
                <a:gd name="f15" fmla="val 36"/>
                <a:gd name="f16" fmla="val 28"/>
                <a:gd name="f17" fmla="val 22"/>
                <a:gd name="f18" fmla="val 78"/>
                <a:gd name="f19" fmla="val 16"/>
                <a:gd name="f20" fmla="val 10"/>
                <a:gd name="f21" fmla="val 6"/>
                <a:gd name="f22" fmla="val 64"/>
                <a:gd name="f23" fmla="val 2"/>
                <a:gd name="f24" fmla="val 58"/>
                <a:gd name="f25" fmla="val 50"/>
                <a:gd name="f26" fmla="val 42"/>
                <a:gd name="f27" fmla="val 32"/>
                <a:gd name="f28" fmla="val 24"/>
                <a:gd name="f29" fmla="val 14"/>
                <a:gd name="f30" fmla="val 20"/>
                <a:gd name="f31" fmla="val 26"/>
                <a:gd name="f32" fmla="val 34"/>
                <a:gd name="f33" fmla="val 46"/>
                <a:gd name="f34" fmla="val 4"/>
                <a:gd name="f35" fmla="val 56"/>
                <a:gd name="f36" fmla="val 8"/>
                <a:gd name="f37" fmla="val 62"/>
                <a:gd name="f38" fmla="val 48"/>
                <a:gd name="f39" fmla="val 38"/>
                <a:gd name="f40" fmla="val 40"/>
                <a:gd name="f41" fmla="val 30"/>
                <a:gd name="f42" fmla="+- 0 0 -90"/>
                <a:gd name="f43" fmla="*/ f3 1 68"/>
                <a:gd name="f44" fmla="*/ f4 1 82"/>
                <a:gd name="f45" fmla="+- f7 0 f5"/>
                <a:gd name="f46" fmla="+- f6 0 f5"/>
                <a:gd name="f47" fmla="*/ f42 f0 1"/>
                <a:gd name="f48" fmla="*/ f46 1 68"/>
                <a:gd name="f49" fmla="*/ f45 1 82"/>
                <a:gd name="f50" fmla="*/ 66 f46 1"/>
                <a:gd name="f51" fmla="*/ 70 f45 1"/>
                <a:gd name="f52" fmla="*/ 60 f46 1"/>
                <a:gd name="f53" fmla="*/ 76 f45 1"/>
                <a:gd name="f54" fmla="*/ 52 f46 1"/>
                <a:gd name="f55" fmla="*/ 80 f45 1"/>
                <a:gd name="f56" fmla="*/ 44 f46 1"/>
                <a:gd name="f57" fmla="*/ 82 f45 1"/>
                <a:gd name="f58" fmla="*/ 36 f46 1"/>
                <a:gd name="f59" fmla="*/ 28 f46 1"/>
                <a:gd name="f60" fmla="*/ 22 f46 1"/>
                <a:gd name="f61" fmla="*/ 78 f45 1"/>
                <a:gd name="f62" fmla="*/ 16 f46 1"/>
                <a:gd name="f63" fmla="*/ 10 f46 1"/>
                <a:gd name="f64" fmla="*/ 6 f46 1"/>
                <a:gd name="f65" fmla="*/ 64 f45 1"/>
                <a:gd name="f66" fmla="*/ 2 f46 1"/>
                <a:gd name="f67" fmla="*/ 58 f45 1"/>
                <a:gd name="f68" fmla="*/ 0 f46 1"/>
                <a:gd name="f69" fmla="*/ 50 f45 1"/>
                <a:gd name="f70" fmla="*/ 42 f45 1"/>
                <a:gd name="f71" fmla="*/ 32 f45 1"/>
                <a:gd name="f72" fmla="*/ 24 f45 1"/>
                <a:gd name="f73" fmla="*/ 16 f45 1"/>
                <a:gd name="f74" fmla="*/ 10 f45 1"/>
                <a:gd name="f75" fmla="*/ 14 f46 1"/>
                <a:gd name="f76" fmla="*/ 6 f45 1"/>
                <a:gd name="f77" fmla="*/ 20 f46 1"/>
                <a:gd name="f78" fmla="*/ 2 f45 1"/>
                <a:gd name="f79" fmla="*/ 26 f46 1"/>
                <a:gd name="f80" fmla="*/ 0 f45 1"/>
                <a:gd name="f81" fmla="*/ 34 f46 1"/>
                <a:gd name="f82" fmla="*/ 46 f46 1"/>
                <a:gd name="f83" fmla="*/ 4 f45 1"/>
                <a:gd name="f84" fmla="*/ 56 f46 1"/>
                <a:gd name="f85" fmla="*/ 8 f45 1"/>
                <a:gd name="f86" fmla="*/ 62 f46 1"/>
                <a:gd name="f87" fmla="*/ 14 f45 1"/>
                <a:gd name="f88" fmla="*/ 64 f46 1"/>
                <a:gd name="f89" fmla="*/ 22 f45 1"/>
                <a:gd name="f90" fmla="*/ 68 f46 1"/>
                <a:gd name="f91" fmla="*/ 48 f45 1"/>
                <a:gd name="f92" fmla="*/ 24 f46 1"/>
                <a:gd name="f93" fmla="*/ 56 f45 1"/>
                <a:gd name="f94" fmla="*/ 62 f45 1"/>
                <a:gd name="f95" fmla="*/ 32 f46 1"/>
                <a:gd name="f96" fmla="*/ 66 f45 1"/>
                <a:gd name="f97" fmla="*/ 38 f46 1"/>
                <a:gd name="f98" fmla="*/ 48 f46 1"/>
                <a:gd name="f99" fmla="*/ 58 f46 1"/>
                <a:gd name="f100" fmla="*/ 20 f45 1"/>
                <a:gd name="f101" fmla="*/ 40 f46 1"/>
                <a:gd name="f102" fmla="*/ 30 f46 1"/>
                <a:gd name="f103" fmla="*/ f47 1 f2"/>
                <a:gd name="f104" fmla="*/ f50 1 68"/>
                <a:gd name="f105" fmla="*/ f51 1 82"/>
                <a:gd name="f106" fmla="*/ f52 1 68"/>
                <a:gd name="f107" fmla="*/ f53 1 82"/>
                <a:gd name="f108" fmla="*/ f54 1 68"/>
                <a:gd name="f109" fmla="*/ f55 1 82"/>
                <a:gd name="f110" fmla="*/ f56 1 68"/>
                <a:gd name="f111" fmla="*/ f57 1 82"/>
                <a:gd name="f112" fmla="*/ f58 1 68"/>
                <a:gd name="f113" fmla="*/ f59 1 68"/>
                <a:gd name="f114" fmla="*/ f60 1 68"/>
                <a:gd name="f115" fmla="*/ f61 1 82"/>
                <a:gd name="f116" fmla="*/ f62 1 68"/>
                <a:gd name="f117" fmla="*/ f63 1 68"/>
                <a:gd name="f118" fmla="*/ f64 1 68"/>
                <a:gd name="f119" fmla="*/ f65 1 82"/>
                <a:gd name="f120" fmla="*/ f66 1 68"/>
                <a:gd name="f121" fmla="*/ f67 1 82"/>
                <a:gd name="f122" fmla="*/ f68 1 68"/>
                <a:gd name="f123" fmla="*/ f69 1 82"/>
                <a:gd name="f124" fmla="*/ f70 1 82"/>
                <a:gd name="f125" fmla="*/ f71 1 82"/>
                <a:gd name="f126" fmla="*/ f72 1 82"/>
                <a:gd name="f127" fmla="*/ f73 1 82"/>
                <a:gd name="f128" fmla="*/ f74 1 82"/>
                <a:gd name="f129" fmla="*/ f75 1 68"/>
                <a:gd name="f130" fmla="*/ f76 1 82"/>
                <a:gd name="f131" fmla="*/ f77 1 68"/>
                <a:gd name="f132" fmla="*/ f78 1 82"/>
                <a:gd name="f133" fmla="*/ f79 1 68"/>
                <a:gd name="f134" fmla="*/ f80 1 82"/>
                <a:gd name="f135" fmla="*/ f81 1 68"/>
                <a:gd name="f136" fmla="*/ f82 1 68"/>
                <a:gd name="f137" fmla="*/ f83 1 82"/>
                <a:gd name="f138" fmla="*/ f84 1 68"/>
                <a:gd name="f139" fmla="*/ f85 1 82"/>
                <a:gd name="f140" fmla="*/ f86 1 68"/>
                <a:gd name="f141" fmla="*/ f87 1 82"/>
                <a:gd name="f142" fmla="*/ f88 1 68"/>
                <a:gd name="f143" fmla="*/ f89 1 82"/>
                <a:gd name="f144" fmla="*/ f90 1 68"/>
                <a:gd name="f145" fmla="*/ f91 1 82"/>
                <a:gd name="f146" fmla="*/ f92 1 68"/>
                <a:gd name="f147" fmla="*/ f93 1 82"/>
                <a:gd name="f148" fmla="*/ f94 1 82"/>
                <a:gd name="f149" fmla="*/ f95 1 68"/>
                <a:gd name="f150" fmla="*/ f96 1 82"/>
                <a:gd name="f151" fmla="*/ f97 1 68"/>
                <a:gd name="f152" fmla="*/ f98 1 68"/>
                <a:gd name="f153" fmla="*/ f99 1 68"/>
                <a:gd name="f154" fmla="*/ f100 1 82"/>
                <a:gd name="f155" fmla="*/ f101 1 68"/>
                <a:gd name="f156" fmla="*/ f102 1 68"/>
                <a:gd name="f157" fmla="*/ 0 1 f48"/>
                <a:gd name="f158" fmla="*/ f6 1 f48"/>
                <a:gd name="f159" fmla="*/ 0 1 f49"/>
                <a:gd name="f160" fmla="*/ f7 1 f49"/>
                <a:gd name="f161" fmla="+- f103 0 f1"/>
                <a:gd name="f162" fmla="*/ f104 1 f48"/>
                <a:gd name="f163" fmla="*/ f105 1 f49"/>
                <a:gd name="f164" fmla="*/ f106 1 f48"/>
                <a:gd name="f165" fmla="*/ f107 1 f49"/>
                <a:gd name="f166" fmla="*/ f108 1 f48"/>
                <a:gd name="f167" fmla="*/ f109 1 f49"/>
                <a:gd name="f168" fmla="*/ f110 1 f48"/>
                <a:gd name="f169" fmla="*/ f111 1 f49"/>
                <a:gd name="f170" fmla="*/ f112 1 f48"/>
                <a:gd name="f171" fmla="*/ f113 1 f48"/>
                <a:gd name="f172" fmla="*/ f114 1 f48"/>
                <a:gd name="f173" fmla="*/ f115 1 f49"/>
                <a:gd name="f174" fmla="*/ f116 1 f48"/>
                <a:gd name="f175" fmla="*/ f117 1 f48"/>
                <a:gd name="f176" fmla="*/ f118 1 f48"/>
                <a:gd name="f177" fmla="*/ f119 1 f49"/>
                <a:gd name="f178" fmla="*/ f120 1 f48"/>
                <a:gd name="f179" fmla="*/ f121 1 f49"/>
                <a:gd name="f180" fmla="*/ f122 1 f48"/>
                <a:gd name="f181" fmla="*/ f123 1 f49"/>
                <a:gd name="f182" fmla="*/ f124 1 f49"/>
                <a:gd name="f183" fmla="*/ f125 1 f49"/>
                <a:gd name="f184" fmla="*/ f126 1 f49"/>
                <a:gd name="f185" fmla="*/ f127 1 f49"/>
                <a:gd name="f186" fmla="*/ f128 1 f49"/>
                <a:gd name="f187" fmla="*/ f129 1 f48"/>
                <a:gd name="f188" fmla="*/ f130 1 f49"/>
                <a:gd name="f189" fmla="*/ f131 1 f48"/>
                <a:gd name="f190" fmla="*/ f132 1 f49"/>
                <a:gd name="f191" fmla="*/ f133 1 f48"/>
                <a:gd name="f192" fmla="*/ f134 1 f49"/>
                <a:gd name="f193" fmla="*/ f135 1 f48"/>
                <a:gd name="f194" fmla="*/ f136 1 f48"/>
                <a:gd name="f195" fmla="*/ f137 1 f49"/>
                <a:gd name="f196" fmla="*/ f138 1 f48"/>
                <a:gd name="f197" fmla="*/ f139 1 f49"/>
                <a:gd name="f198" fmla="*/ f140 1 f48"/>
                <a:gd name="f199" fmla="*/ f141 1 f49"/>
                <a:gd name="f200" fmla="*/ f142 1 f48"/>
                <a:gd name="f201" fmla="*/ f143 1 f49"/>
                <a:gd name="f202" fmla="*/ f144 1 f48"/>
                <a:gd name="f203" fmla="*/ f145 1 f49"/>
                <a:gd name="f204" fmla="*/ f146 1 f48"/>
                <a:gd name="f205" fmla="*/ f147 1 f49"/>
                <a:gd name="f206" fmla="*/ f148 1 f49"/>
                <a:gd name="f207" fmla="*/ f149 1 f48"/>
                <a:gd name="f208" fmla="*/ f150 1 f49"/>
                <a:gd name="f209" fmla="*/ f151 1 f48"/>
                <a:gd name="f210" fmla="*/ f152 1 f48"/>
                <a:gd name="f211" fmla="*/ f153 1 f48"/>
                <a:gd name="f212" fmla="*/ f154 1 f49"/>
                <a:gd name="f213" fmla="*/ f155 1 f48"/>
                <a:gd name="f214" fmla="*/ f156 1 f48"/>
                <a:gd name="f215" fmla="*/ f157 f43 1"/>
                <a:gd name="f216" fmla="*/ f158 f43 1"/>
                <a:gd name="f217" fmla="*/ f160 f44 1"/>
                <a:gd name="f218" fmla="*/ f159 f44 1"/>
                <a:gd name="f219" fmla="*/ f162 f43 1"/>
                <a:gd name="f220" fmla="*/ f163 f44 1"/>
                <a:gd name="f221" fmla="*/ f164 f43 1"/>
                <a:gd name="f222" fmla="*/ f165 f44 1"/>
                <a:gd name="f223" fmla="*/ f166 f43 1"/>
                <a:gd name="f224" fmla="*/ f167 f44 1"/>
                <a:gd name="f225" fmla="*/ f168 f43 1"/>
                <a:gd name="f226" fmla="*/ f169 f44 1"/>
                <a:gd name="f227" fmla="*/ f170 f43 1"/>
                <a:gd name="f228" fmla="*/ f171 f43 1"/>
                <a:gd name="f229" fmla="*/ f172 f43 1"/>
                <a:gd name="f230" fmla="*/ f173 f44 1"/>
                <a:gd name="f231" fmla="*/ f174 f43 1"/>
                <a:gd name="f232" fmla="*/ f175 f43 1"/>
                <a:gd name="f233" fmla="*/ f176 f43 1"/>
                <a:gd name="f234" fmla="*/ f177 f44 1"/>
                <a:gd name="f235" fmla="*/ f178 f43 1"/>
                <a:gd name="f236" fmla="*/ f179 f44 1"/>
                <a:gd name="f237" fmla="*/ f180 f43 1"/>
                <a:gd name="f238" fmla="*/ f181 f44 1"/>
                <a:gd name="f239" fmla="*/ f182 f44 1"/>
                <a:gd name="f240" fmla="*/ f183 f44 1"/>
                <a:gd name="f241" fmla="*/ f184 f44 1"/>
                <a:gd name="f242" fmla="*/ f185 f44 1"/>
                <a:gd name="f243" fmla="*/ f186 f44 1"/>
                <a:gd name="f244" fmla="*/ f187 f43 1"/>
                <a:gd name="f245" fmla="*/ f188 f44 1"/>
                <a:gd name="f246" fmla="*/ f189 f43 1"/>
                <a:gd name="f247" fmla="*/ f190 f44 1"/>
                <a:gd name="f248" fmla="*/ f191 f43 1"/>
                <a:gd name="f249" fmla="*/ f192 f44 1"/>
                <a:gd name="f250" fmla="*/ f193 f43 1"/>
                <a:gd name="f251" fmla="*/ f194 f43 1"/>
                <a:gd name="f252" fmla="*/ f195 f44 1"/>
                <a:gd name="f253" fmla="*/ f196 f43 1"/>
                <a:gd name="f254" fmla="*/ f197 f44 1"/>
                <a:gd name="f255" fmla="*/ f198 f43 1"/>
                <a:gd name="f256" fmla="*/ f199 f44 1"/>
                <a:gd name="f257" fmla="*/ f200 f43 1"/>
                <a:gd name="f258" fmla="*/ f201 f44 1"/>
                <a:gd name="f259" fmla="*/ f202 f43 1"/>
                <a:gd name="f260" fmla="*/ f203 f44 1"/>
                <a:gd name="f261" fmla="*/ f204 f43 1"/>
                <a:gd name="f262" fmla="*/ f205 f44 1"/>
                <a:gd name="f263" fmla="*/ f206 f44 1"/>
                <a:gd name="f264" fmla="*/ f207 f43 1"/>
                <a:gd name="f265" fmla="*/ f208 f44 1"/>
                <a:gd name="f266" fmla="*/ f209 f43 1"/>
                <a:gd name="f267" fmla="*/ f210 f43 1"/>
                <a:gd name="f268" fmla="*/ f211 f43 1"/>
                <a:gd name="f269" fmla="*/ f212 f44 1"/>
                <a:gd name="f270" fmla="*/ f213 f43 1"/>
                <a:gd name="f271" fmla="*/ f214 f43 1"/>
              </a:gdLst>
              <a:ahLst/>
              <a:cxnLst>
                <a:cxn ang="3cd4">
                  <a:pos x="hc" y="t"/>
                </a:cxn>
                <a:cxn ang="0">
                  <a:pos x="r" y="vc"/>
                </a:cxn>
                <a:cxn ang="cd4">
                  <a:pos x="hc" y="b"/>
                </a:cxn>
                <a:cxn ang="cd2">
                  <a:pos x="l" y="vc"/>
                </a:cxn>
                <a:cxn ang="f161">
                  <a:pos x="f219" y="f220"/>
                </a:cxn>
                <a:cxn ang="f161">
                  <a:pos x="f219" y="f220"/>
                </a:cxn>
                <a:cxn ang="f161">
                  <a:pos x="f221" y="f222"/>
                </a:cxn>
                <a:cxn ang="f161">
                  <a:pos x="f223" y="f224"/>
                </a:cxn>
                <a:cxn ang="f161">
                  <a:pos x="f225" y="f226"/>
                </a:cxn>
                <a:cxn ang="f161">
                  <a:pos x="f227" y="f226"/>
                </a:cxn>
                <a:cxn ang="f161">
                  <a:pos x="f227" y="f226"/>
                </a:cxn>
                <a:cxn ang="f161">
                  <a:pos x="f228" y="f224"/>
                </a:cxn>
                <a:cxn ang="f161">
                  <a:pos x="f229" y="f230"/>
                </a:cxn>
                <a:cxn ang="f161">
                  <a:pos x="f231" y="f222"/>
                </a:cxn>
                <a:cxn ang="f161">
                  <a:pos x="f232" y="f220"/>
                </a:cxn>
                <a:cxn ang="f161">
                  <a:pos x="f233" y="f234"/>
                </a:cxn>
                <a:cxn ang="f161">
                  <a:pos x="f235" y="f236"/>
                </a:cxn>
                <a:cxn ang="f161">
                  <a:pos x="f237" y="f238"/>
                </a:cxn>
                <a:cxn ang="f161">
                  <a:pos x="f237" y="f239"/>
                </a:cxn>
                <a:cxn ang="f161">
                  <a:pos x="f237" y="f239"/>
                </a:cxn>
                <a:cxn ang="f161">
                  <a:pos x="f237" y="f240"/>
                </a:cxn>
                <a:cxn ang="f161">
                  <a:pos x="f235" y="f241"/>
                </a:cxn>
                <a:cxn ang="f161">
                  <a:pos x="f233" y="f242"/>
                </a:cxn>
                <a:cxn ang="f161">
                  <a:pos x="f232" y="f243"/>
                </a:cxn>
                <a:cxn ang="f161">
                  <a:pos x="f232" y="f243"/>
                </a:cxn>
                <a:cxn ang="f161">
                  <a:pos x="f244" y="f245"/>
                </a:cxn>
                <a:cxn ang="f161">
                  <a:pos x="f246" y="f247"/>
                </a:cxn>
                <a:cxn ang="f161">
                  <a:pos x="f248" y="f249"/>
                </a:cxn>
                <a:cxn ang="f161">
                  <a:pos x="f250" y="f249"/>
                </a:cxn>
                <a:cxn ang="f161">
                  <a:pos x="f250" y="f249"/>
                </a:cxn>
                <a:cxn ang="f161">
                  <a:pos x="f251" y="f247"/>
                </a:cxn>
                <a:cxn ang="f161">
                  <a:pos x="f223" y="f252"/>
                </a:cxn>
                <a:cxn ang="f161">
                  <a:pos x="f253" y="f254"/>
                </a:cxn>
                <a:cxn ang="f161">
                  <a:pos x="f253" y="f254"/>
                </a:cxn>
                <a:cxn ang="f161">
                  <a:pos x="f255" y="f256"/>
                </a:cxn>
                <a:cxn ang="f161">
                  <a:pos x="f257" y="f258"/>
                </a:cxn>
                <a:cxn ang="f161">
                  <a:pos x="f219" y="f240"/>
                </a:cxn>
                <a:cxn ang="f161">
                  <a:pos x="f259" y="f239"/>
                </a:cxn>
                <a:cxn ang="f161">
                  <a:pos x="f259" y="f239"/>
                </a:cxn>
                <a:cxn ang="f161">
                  <a:pos x="f259" y="f260"/>
                </a:cxn>
                <a:cxn ang="f161">
                  <a:pos x="f229" y="f260"/>
                </a:cxn>
                <a:cxn ang="f161">
                  <a:pos x="f229" y="f260"/>
                </a:cxn>
                <a:cxn ang="f161">
                  <a:pos x="f229" y="f260"/>
                </a:cxn>
                <a:cxn ang="f161">
                  <a:pos x="f261" y="f262"/>
                </a:cxn>
                <a:cxn ang="f161">
                  <a:pos x="f248" y="f263"/>
                </a:cxn>
                <a:cxn ang="f161">
                  <a:pos x="f264" y="f265"/>
                </a:cxn>
                <a:cxn ang="f161">
                  <a:pos x="f266" y="f265"/>
                </a:cxn>
                <a:cxn ang="f161">
                  <a:pos x="f266" y="f265"/>
                </a:cxn>
                <a:cxn ang="f161">
                  <a:pos x="f267" y="f234"/>
                </a:cxn>
                <a:cxn ang="f161">
                  <a:pos x="f268" y="f236"/>
                </a:cxn>
                <a:cxn ang="f161">
                  <a:pos x="f219" y="f220"/>
                </a:cxn>
                <a:cxn ang="f161">
                  <a:pos x="f251" y="f240"/>
                </a:cxn>
                <a:cxn ang="f161">
                  <a:pos x="f251" y="f240"/>
                </a:cxn>
                <a:cxn ang="f161">
                  <a:pos x="f251" y="f240"/>
                </a:cxn>
                <a:cxn ang="f161">
                  <a:pos x="f251" y="f241"/>
                </a:cxn>
                <a:cxn ang="f161">
                  <a:pos x="f225" y="f269"/>
                </a:cxn>
                <a:cxn ang="f161">
                  <a:pos x="f225" y="f269"/>
                </a:cxn>
                <a:cxn ang="f161">
                  <a:pos x="f270" y="f242"/>
                </a:cxn>
                <a:cxn ang="f161">
                  <a:pos x="f250" y="f256"/>
                </a:cxn>
                <a:cxn ang="f161">
                  <a:pos x="f250" y="f256"/>
                </a:cxn>
                <a:cxn ang="f161">
                  <a:pos x="f271" y="f242"/>
                </a:cxn>
                <a:cxn ang="f161">
                  <a:pos x="f248" y="f269"/>
                </a:cxn>
                <a:cxn ang="f161">
                  <a:pos x="f261" y="f241"/>
                </a:cxn>
                <a:cxn ang="f161">
                  <a:pos x="f229" y="f240"/>
                </a:cxn>
                <a:cxn ang="f161">
                  <a:pos x="f229" y="f240"/>
                </a:cxn>
                <a:cxn ang="f161">
                  <a:pos x="f251" y="f240"/>
                </a:cxn>
              </a:cxnLst>
              <a:rect l="f215" t="f218" r="f216" b="f217"/>
              <a:pathLst>
                <a:path w="68" h="82">
                  <a:moveTo>
                    <a:pt x="f8" y="f9"/>
                  </a:moveTo>
                  <a:lnTo>
                    <a:pt x="f8" y="f9"/>
                  </a:lnTo>
                  <a:lnTo>
                    <a:pt x="f10" y="f11"/>
                  </a:lnTo>
                  <a:lnTo>
                    <a:pt x="f12" y="f13"/>
                  </a:lnTo>
                  <a:lnTo>
                    <a:pt x="f14" y="f7"/>
                  </a:lnTo>
                  <a:lnTo>
                    <a:pt x="f15" y="f7"/>
                  </a:lnTo>
                  <a:lnTo>
                    <a:pt x="f15" y="f7"/>
                  </a:lnTo>
                  <a:lnTo>
                    <a:pt x="f16" y="f13"/>
                  </a:lnTo>
                  <a:lnTo>
                    <a:pt x="f17" y="f18"/>
                  </a:lnTo>
                  <a:lnTo>
                    <a:pt x="f19" y="f11"/>
                  </a:lnTo>
                  <a:lnTo>
                    <a:pt x="f20" y="f9"/>
                  </a:lnTo>
                  <a:lnTo>
                    <a:pt x="f21" y="f22"/>
                  </a:lnTo>
                  <a:lnTo>
                    <a:pt x="f23" y="f24"/>
                  </a:lnTo>
                  <a:lnTo>
                    <a:pt x="f5" y="f25"/>
                  </a:lnTo>
                  <a:lnTo>
                    <a:pt x="f5" y="f26"/>
                  </a:lnTo>
                  <a:lnTo>
                    <a:pt x="f5" y="f26"/>
                  </a:lnTo>
                  <a:lnTo>
                    <a:pt x="f5" y="f27"/>
                  </a:lnTo>
                  <a:lnTo>
                    <a:pt x="f23" y="f28"/>
                  </a:lnTo>
                  <a:lnTo>
                    <a:pt x="f21" y="f19"/>
                  </a:lnTo>
                  <a:lnTo>
                    <a:pt x="f20" y="f20"/>
                  </a:lnTo>
                  <a:lnTo>
                    <a:pt x="f20" y="f20"/>
                  </a:lnTo>
                  <a:lnTo>
                    <a:pt x="f29" y="f21"/>
                  </a:lnTo>
                  <a:lnTo>
                    <a:pt x="f30" y="f23"/>
                  </a:lnTo>
                  <a:lnTo>
                    <a:pt x="f31" y="f5"/>
                  </a:lnTo>
                  <a:lnTo>
                    <a:pt x="f32" y="f5"/>
                  </a:lnTo>
                  <a:lnTo>
                    <a:pt x="f32" y="f5"/>
                  </a:lnTo>
                  <a:lnTo>
                    <a:pt x="f33" y="f23"/>
                  </a:lnTo>
                  <a:lnTo>
                    <a:pt x="f12" y="f34"/>
                  </a:lnTo>
                  <a:lnTo>
                    <a:pt x="f35" y="f36"/>
                  </a:lnTo>
                  <a:lnTo>
                    <a:pt x="f35" y="f36"/>
                  </a:lnTo>
                  <a:lnTo>
                    <a:pt x="f37" y="f29"/>
                  </a:lnTo>
                  <a:lnTo>
                    <a:pt x="f22" y="f17"/>
                  </a:lnTo>
                  <a:lnTo>
                    <a:pt x="f8" y="f27"/>
                  </a:lnTo>
                  <a:lnTo>
                    <a:pt x="f6" y="f26"/>
                  </a:lnTo>
                  <a:lnTo>
                    <a:pt x="f6" y="f26"/>
                  </a:lnTo>
                  <a:lnTo>
                    <a:pt x="f6" y="f38"/>
                  </a:lnTo>
                  <a:lnTo>
                    <a:pt x="f17" y="f38"/>
                  </a:lnTo>
                  <a:lnTo>
                    <a:pt x="f17" y="f38"/>
                  </a:lnTo>
                  <a:lnTo>
                    <a:pt x="f17" y="f38"/>
                  </a:lnTo>
                  <a:lnTo>
                    <a:pt x="f28" y="f35"/>
                  </a:lnTo>
                  <a:lnTo>
                    <a:pt x="f31" y="f37"/>
                  </a:lnTo>
                  <a:lnTo>
                    <a:pt x="f27" y="f8"/>
                  </a:lnTo>
                  <a:lnTo>
                    <a:pt x="f39" y="f8"/>
                  </a:lnTo>
                  <a:lnTo>
                    <a:pt x="f39" y="f8"/>
                  </a:lnTo>
                  <a:lnTo>
                    <a:pt x="f38" y="f22"/>
                  </a:lnTo>
                  <a:lnTo>
                    <a:pt x="f24" y="f24"/>
                  </a:lnTo>
                  <a:lnTo>
                    <a:pt x="f8" y="f9"/>
                  </a:lnTo>
                  <a:close/>
                  <a:moveTo>
                    <a:pt x="f33" y="f27"/>
                  </a:moveTo>
                  <a:lnTo>
                    <a:pt x="f33" y="f27"/>
                  </a:lnTo>
                  <a:lnTo>
                    <a:pt x="f33" y="f27"/>
                  </a:lnTo>
                  <a:lnTo>
                    <a:pt x="f33" y="f28"/>
                  </a:lnTo>
                  <a:lnTo>
                    <a:pt x="f14" y="f30"/>
                  </a:lnTo>
                  <a:lnTo>
                    <a:pt x="f14" y="f30"/>
                  </a:lnTo>
                  <a:lnTo>
                    <a:pt x="f40" y="f19"/>
                  </a:lnTo>
                  <a:lnTo>
                    <a:pt x="f32" y="f29"/>
                  </a:lnTo>
                  <a:lnTo>
                    <a:pt x="f32" y="f29"/>
                  </a:lnTo>
                  <a:lnTo>
                    <a:pt x="f41" y="f19"/>
                  </a:lnTo>
                  <a:lnTo>
                    <a:pt x="f31" y="f30"/>
                  </a:lnTo>
                  <a:lnTo>
                    <a:pt x="f28" y="f28"/>
                  </a:lnTo>
                  <a:lnTo>
                    <a:pt x="f17" y="f27"/>
                  </a:lnTo>
                  <a:lnTo>
                    <a:pt x="f17" y="f27"/>
                  </a:lnTo>
                  <a:lnTo>
                    <a:pt x="f33" y="f2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3" name="Freeform 25"/>
            <p:cNvSpPr/>
            <p:nvPr/>
          </p:nvSpPr>
          <p:spPr>
            <a:xfrm>
              <a:off x="1530696" y="1746650"/>
              <a:ext cx="27002" cy="90543"/>
            </a:xfrm>
            <a:custGeom>
              <a:avLst/>
              <a:gdLst>
                <a:gd name="f0" fmla="val 10800000"/>
                <a:gd name="f1" fmla="val 5400000"/>
                <a:gd name="f2" fmla="val 180"/>
                <a:gd name="f3" fmla="val w"/>
                <a:gd name="f4" fmla="val h"/>
                <a:gd name="f5" fmla="val 0"/>
                <a:gd name="f6" fmla="val 34"/>
                <a:gd name="f7" fmla="val 114"/>
                <a:gd name="f8" fmla="val 22"/>
                <a:gd name="f9" fmla="val 20"/>
                <a:gd name="f10" fmla="val 80"/>
                <a:gd name="f11" fmla="val 92"/>
                <a:gd name="f12" fmla="val 24"/>
                <a:gd name="f13" fmla="val 98"/>
                <a:gd name="f14" fmla="val 26"/>
                <a:gd name="f15" fmla="val 28"/>
                <a:gd name="f16" fmla="val 100"/>
                <a:gd name="f17" fmla="val 30"/>
                <a:gd name="f18" fmla="val 112"/>
                <a:gd name="f19" fmla="val 16"/>
                <a:gd name="f20" fmla="val 10"/>
                <a:gd name="f21" fmla="val 110"/>
                <a:gd name="f22" fmla="val 6"/>
                <a:gd name="f23" fmla="val 108"/>
                <a:gd name="f24" fmla="val 4"/>
                <a:gd name="f25" fmla="val 102"/>
                <a:gd name="f26" fmla="val 2"/>
                <a:gd name="f27" fmla="val 96"/>
                <a:gd name="f28" fmla="val 86"/>
                <a:gd name="f29" fmla="+- 0 0 -90"/>
                <a:gd name="f30" fmla="*/ f3 1 34"/>
                <a:gd name="f31" fmla="*/ f4 1 114"/>
                <a:gd name="f32" fmla="+- f7 0 f5"/>
                <a:gd name="f33" fmla="+- f6 0 f5"/>
                <a:gd name="f34" fmla="*/ f29 f0 1"/>
                <a:gd name="f35" fmla="*/ f33 1 34"/>
                <a:gd name="f36" fmla="*/ f32 1 114"/>
                <a:gd name="f37" fmla="*/ 22 f33 1"/>
                <a:gd name="f38" fmla="*/ 20 f32 1"/>
                <a:gd name="f39" fmla="*/ 80 f32 1"/>
                <a:gd name="f40" fmla="*/ 92 f32 1"/>
                <a:gd name="f41" fmla="*/ 24 f33 1"/>
                <a:gd name="f42" fmla="*/ 98 f32 1"/>
                <a:gd name="f43" fmla="*/ 26 f33 1"/>
                <a:gd name="f44" fmla="*/ 28 f33 1"/>
                <a:gd name="f45" fmla="*/ 100 f32 1"/>
                <a:gd name="f46" fmla="*/ 30 f33 1"/>
                <a:gd name="f47" fmla="*/ 34 f33 1"/>
                <a:gd name="f48" fmla="*/ 112 f32 1"/>
                <a:gd name="f49" fmla="*/ 114 f32 1"/>
                <a:gd name="f50" fmla="*/ 16 f33 1"/>
                <a:gd name="f51" fmla="*/ 10 f33 1"/>
                <a:gd name="f52" fmla="*/ 110 f32 1"/>
                <a:gd name="f53" fmla="*/ 6 f33 1"/>
                <a:gd name="f54" fmla="*/ 108 f32 1"/>
                <a:gd name="f55" fmla="*/ 4 f33 1"/>
                <a:gd name="f56" fmla="*/ 102 f32 1"/>
                <a:gd name="f57" fmla="*/ 2 f33 1"/>
                <a:gd name="f58" fmla="*/ 96 f32 1"/>
                <a:gd name="f59" fmla="*/ 86 f32 1"/>
                <a:gd name="f60" fmla="*/ 28 f32 1"/>
                <a:gd name="f61" fmla="*/ 0 f33 1"/>
                <a:gd name="f62" fmla="*/ 4 f32 1"/>
                <a:gd name="f63" fmla="*/ 0 f32 1"/>
                <a:gd name="f64" fmla="*/ f34 1 f2"/>
                <a:gd name="f65" fmla="*/ f37 1 34"/>
                <a:gd name="f66" fmla="*/ f38 1 114"/>
                <a:gd name="f67" fmla="*/ f39 1 114"/>
                <a:gd name="f68" fmla="*/ f40 1 114"/>
                <a:gd name="f69" fmla="*/ f41 1 34"/>
                <a:gd name="f70" fmla="*/ f42 1 114"/>
                <a:gd name="f71" fmla="*/ f43 1 34"/>
                <a:gd name="f72" fmla="*/ f44 1 34"/>
                <a:gd name="f73" fmla="*/ f45 1 114"/>
                <a:gd name="f74" fmla="*/ f46 1 34"/>
                <a:gd name="f75" fmla="*/ f47 1 34"/>
                <a:gd name="f76" fmla="*/ f48 1 114"/>
                <a:gd name="f77" fmla="*/ f49 1 114"/>
                <a:gd name="f78" fmla="*/ f50 1 34"/>
                <a:gd name="f79" fmla="*/ f51 1 34"/>
                <a:gd name="f80" fmla="*/ f52 1 114"/>
                <a:gd name="f81" fmla="*/ f53 1 34"/>
                <a:gd name="f82" fmla="*/ f54 1 114"/>
                <a:gd name="f83" fmla="*/ f55 1 34"/>
                <a:gd name="f84" fmla="*/ f56 1 114"/>
                <a:gd name="f85" fmla="*/ f57 1 34"/>
                <a:gd name="f86" fmla="*/ f58 1 114"/>
                <a:gd name="f87" fmla="*/ f59 1 114"/>
                <a:gd name="f88" fmla="*/ f60 1 114"/>
                <a:gd name="f89" fmla="*/ f61 1 34"/>
                <a:gd name="f90" fmla="*/ f62 1 114"/>
                <a:gd name="f91" fmla="*/ f63 1 114"/>
                <a:gd name="f92" fmla="*/ 0 1 f35"/>
                <a:gd name="f93" fmla="*/ f6 1 f35"/>
                <a:gd name="f94" fmla="*/ 0 1 f36"/>
                <a:gd name="f95" fmla="*/ f7 1 f36"/>
                <a:gd name="f96" fmla="+- f64 0 f1"/>
                <a:gd name="f97" fmla="*/ f65 1 f35"/>
                <a:gd name="f98" fmla="*/ f66 1 f36"/>
                <a:gd name="f99" fmla="*/ f67 1 f36"/>
                <a:gd name="f100" fmla="*/ f68 1 f36"/>
                <a:gd name="f101" fmla="*/ f69 1 f35"/>
                <a:gd name="f102" fmla="*/ f70 1 f36"/>
                <a:gd name="f103" fmla="*/ f71 1 f35"/>
                <a:gd name="f104" fmla="*/ f72 1 f35"/>
                <a:gd name="f105" fmla="*/ f73 1 f36"/>
                <a:gd name="f106" fmla="*/ f74 1 f35"/>
                <a:gd name="f107" fmla="*/ f75 1 f35"/>
                <a:gd name="f108" fmla="*/ f76 1 f36"/>
                <a:gd name="f109" fmla="*/ f77 1 f36"/>
                <a:gd name="f110" fmla="*/ f78 1 f35"/>
                <a:gd name="f111" fmla="*/ f79 1 f35"/>
                <a:gd name="f112" fmla="*/ f80 1 f36"/>
                <a:gd name="f113" fmla="*/ f81 1 f35"/>
                <a:gd name="f114" fmla="*/ f82 1 f36"/>
                <a:gd name="f115" fmla="*/ f83 1 f35"/>
                <a:gd name="f116" fmla="*/ f84 1 f36"/>
                <a:gd name="f117" fmla="*/ f85 1 f35"/>
                <a:gd name="f118" fmla="*/ f86 1 f36"/>
                <a:gd name="f119" fmla="*/ f87 1 f36"/>
                <a:gd name="f120" fmla="*/ f88 1 f36"/>
                <a:gd name="f121" fmla="*/ f89 1 f35"/>
                <a:gd name="f122" fmla="*/ f90 1 f36"/>
                <a:gd name="f123" fmla="*/ f91 1 f36"/>
                <a:gd name="f124" fmla="*/ f92 f30 1"/>
                <a:gd name="f125" fmla="*/ f93 f30 1"/>
                <a:gd name="f126" fmla="*/ f95 f31 1"/>
                <a:gd name="f127" fmla="*/ f94 f31 1"/>
                <a:gd name="f128" fmla="*/ f97 f30 1"/>
                <a:gd name="f129" fmla="*/ f98 f31 1"/>
                <a:gd name="f130" fmla="*/ f99 f31 1"/>
                <a:gd name="f131" fmla="*/ f100 f31 1"/>
                <a:gd name="f132" fmla="*/ f101 f30 1"/>
                <a:gd name="f133" fmla="*/ f102 f31 1"/>
                <a:gd name="f134" fmla="*/ f103 f30 1"/>
                <a:gd name="f135" fmla="*/ f104 f30 1"/>
                <a:gd name="f136" fmla="*/ f105 f31 1"/>
                <a:gd name="f137" fmla="*/ f106 f30 1"/>
                <a:gd name="f138" fmla="*/ f107 f30 1"/>
                <a:gd name="f139" fmla="*/ f108 f31 1"/>
                <a:gd name="f140" fmla="*/ f109 f31 1"/>
                <a:gd name="f141" fmla="*/ f110 f30 1"/>
                <a:gd name="f142" fmla="*/ f111 f30 1"/>
                <a:gd name="f143" fmla="*/ f112 f31 1"/>
                <a:gd name="f144" fmla="*/ f113 f30 1"/>
                <a:gd name="f145" fmla="*/ f114 f31 1"/>
                <a:gd name="f146" fmla="*/ f115 f30 1"/>
                <a:gd name="f147" fmla="*/ f116 f31 1"/>
                <a:gd name="f148" fmla="*/ f117 f30 1"/>
                <a:gd name="f149" fmla="*/ f118 f31 1"/>
                <a:gd name="f150" fmla="*/ f119 f31 1"/>
                <a:gd name="f151" fmla="*/ f120 f31 1"/>
                <a:gd name="f152" fmla="*/ f121 f30 1"/>
                <a:gd name="f153" fmla="*/ f122 f31 1"/>
                <a:gd name="f154" fmla="*/ f123 f31 1"/>
              </a:gdLst>
              <a:ahLst/>
              <a:cxnLst>
                <a:cxn ang="3cd4">
                  <a:pos x="hc" y="t"/>
                </a:cxn>
                <a:cxn ang="0">
                  <a:pos x="r" y="vc"/>
                </a:cxn>
                <a:cxn ang="cd4">
                  <a:pos x="hc" y="b"/>
                </a:cxn>
                <a:cxn ang="cd2">
                  <a:pos x="l" y="vc"/>
                </a:cxn>
                <a:cxn ang="f96">
                  <a:pos x="f128" y="f129"/>
                </a:cxn>
                <a:cxn ang="f96">
                  <a:pos x="f128" y="f130"/>
                </a:cxn>
                <a:cxn ang="f96">
                  <a:pos x="f128" y="f130"/>
                </a:cxn>
                <a:cxn ang="f96">
                  <a:pos x="f128" y="f131"/>
                </a:cxn>
                <a:cxn ang="f96">
                  <a:pos x="f132" y="f133"/>
                </a:cxn>
                <a:cxn ang="f96">
                  <a:pos x="f132" y="f133"/>
                </a:cxn>
                <a:cxn ang="f96">
                  <a:pos x="f134" y="f133"/>
                </a:cxn>
                <a:cxn ang="f96">
                  <a:pos x="f135" y="f136"/>
                </a:cxn>
                <a:cxn ang="f96">
                  <a:pos x="f135" y="f136"/>
                </a:cxn>
                <a:cxn ang="f96">
                  <a:pos x="f137" y="f136"/>
                </a:cxn>
                <a:cxn ang="f96">
                  <a:pos x="f138" y="f139"/>
                </a:cxn>
                <a:cxn ang="f96">
                  <a:pos x="f138" y="f139"/>
                </a:cxn>
                <a:cxn ang="f96">
                  <a:pos x="f128" y="f140"/>
                </a:cxn>
                <a:cxn ang="f96">
                  <a:pos x="f128" y="f140"/>
                </a:cxn>
                <a:cxn ang="f96">
                  <a:pos x="f141" y="f139"/>
                </a:cxn>
                <a:cxn ang="f96">
                  <a:pos x="f142" y="f143"/>
                </a:cxn>
                <a:cxn ang="f96">
                  <a:pos x="f144" y="f145"/>
                </a:cxn>
                <a:cxn ang="f96">
                  <a:pos x="f146" y="f147"/>
                </a:cxn>
                <a:cxn ang="f96">
                  <a:pos x="f146" y="f147"/>
                </a:cxn>
                <a:cxn ang="f96">
                  <a:pos x="f148" y="f149"/>
                </a:cxn>
                <a:cxn ang="f96">
                  <a:pos x="f148" y="f150"/>
                </a:cxn>
                <a:cxn ang="f96">
                  <a:pos x="f148" y="f151"/>
                </a:cxn>
                <a:cxn ang="f96">
                  <a:pos x="f148" y="f151"/>
                </a:cxn>
                <a:cxn ang="f96">
                  <a:pos x="f152" y="f153"/>
                </a:cxn>
                <a:cxn ang="f96">
                  <a:pos x="f128" y="f154"/>
                </a:cxn>
                <a:cxn ang="f96">
                  <a:pos x="f128" y="f154"/>
                </a:cxn>
                <a:cxn ang="f96">
                  <a:pos x="f128" y="f129"/>
                </a:cxn>
                <a:cxn ang="f96">
                  <a:pos x="f128" y="f129"/>
                </a:cxn>
              </a:cxnLst>
              <a:rect l="f124" t="f127" r="f125" b="f126"/>
              <a:pathLst>
                <a:path w="34" h="114">
                  <a:moveTo>
                    <a:pt x="f8" y="f9"/>
                  </a:moveTo>
                  <a:lnTo>
                    <a:pt x="f8" y="f10"/>
                  </a:lnTo>
                  <a:lnTo>
                    <a:pt x="f8" y="f10"/>
                  </a:lnTo>
                  <a:lnTo>
                    <a:pt x="f8" y="f11"/>
                  </a:lnTo>
                  <a:lnTo>
                    <a:pt x="f12" y="f13"/>
                  </a:lnTo>
                  <a:lnTo>
                    <a:pt x="f12" y="f13"/>
                  </a:lnTo>
                  <a:lnTo>
                    <a:pt x="f14" y="f13"/>
                  </a:lnTo>
                  <a:lnTo>
                    <a:pt x="f15" y="f16"/>
                  </a:lnTo>
                  <a:lnTo>
                    <a:pt x="f15" y="f16"/>
                  </a:lnTo>
                  <a:lnTo>
                    <a:pt x="f17" y="f16"/>
                  </a:lnTo>
                  <a:lnTo>
                    <a:pt x="f6" y="f18"/>
                  </a:lnTo>
                  <a:lnTo>
                    <a:pt x="f6" y="f18"/>
                  </a:lnTo>
                  <a:lnTo>
                    <a:pt x="f8" y="f7"/>
                  </a:lnTo>
                  <a:lnTo>
                    <a:pt x="f8" y="f7"/>
                  </a:lnTo>
                  <a:lnTo>
                    <a:pt x="f19" y="f18"/>
                  </a:lnTo>
                  <a:lnTo>
                    <a:pt x="f20" y="f21"/>
                  </a:lnTo>
                  <a:lnTo>
                    <a:pt x="f22" y="f23"/>
                  </a:lnTo>
                  <a:lnTo>
                    <a:pt x="f24" y="f25"/>
                  </a:lnTo>
                  <a:lnTo>
                    <a:pt x="f24" y="f25"/>
                  </a:lnTo>
                  <a:lnTo>
                    <a:pt x="f26" y="f27"/>
                  </a:lnTo>
                  <a:lnTo>
                    <a:pt x="f26" y="f28"/>
                  </a:lnTo>
                  <a:lnTo>
                    <a:pt x="f26" y="f15"/>
                  </a:lnTo>
                  <a:lnTo>
                    <a:pt x="f26" y="f15"/>
                  </a:lnTo>
                  <a:lnTo>
                    <a:pt x="f5" y="f24"/>
                  </a:lnTo>
                  <a:lnTo>
                    <a:pt x="f8" y="f5"/>
                  </a:lnTo>
                  <a:lnTo>
                    <a:pt x="f8" y="f5"/>
                  </a:lnTo>
                  <a:lnTo>
                    <a:pt x="f8" y="f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4" name="Freeform 26"/>
            <p:cNvSpPr/>
            <p:nvPr/>
          </p:nvSpPr>
          <p:spPr>
            <a:xfrm>
              <a:off x="1565644" y="1749832"/>
              <a:ext cx="22238" cy="36539"/>
            </a:xfrm>
            <a:custGeom>
              <a:avLst/>
              <a:gdLst>
                <a:gd name="f0" fmla="val 10800000"/>
                <a:gd name="f1" fmla="val 5400000"/>
                <a:gd name="f2" fmla="val 180"/>
                <a:gd name="f3" fmla="val w"/>
                <a:gd name="f4" fmla="val h"/>
                <a:gd name="f5" fmla="val 0"/>
                <a:gd name="f6" fmla="val 28"/>
                <a:gd name="f7" fmla="val 46"/>
                <a:gd name="f8" fmla="val 36"/>
                <a:gd name="f9" fmla="val 8"/>
                <a:gd name="f10" fmla="val 34"/>
                <a:gd name="f11" fmla="val 10"/>
                <a:gd name="f12" fmla="val 30"/>
                <a:gd name="f13" fmla="val 26"/>
                <a:gd name="f14" fmla="val 6"/>
                <a:gd name="f15" fmla="val 24"/>
                <a:gd name="f16" fmla="val 2"/>
                <a:gd name="f17" fmla="val 18"/>
                <a:gd name="f18" fmla="val 12"/>
                <a:gd name="f19" fmla="val 4"/>
                <a:gd name="f20" fmla="val 14"/>
                <a:gd name="f21" fmla="val 20"/>
                <a:gd name="f22" fmla="val 22"/>
                <a:gd name="f23" fmla="val 16"/>
                <a:gd name="f24" fmla="val 42"/>
                <a:gd name="f25" fmla="+- 0 0 -90"/>
                <a:gd name="f26" fmla="*/ f3 1 28"/>
                <a:gd name="f27" fmla="*/ f4 1 46"/>
                <a:gd name="f28" fmla="+- f7 0 f5"/>
                <a:gd name="f29" fmla="+- f6 0 f5"/>
                <a:gd name="f30" fmla="*/ f25 f0 1"/>
                <a:gd name="f31" fmla="*/ f29 1 28"/>
                <a:gd name="f32" fmla="*/ f28 1 46"/>
                <a:gd name="f33" fmla="*/ 0 f29 1"/>
                <a:gd name="f34" fmla="*/ 36 f28 1"/>
                <a:gd name="f35" fmla="*/ 8 f29 1"/>
                <a:gd name="f36" fmla="*/ 34 f28 1"/>
                <a:gd name="f37" fmla="*/ 10 f29 1"/>
                <a:gd name="f38" fmla="*/ 30 f28 1"/>
                <a:gd name="f39" fmla="*/ 28 f28 1"/>
                <a:gd name="f40" fmla="*/ 26 f28 1"/>
                <a:gd name="f41" fmla="*/ 6 f29 1"/>
                <a:gd name="f42" fmla="*/ 24 f28 1"/>
                <a:gd name="f43" fmla="*/ 2 f29 1"/>
                <a:gd name="f44" fmla="*/ 18 f28 1"/>
                <a:gd name="f45" fmla="*/ 12 f28 1"/>
                <a:gd name="f46" fmla="*/ 8 f28 1"/>
                <a:gd name="f47" fmla="*/ 4 f29 1"/>
                <a:gd name="f48" fmla="*/ 4 f28 1"/>
                <a:gd name="f49" fmla="*/ 0 f28 1"/>
                <a:gd name="f50" fmla="*/ 14 f29 1"/>
                <a:gd name="f51" fmla="*/ 20 f29 1"/>
                <a:gd name="f52" fmla="*/ 24 f29 1"/>
                <a:gd name="f53" fmla="*/ 28 f29 1"/>
                <a:gd name="f54" fmla="*/ 10 f28 1"/>
                <a:gd name="f55" fmla="*/ 22 f29 1"/>
                <a:gd name="f56" fmla="*/ 16 f29 1"/>
                <a:gd name="f57" fmla="*/ 42 f28 1"/>
                <a:gd name="f58" fmla="*/ 46 f28 1"/>
                <a:gd name="f59" fmla="*/ f30 1 f2"/>
                <a:gd name="f60" fmla="*/ f33 1 28"/>
                <a:gd name="f61" fmla="*/ f34 1 46"/>
                <a:gd name="f62" fmla="*/ f35 1 28"/>
                <a:gd name="f63" fmla="*/ f36 1 46"/>
                <a:gd name="f64" fmla="*/ f37 1 28"/>
                <a:gd name="f65" fmla="*/ f38 1 46"/>
                <a:gd name="f66" fmla="*/ f39 1 46"/>
                <a:gd name="f67" fmla="*/ f40 1 46"/>
                <a:gd name="f68" fmla="*/ f41 1 28"/>
                <a:gd name="f69" fmla="*/ f42 1 46"/>
                <a:gd name="f70" fmla="*/ f43 1 28"/>
                <a:gd name="f71" fmla="*/ f44 1 46"/>
                <a:gd name="f72" fmla="*/ f45 1 46"/>
                <a:gd name="f73" fmla="*/ f46 1 46"/>
                <a:gd name="f74" fmla="*/ f47 1 28"/>
                <a:gd name="f75" fmla="*/ f48 1 46"/>
                <a:gd name="f76" fmla="*/ f49 1 46"/>
                <a:gd name="f77" fmla="*/ f50 1 28"/>
                <a:gd name="f78" fmla="*/ f51 1 28"/>
                <a:gd name="f79" fmla="*/ f52 1 28"/>
                <a:gd name="f80" fmla="*/ f53 1 28"/>
                <a:gd name="f81" fmla="*/ f54 1 46"/>
                <a:gd name="f82" fmla="*/ f55 1 28"/>
                <a:gd name="f83" fmla="*/ f56 1 28"/>
                <a:gd name="f84" fmla="*/ f57 1 46"/>
                <a:gd name="f85" fmla="*/ f58 1 46"/>
                <a:gd name="f86" fmla="*/ 0 1 f31"/>
                <a:gd name="f87" fmla="*/ f6 1 f31"/>
                <a:gd name="f88" fmla="*/ 0 1 f32"/>
                <a:gd name="f89" fmla="*/ f7 1 f32"/>
                <a:gd name="f90" fmla="+- f59 0 f1"/>
                <a:gd name="f91" fmla="*/ f60 1 f31"/>
                <a:gd name="f92" fmla="*/ f61 1 f32"/>
                <a:gd name="f93" fmla="*/ f62 1 f31"/>
                <a:gd name="f94" fmla="*/ f63 1 f32"/>
                <a:gd name="f95" fmla="*/ f64 1 f31"/>
                <a:gd name="f96" fmla="*/ f65 1 f32"/>
                <a:gd name="f97" fmla="*/ f66 1 f32"/>
                <a:gd name="f98" fmla="*/ f67 1 f32"/>
                <a:gd name="f99" fmla="*/ f68 1 f31"/>
                <a:gd name="f100" fmla="*/ f69 1 f32"/>
                <a:gd name="f101" fmla="*/ f70 1 f31"/>
                <a:gd name="f102" fmla="*/ f71 1 f32"/>
                <a:gd name="f103" fmla="*/ f72 1 f32"/>
                <a:gd name="f104" fmla="*/ f73 1 f32"/>
                <a:gd name="f105" fmla="*/ f74 1 f31"/>
                <a:gd name="f106" fmla="*/ f75 1 f32"/>
                <a:gd name="f107" fmla="*/ f76 1 f32"/>
                <a:gd name="f108" fmla="*/ f77 1 f31"/>
                <a:gd name="f109" fmla="*/ f78 1 f31"/>
                <a:gd name="f110" fmla="*/ f79 1 f31"/>
                <a:gd name="f111" fmla="*/ f80 1 f31"/>
                <a:gd name="f112" fmla="*/ f81 1 f32"/>
                <a:gd name="f113" fmla="*/ f82 1 f31"/>
                <a:gd name="f114" fmla="*/ f83 1 f31"/>
                <a:gd name="f115" fmla="*/ f84 1 f32"/>
                <a:gd name="f116" fmla="*/ f85 1 f32"/>
                <a:gd name="f117" fmla="*/ f86 f26 1"/>
                <a:gd name="f118" fmla="*/ f87 f26 1"/>
                <a:gd name="f119" fmla="*/ f89 f27 1"/>
                <a:gd name="f120" fmla="*/ f88 f27 1"/>
                <a:gd name="f121" fmla="*/ f91 f26 1"/>
                <a:gd name="f122" fmla="*/ f92 f27 1"/>
                <a:gd name="f123" fmla="*/ f93 f26 1"/>
                <a:gd name="f124" fmla="*/ f94 f27 1"/>
                <a:gd name="f125" fmla="*/ f95 f26 1"/>
                <a:gd name="f126" fmla="*/ f96 f27 1"/>
                <a:gd name="f127" fmla="*/ f97 f27 1"/>
                <a:gd name="f128" fmla="*/ f98 f27 1"/>
                <a:gd name="f129" fmla="*/ f99 f26 1"/>
                <a:gd name="f130" fmla="*/ f100 f27 1"/>
                <a:gd name="f131" fmla="*/ f101 f26 1"/>
                <a:gd name="f132" fmla="*/ f102 f27 1"/>
                <a:gd name="f133" fmla="*/ f103 f27 1"/>
                <a:gd name="f134" fmla="*/ f104 f27 1"/>
                <a:gd name="f135" fmla="*/ f105 f26 1"/>
                <a:gd name="f136" fmla="*/ f106 f27 1"/>
                <a:gd name="f137" fmla="*/ f107 f27 1"/>
                <a:gd name="f138" fmla="*/ f108 f26 1"/>
                <a:gd name="f139" fmla="*/ f109 f26 1"/>
                <a:gd name="f140" fmla="*/ f110 f26 1"/>
                <a:gd name="f141" fmla="*/ f111 f26 1"/>
                <a:gd name="f142" fmla="*/ f112 f27 1"/>
                <a:gd name="f143" fmla="*/ f113 f26 1"/>
                <a:gd name="f144" fmla="*/ f114 f26 1"/>
                <a:gd name="f145" fmla="*/ f115 f27 1"/>
                <a:gd name="f146" fmla="*/ f116 f27 1"/>
              </a:gdLst>
              <a:ahLst/>
              <a:cxnLst>
                <a:cxn ang="3cd4">
                  <a:pos x="hc" y="t"/>
                </a:cxn>
                <a:cxn ang="0">
                  <a:pos x="r" y="vc"/>
                </a:cxn>
                <a:cxn ang="cd4">
                  <a:pos x="hc" y="b"/>
                </a:cxn>
                <a:cxn ang="cd2">
                  <a:pos x="l" y="vc"/>
                </a:cxn>
                <a:cxn ang="f90">
                  <a:pos x="f121" y="f122"/>
                </a:cxn>
                <a:cxn ang="f90">
                  <a:pos x="f121" y="f122"/>
                </a:cxn>
                <a:cxn ang="f90">
                  <a:pos x="f123" y="f124"/>
                </a:cxn>
                <a:cxn ang="f90">
                  <a:pos x="f125" y="f126"/>
                </a:cxn>
                <a:cxn ang="f90">
                  <a:pos x="f125" y="f127"/>
                </a:cxn>
                <a:cxn ang="f90">
                  <a:pos x="f125" y="f127"/>
                </a:cxn>
                <a:cxn ang="f90">
                  <a:pos x="f125" y="f128"/>
                </a:cxn>
                <a:cxn ang="f90">
                  <a:pos x="f129" y="f130"/>
                </a:cxn>
                <a:cxn ang="f90">
                  <a:pos x="f129" y="f130"/>
                </a:cxn>
                <a:cxn ang="f90">
                  <a:pos x="f131" y="f132"/>
                </a:cxn>
                <a:cxn ang="f90">
                  <a:pos x="f121" y="f133"/>
                </a:cxn>
                <a:cxn ang="f90">
                  <a:pos x="f121" y="f133"/>
                </a:cxn>
                <a:cxn ang="f90">
                  <a:pos x="f131" y="f134"/>
                </a:cxn>
                <a:cxn ang="f90">
                  <a:pos x="f135" y="f136"/>
                </a:cxn>
                <a:cxn ang="f90">
                  <a:pos x="f123" y="f137"/>
                </a:cxn>
                <a:cxn ang="f90">
                  <a:pos x="f138" y="f137"/>
                </a:cxn>
                <a:cxn ang="f90">
                  <a:pos x="f138" y="f137"/>
                </a:cxn>
                <a:cxn ang="f90">
                  <a:pos x="f139" y="f137"/>
                </a:cxn>
                <a:cxn ang="f90">
                  <a:pos x="f140" y="f136"/>
                </a:cxn>
                <a:cxn ang="f90">
                  <a:pos x="f141" y="f142"/>
                </a:cxn>
                <a:cxn ang="f90">
                  <a:pos x="f141" y="f132"/>
                </a:cxn>
                <a:cxn ang="f90">
                  <a:pos x="f141" y="f132"/>
                </a:cxn>
                <a:cxn ang="f90">
                  <a:pos x="f141" y="f127"/>
                </a:cxn>
                <a:cxn ang="f90">
                  <a:pos x="f143" y="f122"/>
                </a:cxn>
                <a:cxn ang="f90">
                  <a:pos x="f144" y="f145"/>
                </a:cxn>
                <a:cxn ang="f90">
                  <a:pos x="f123" y="f146"/>
                </a:cxn>
                <a:cxn ang="f90">
                  <a:pos x="f121" y="f122"/>
                </a:cxn>
              </a:cxnLst>
              <a:rect l="f117" t="f120" r="f118" b="f119"/>
              <a:pathLst>
                <a:path w="28" h="46">
                  <a:moveTo>
                    <a:pt x="f5" y="f8"/>
                  </a:moveTo>
                  <a:lnTo>
                    <a:pt x="f5" y="f8"/>
                  </a:lnTo>
                  <a:lnTo>
                    <a:pt x="f9" y="f10"/>
                  </a:lnTo>
                  <a:lnTo>
                    <a:pt x="f11" y="f12"/>
                  </a:lnTo>
                  <a:lnTo>
                    <a:pt x="f11" y="f6"/>
                  </a:lnTo>
                  <a:lnTo>
                    <a:pt x="f11" y="f6"/>
                  </a:lnTo>
                  <a:lnTo>
                    <a:pt x="f11" y="f13"/>
                  </a:lnTo>
                  <a:lnTo>
                    <a:pt x="f14" y="f15"/>
                  </a:lnTo>
                  <a:lnTo>
                    <a:pt x="f14" y="f15"/>
                  </a:lnTo>
                  <a:lnTo>
                    <a:pt x="f16" y="f17"/>
                  </a:lnTo>
                  <a:lnTo>
                    <a:pt x="f5" y="f18"/>
                  </a:lnTo>
                  <a:lnTo>
                    <a:pt x="f5" y="f18"/>
                  </a:lnTo>
                  <a:lnTo>
                    <a:pt x="f16" y="f9"/>
                  </a:lnTo>
                  <a:lnTo>
                    <a:pt x="f19" y="f19"/>
                  </a:lnTo>
                  <a:lnTo>
                    <a:pt x="f9" y="f5"/>
                  </a:lnTo>
                  <a:lnTo>
                    <a:pt x="f20" y="f5"/>
                  </a:lnTo>
                  <a:lnTo>
                    <a:pt x="f20" y="f5"/>
                  </a:lnTo>
                  <a:lnTo>
                    <a:pt x="f21" y="f5"/>
                  </a:lnTo>
                  <a:lnTo>
                    <a:pt x="f15" y="f19"/>
                  </a:lnTo>
                  <a:lnTo>
                    <a:pt x="f6" y="f11"/>
                  </a:lnTo>
                  <a:lnTo>
                    <a:pt x="f6" y="f17"/>
                  </a:lnTo>
                  <a:lnTo>
                    <a:pt x="f6" y="f17"/>
                  </a:lnTo>
                  <a:lnTo>
                    <a:pt x="f6" y="f6"/>
                  </a:lnTo>
                  <a:lnTo>
                    <a:pt x="f22" y="f8"/>
                  </a:lnTo>
                  <a:lnTo>
                    <a:pt x="f23" y="f24"/>
                  </a:lnTo>
                  <a:lnTo>
                    <a:pt x="f9" y="f7"/>
                  </a:lnTo>
                  <a:lnTo>
                    <a:pt x="f5" y="f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5" name="Freeform 27"/>
            <p:cNvSpPr/>
            <p:nvPr/>
          </p:nvSpPr>
          <p:spPr>
            <a:xfrm>
              <a:off x="1597411" y="1743477"/>
              <a:ext cx="54004" cy="93716"/>
            </a:xfrm>
            <a:custGeom>
              <a:avLst/>
              <a:gdLst>
                <a:gd name="f0" fmla="val 10800000"/>
                <a:gd name="f1" fmla="val 5400000"/>
                <a:gd name="f2" fmla="val 180"/>
                <a:gd name="f3" fmla="val w"/>
                <a:gd name="f4" fmla="val h"/>
                <a:gd name="f5" fmla="val 0"/>
                <a:gd name="f6" fmla="val 68"/>
                <a:gd name="f7" fmla="val 118"/>
                <a:gd name="f8" fmla="val 66"/>
                <a:gd name="f9" fmla="val 106"/>
                <a:gd name="f10" fmla="val 60"/>
                <a:gd name="f11" fmla="val 112"/>
                <a:gd name="f12" fmla="val 52"/>
                <a:gd name="f13" fmla="val 116"/>
                <a:gd name="f14" fmla="val 46"/>
                <a:gd name="f15" fmla="val 38"/>
                <a:gd name="f16" fmla="val 30"/>
                <a:gd name="f17" fmla="val 22"/>
                <a:gd name="f18" fmla="val 114"/>
                <a:gd name="f19" fmla="val 16"/>
                <a:gd name="f20" fmla="val 10"/>
                <a:gd name="f21" fmla="val 6"/>
                <a:gd name="f22" fmla="val 100"/>
                <a:gd name="f23" fmla="val 2"/>
                <a:gd name="f24" fmla="val 94"/>
                <a:gd name="f25" fmla="val 86"/>
                <a:gd name="f26" fmla="val 78"/>
                <a:gd name="f27" fmla="val 42"/>
                <a:gd name="f28" fmla="val 20"/>
                <a:gd name="f29" fmla="val 28"/>
                <a:gd name="f30" fmla="val 36"/>
                <a:gd name="f31" fmla="val 34"/>
                <a:gd name="f32" fmla="val 48"/>
                <a:gd name="f33" fmla="val 40"/>
                <a:gd name="f34" fmla="val 58"/>
                <a:gd name="f35" fmla="val 44"/>
                <a:gd name="f36" fmla="val 62"/>
                <a:gd name="f37" fmla="val 50"/>
                <a:gd name="f38" fmla="val 64"/>
                <a:gd name="f39" fmla="val 84"/>
                <a:gd name="f40" fmla="val 24"/>
                <a:gd name="f41" fmla="val 92"/>
                <a:gd name="f42" fmla="val 26"/>
                <a:gd name="f43" fmla="val 98"/>
                <a:gd name="f44" fmla="val 32"/>
                <a:gd name="f45" fmla="val 102"/>
                <a:gd name="f46" fmla="val 56"/>
                <a:gd name="f47" fmla="+- 0 0 -90"/>
                <a:gd name="f48" fmla="*/ f3 1 68"/>
                <a:gd name="f49" fmla="*/ f4 1 118"/>
                <a:gd name="f50" fmla="+- f7 0 f5"/>
                <a:gd name="f51" fmla="+- f6 0 f5"/>
                <a:gd name="f52" fmla="*/ f47 f0 1"/>
                <a:gd name="f53" fmla="*/ f51 1 68"/>
                <a:gd name="f54" fmla="*/ f50 1 118"/>
                <a:gd name="f55" fmla="*/ 66 f51 1"/>
                <a:gd name="f56" fmla="*/ 106 f50 1"/>
                <a:gd name="f57" fmla="*/ 52 f51 1"/>
                <a:gd name="f58" fmla="*/ 116 f50 1"/>
                <a:gd name="f59" fmla="*/ 38 f51 1"/>
                <a:gd name="f60" fmla="*/ 118 f50 1"/>
                <a:gd name="f61" fmla="*/ 30 f51 1"/>
                <a:gd name="f62" fmla="*/ 16 f51 1"/>
                <a:gd name="f63" fmla="*/ 112 f50 1"/>
                <a:gd name="f64" fmla="*/ 6 f51 1"/>
                <a:gd name="f65" fmla="*/ 100 f50 1"/>
                <a:gd name="f66" fmla="*/ 2 f51 1"/>
                <a:gd name="f67" fmla="*/ 86 f50 1"/>
                <a:gd name="f68" fmla="*/ 0 f51 1"/>
                <a:gd name="f69" fmla="*/ 78 f50 1"/>
                <a:gd name="f70" fmla="*/ 60 f50 1"/>
                <a:gd name="f71" fmla="*/ 10 f51 1"/>
                <a:gd name="f72" fmla="*/ 46 f50 1"/>
                <a:gd name="f73" fmla="*/ 42 f50 1"/>
                <a:gd name="f74" fmla="*/ 28 f51 1"/>
                <a:gd name="f75" fmla="*/ 36 f50 1"/>
                <a:gd name="f76" fmla="*/ 34 f51 1"/>
                <a:gd name="f77" fmla="*/ 40 f50 1"/>
                <a:gd name="f78" fmla="*/ 58 f51 1"/>
                <a:gd name="f79" fmla="*/ 44 f50 1"/>
                <a:gd name="f80" fmla="*/ 64 f51 1"/>
                <a:gd name="f81" fmla="*/ 58 f50 1"/>
                <a:gd name="f82" fmla="*/ 68 f51 1"/>
                <a:gd name="f83" fmla="*/ 84 f50 1"/>
                <a:gd name="f84" fmla="*/ 22 f51 1"/>
                <a:gd name="f85" fmla="*/ 24 f51 1"/>
                <a:gd name="f86" fmla="*/ 92 f50 1"/>
                <a:gd name="f87" fmla="*/ 32 f51 1"/>
                <a:gd name="f88" fmla="*/ 102 f50 1"/>
                <a:gd name="f89" fmla="*/ 94 f50 1"/>
                <a:gd name="f90" fmla="*/ 56 f51 1"/>
                <a:gd name="f91" fmla="*/ 16 f50 1"/>
                <a:gd name="f92" fmla="*/ 20 f50 1"/>
                <a:gd name="f93" fmla="*/ 46 f51 1"/>
                <a:gd name="f94" fmla="*/ 68 f50 1"/>
                <a:gd name="f95" fmla="*/ 44 f51 1"/>
                <a:gd name="f96" fmla="*/ 56 f50 1"/>
                <a:gd name="f97" fmla="*/ 50 f50 1"/>
                <a:gd name="f98" fmla="*/ 52 f50 1"/>
                <a:gd name="f99" fmla="*/ f52 1 f2"/>
                <a:gd name="f100" fmla="*/ f55 1 68"/>
                <a:gd name="f101" fmla="*/ f56 1 118"/>
                <a:gd name="f102" fmla="*/ f57 1 68"/>
                <a:gd name="f103" fmla="*/ f58 1 118"/>
                <a:gd name="f104" fmla="*/ f59 1 68"/>
                <a:gd name="f105" fmla="*/ f60 1 118"/>
                <a:gd name="f106" fmla="*/ f61 1 68"/>
                <a:gd name="f107" fmla="*/ f62 1 68"/>
                <a:gd name="f108" fmla="*/ f63 1 118"/>
                <a:gd name="f109" fmla="*/ f64 1 68"/>
                <a:gd name="f110" fmla="*/ f65 1 118"/>
                <a:gd name="f111" fmla="*/ f66 1 68"/>
                <a:gd name="f112" fmla="*/ f67 1 118"/>
                <a:gd name="f113" fmla="*/ f68 1 68"/>
                <a:gd name="f114" fmla="*/ f69 1 118"/>
                <a:gd name="f115" fmla="*/ f70 1 118"/>
                <a:gd name="f116" fmla="*/ f71 1 68"/>
                <a:gd name="f117" fmla="*/ f72 1 118"/>
                <a:gd name="f118" fmla="*/ f73 1 118"/>
                <a:gd name="f119" fmla="*/ f74 1 68"/>
                <a:gd name="f120" fmla="*/ f75 1 118"/>
                <a:gd name="f121" fmla="*/ f76 1 68"/>
                <a:gd name="f122" fmla="*/ f77 1 118"/>
                <a:gd name="f123" fmla="*/ f78 1 68"/>
                <a:gd name="f124" fmla="*/ f79 1 118"/>
                <a:gd name="f125" fmla="*/ f80 1 68"/>
                <a:gd name="f126" fmla="*/ f81 1 118"/>
                <a:gd name="f127" fmla="*/ f82 1 68"/>
                <a:gd name="f128" fmla="*/ f83 1 118"/>
                <a:gd name="f129" fmla="*/ f84 1 68"/>
                <a:gd name="f130" fmla="*/ f85 1 68"/>
                <a:gd name="f131" fmla="*/ f86 1 118"/>
                <a:gd name="f132" fmla="*/ f87 1 68"/>
                <a:gd name="f133" fmla="*/ f88 1 118"/>
                <a:gd name="f134" fmla="*/ f89 1 118"/>
                <a:gd name="f135" fmla="*/ f90 1 68"/>
                <a:gd name="f136" fmla="*/ f91 1 118"/>
                <a:gd name="f137" fmla="*/ f92 1 118"/>
                <a:gd name="f138" fmla="*/ f93 1 68"/>
                <a:gd name="f139" fmla="*/ f94 1 118"/>
                <a:gd name="f140" fmla="*/ f95 1 68"/>
                <a:gd name="f141" fmla="*/ f96 1 118"/>
                <a:gd name="f142" fmla="*/ f97 1 118"/>
                <a:gd name="f143" fmla="*/ f98 1 118"/>
                <a:gd name="f144" fmla="*/ 0 1 f53"/>
                <a:gd name="f145" fmla="*/ f6 1 f53"/>
                <a:gd name="f146" fmla="*/ 0 1 f54"/>
                <a:gd name="f147" fmla="*/ f7 1 f54"/>
                <a:gd name="f148" fmla="+- f99 0 f1"/>
                <a:gd name="f149" fmla="*/ f100 1 f53"/>
                <a:gd name="f150" fmla="*/ f101 1 f54"/>
                <a:gd name="f151" fmla="*/ f102 1 f53"/>
                <a:gd name="f152" fmla="*/ f103 1 f54"/>
                <a:gd name="f153" fmla="*/ f104 1 f53"/>
                <a:gd name="f154" fmla="*/ f105 1 f54"/>
                <a:gd name="f155" fmla="*/ f106 1 f53"/>
                <a:gd name="f156" fmla="*/ f107 1 f53"/>
                <a:gd name="f157" fmla="*/ f108 1 f54"/>
                <a:gd name="f158" fmla="*/ f109 1 f53"/>
                <a:gd name="f159" fmla="*/ f110 1 f54"/>
                <a:gd name="f160" fmla="*/ f111 1 f53"/>
                <a:gd name="f161" fmla="*/ f112 1 f54"/>
                <a:gd name="f162" fmla="*/ f113 1 f53"/>
                <a:gd name="f163" fmla="*/ f114 1 f54"/>
                <a:gd name="f164" fmla="*/ f115 1 f54"/>
                <a:gd name="f165" fmla="*/ f116 1 f53"/>
                <a:gd name="f166" fmla="*/ f117 1 f54"/>
                <a:gd name="f167" fmla="*/ f118 1 f54"/>
                <a:gd name="f168" fmla="*/ f119 1 f53"/>
                <a:gd name="f169" fmla="*/ f120 1 f54"/>
                <a:gd name="f170" fmla="*/ f121 1 f53"/>
                <a:gd name="f171" fmla="*/ f122 1 f54"/>
                <a:gd name="f172" fmla="*/ f123 1 f53"/>
                <a:gd name="f173" fmla="*/ f124 1 f54"/>
                <a:gd name="f174" fmla="*/ f125 1 f53"/>
                <a:gd name="f175" fmla="*/ f126 1 f54"/>
                <a:gd name="f176" fmla="*/ f127 1 f53"/>
                <a:gd name="f177" fmla="*/ f128 1 f54"/>
                <a:gd name="f178" fmla="*/ f129 1 f53"/>
                <a:gd name="f179" fmla="*/ f130 1 f53"/>
                <a:gd name="f180" fmla="*/ f131 1 f54"/>
                <a:gd name="f181" fmla="*/ f132 1 f53"/>
                <a:gd name="f182" fmla="*/ f133 1 f54"/>
                <a:gd name="f183" fmla="*/ f134 1 f54"/>
                <a:gd name="f184" fmla="*/ f135 1 f53"/>
                <a:gd name="f185" fmla="*/ f136 1 f54"/>
                <a:gd name="f186" fmla="*/ f137 1 f54"/>
                <a:gd name="f187" fmla="*/ f138 1 f53"/>
                <a:gd name="f188" fmla="*/ f139 1 f54"/>
                <a:gd name="f189" fmla="*/ f140 1 f53"/>
                <a:gd name="f190" fmla="*/ f141 1 f54"/>
                <a:gd name="f191" fmla="*/ f142 1 f54"/>
                <a:gd name="f192" fmla="*/ f143 1 f54"/>
                <a:gd name="f193" fmla="*/ f144 f48 1"/>
                <a:gd name="f194" fmla="*/ f145 f48 1"/>
                <a:gd name="f195" fmla="*/ f147 f49 1"/>
                <a:gd name="f196" fmla="*/ f146 f49 1"/>
                <a:gd name="f197" fmla="*/ f149 f48 1"/>
                <a:gd name="f198" fmla="*/ f150 f49 1"/>
                <a:gd name="f199" fmla="*/ f151 f48 1"/>
                <a:gd name="f200" fmla="*/ f152 f49 1"/>
                <a:gd name="f201" fmla="*/ f153 f48 1"/>
                <a:gd name="f202" fmla="*/ f154 f49 1"/>
                <a:gd name="f203" fmla="*/ f155 f48 1"/>
                <a:gd name="f204" fmla="*/ f156 f48 1"/>
                <a:gd name="f205" fmla="*/ f157 f49 1"/>
                <a:gd name="f206" fmla="*/ f158 f48 1"/>
                <a:gd name="f207" fmla="*/ f159 f49 1"/>
                <a:gd name="f208" fmla="*/ f160 f48 1"/>
                <a:gd name="f209" fmla="*/ f161 f49 1"/>
                <a:gd name="f210" fmla="*/ f162 f48 1"/>
                <a:gd name="f211" fmla="*/ f163 f49 1"/>
                <a:gd name="f212" fmla="*/ f164 f49 1"/>
                <a:gd name="f213" fmla="*/ f165 f48 1"/>
                <a:gd name="f214" fmla="*/ f166 f49 1"/>
                <a:gd name="f215" fmla="*/ f167 f49 1"/>
                <a:gd name="f216" fmla="*/ f168 f48 1"/>
                <a:gd name="f217" fmla="*/ f169 f49 1"/>
                <a:gd name="f218" fmla="*/ f170 f48 1"/>
                <a:gd name="f219" fmla="*/ f171 f49 1"/>
                <a:gd name="f220" fmla="*/ f172 f48 1"/>
                <a:gd name="f221" fmla="*/ f173 f49 1"/>
                <a:gd name="f222" fmla="*/ f174 f48 1"/>
                <a:gd name="f223" fmla="*/ f175 f49 1"/>
                <a:gd name="f224" fmla="*/ f176 f48 1"/>
                <a:gd name="f225" fmla="*/ f177 f49 1"/>
                <a:gd name="f226" fmla="*/ f178 f48 1"/>
                <a:gd name="f227" fmla="*/ f179 f48 1"/>
                <a:gd name="f228" fmla="*/ f180 f49 1"/>
                <a:gd name="f229" fmla="*/ f181 f48 1"/>
                <a:gd name="f230" fmla="*/ f182 f49 1"/>
                <a:gd name="f231" fmla="*/ f183 f49 1"/>
                <a:gd name="f232" fmla="*/ f184 f48 1"/>
                <a:gd name="f233" fmla="*/ f185 f49 1"/>
                <a:gd name="f234" fmla="*/ f186 f49 1"/>
                <a:gd name="f235" fmla="*/ f187 f48 1"/>
                <a:gd name="f236" fmla="*/ f188 f49 1"/>
                <a:gd name="f237" fmla="*/ f189 f48 1"/>
                <a:gd name="f238" fmla="*/ f190 f49 1"/>
                <a:gd name="f239" fmla="*/ f191 f49 1"/>
                <a:gd name="f240" fmla="*/ f192 f49 1"/>
              </a:gdLst>
              <a:ahLst/>
              <a:cxnLst>
                <a:cxn ang="3cd4">
                  <a:pos x="hc" y="t"/>
                </a:cxn>
                <a:cxn ang="0">
                  <a:pos x="r" y="vc"/>
                </a:cxn>
                <a:cxn ang="cd4">
                  <a:pos x="hc" y="b"/>
                </a:cxn>
                <a:cxn ang="cd2">
                  <a:pos x="l" y="vc"/>
                </a:cxn>
                <a:cxn ang="f148">
                  <a:pos x="f197" y="f198"/>
                </a:cxn>
                <a:cxn ang="f148">
                  <a:pos x="f199" y="f200"/>
                </a:cxn>
                <a:cxn ang="f148">
                  <a:pos x="f201" y="f202"/>
                </a:cxn>
                <a:cxn ang="f148">
                  <a:pos x="f203" y="f200"/>
                </a:cxn>
                <a:cxn ang="f148">
                  <a:pos x="f204" y="f205"/>
                </a:cxn>
                <a:cxn ang="f148">
                  <a:pos x="f206" y="f207"/>
                </a:cxn>
                <a:cxn ang="f148">
                  <a:pos x="f208" y="f209"/>
                </a:cxn>
                <a:cxn ang="f148">
                  <a:pos x="f210" y="f211"/>
                </a:cxn>
                <a:cxn ang="f148">
                  <a:pos x="f208" y="f212"/>
                </a:cxn>
                <a:cxn ang="f148">
                  <a:pos x="f213" y="f214"/>
                </a:cxn>
                <a:cxn ang="f148">
                  <a:pos x="f204" y="f215"/>
                </a:cxn>
                <a:cxn ang="f148">
                  <a:pos x="f216" y="f217"/>
                </a:cxn>
                <a:cxn ang="f148">
                  <a:pos x="f218" y="f217"/>
                </a:cxn>
                <a:cxn ang="f148">
                  <a:pos x="f199" y="f219"/>
                </a:cxn>
                <a:cxn ang="f148">
                  <a:pos x="f220" y="f221"/>
                </a:cxn>
                <a:cxn ang="f148">
                  <a:pos x="f222" y="f223"/>
                </a:cxn>
                <a:cxn ang="f148">
                  <a:pos x="f224" y="f211"/>
                </a:cxn>
                <a:cxn ang="f148">
                  <a:pos x="f224" y="f225"/>
                </a:cxn>
                <a:cxn ang="f148">
                  <a:pos x="f226" y="f225"/>
                </a:cxn>
                <a:cxn ang="f148">
                  <a:pos x="f227" y="f228"/>
                </a:cxn>
                <a:cxn ang="f148">
                  <a:pos x="f229" y="f230"/>
                </a:cxn>
                <a:cxn ang="f148">
                  <a:pos x="f201" y="f230"/>
                </a:cxn>
                <a:cxn ang="f148">
                  <a:pos x="f220" y="f231"/>
                </a:cxn>
                <a:cxn ang="f148">
                  <a:pos x="f232" y="f233"/>
                </a:cxn>
                <a:cxn ang="f148">
                  <a:pos x="f204" y="f234"/>
                </a:cxn>
                <a:cxn ang="f148">
                  <a:pos x="f232" y="f233"/>
                </a:cxn>
                <a:cxn ang="f148">
                  <a:pos x="f235" y="f236"/>
                </a:cxn>
                <a:cxn ang="f148">
                  <a:pos x="f235" y="f212"/>
                </a:cxn>
                <a:cxn ang="f148">
                  <a:pos x="f237" y="f238"/>
                </a:cxn>
                <a:cxn ang="f148">
                  <a:pos x="f218" y="f239"/>
                </a:cxn>
                <a:cxn ang="f148">
                  <a:pos x="f203" y="f240"/>
                </a:cxn>
                <a:cxn ang="f148">
                  <a:pos x="f227" y="f212"/>
                </a:cxn>
                <a:cxn ang="f148">
                  <a:pos x="f226" y="f236"/>
                </a:cxn>
              </a:cxnLst>
              <a:rect l="f193" t="f196" r="f194" b="f195"/>
              <a:pathLst>
                <a:path w="68" h="118">
                  <a:moveTo>
                    <a:pt x="f8" y="f9"/>
                  </a:moveTo>
                  <a:lnTo>
                    <a:pt x="f8" y="f9"/>
                  </a:lnTo>
                  <a:lnTo>
                    <a:pt x="f10" y="f11"/>
                  </a:lnTo>
                  <a:lnTo>
                    <a:pt x="f12" y="f13"/>
                  </a:lnTo>
                  <a:lnTo>
                    <a:pt x="f14" y="f7"/>
                  </a:lnTo>
                  <a:lnTo>
                    <a:pt x="f15" y="f7"/>
                  </a:lnTo>
                  <a:lnTo>
                    <a:pt x="f15" y="f7"/>
                  </a:lnTo>
                  <a:lnTo>
                    <a:pt x="f16" y="f13"/>
                  </a:lnTo>
                  <a:lnTo>
                    <a:pt x="f17" y="f18"/>
                  </a:lnTo>
                  <a:lnTo>
                    <a:pt x="f19" y="f11"/>
                  </a:lnTo>
                  <a:lnTo>
                    <a:pt x="f20" y="f9"/>
                  </a:lnTo>
                  <a:lnTo>
                    <a:pt x="f21" y="f22"/>
                  </a:lnTo>
                  <a:lnTo>
                    <a:pt x="f23" y="f24"/>
                  </a:lnTo>
                  <a:lnTo>
                    <a:pt x="f23" y="f25"/>
                  </a:lnTo>
                  <a:lnTo>
                    <a:pt x="f5" y="f26"/>
                  </a:lnTo>
                  <a:lnTo>
                    <a:pt x="f5" y="f26"/>
                  </a:lnTo>
                  <a:lnTo>
                    <a:pt x="f5" y="f6"/>
                  </a:lnTo>
                  <a:lnTo>
                    <a:pt x="f23" y="f10"/>
                  </a:lnTo>
                  <a:lnTo>
                    <a:pt x="f21" y="f12"/>
                  </a:lnTo>
                  <a:lnTo>
                    <a:pt x="f20" y="f14"/>
                  </a:lnTo>
                  <a:lnTo>
                    <a:pt x="f20" y="f14"/>
                  </a:lnTo>
                  <a:lnTo>
                    <a:pt x="f19" y="f27"/>
                  </a:lnTo>
                  <a:lnTo>
                    <a:pt x="f28" y="f15"/>
                  </a:lnTo>
                  <a:lnTo>
                    <a:pt x="f29" y="f30"/>
                  </a:lnTo>
                  <a:lnTo>
                    <a:pt x="f31" y="f30"/>
                  </a:lnTo>
                  <a:lnTo>
                    <a:pt x="f31" y="f30"/>
                  </a:lnTo>
                  <a:lnTo>
                    <a:pt x="f32" y="f15"/>
                  </a:lnTo>
                  <a:lnTo>
                    <a:pt x="f12" y="f33"/>
                  </a:lnTo>
                  <a:lnTo>
                    <a:pt x="f34" y="f35"/>
                  </a:lnTo>
                  <a:lnTo>
                    <a:pt x="f34" y="f35"/>
                  </a:lnTo>
                  <a:lnTo>
                    <a:pt x="f36" y="f37"/>
                  </a:lnTo>
                  <a:lnTo>
                    <a:pt x="f38" y="f34"/>
                  </a:lnTo>
                  <a:lnTo>
                    <a:pt x="f8" y="f6"/>
                  </a:lnTo>
                  <a:lnTo>
                    <a:pt x="f6" y="f26"/>
                  </a:lnTo>
                  <a:lnTo>
                    <a:pt x="f6" y="f26"/>
                  </a:lnTo>
                  <a:lnTo>
                    <a:pt x="f6" y="f39"/>
                  </a:lnTo>
                  <a:lnTo>
                    <a:pt x="f17" y="f39"/>
                  </a:lnTo>
                  <a:lnTo>
                    <a:pt x="f17" y="f39"/>
                  </a:lnTo>
                  <a:lnTo>
                    <a:pt x="f17" y="f39"/>
                  </a:lnTo>
                  <a:lnTo>
                    <a:pt x="f40" y="f41"/>
                  </a:lnTo>
                  <a:lnTo>
                    <a:pt x="f42" y="f43"/>
                  </a:lnTo>
                  <a:lnTo>
                    <a:pt x="f44" y="f45"/>
                  </a:lnTo>
                  <a:lnTo>
                    <a:pt x="f15" y="f45"/>
                  </a:lnTo>
                  <a:lnTo>
                    <a:pt x="f15" y="f45"/>
                  </a:lnTo>
                  <a:lnTo>
                    <a:pt x="f37" y="f22"/>
                  </a:lnTo>
                  <a:lnTo>
                    <a:pt x="f34" y="f24"/>
                  </a:lnTo>
                  <a:lnTo>
                    <a:pt x="f8" y="f9"/>
                  </a:lnTo>
                  <a:close/>
                  <a:moveTo>
                    <a:pt x="f46" y="f19"/>
                  </a:moveTo>
                  <a:lnTo>
                    <a:pt x="f17" y="f16"/>
                  </a:lnTo>
                  <a:lnTo>
                    <a:pt x="f19" y="f28"/>
                  </a:lnTo>
                  <a:lnTo>
                    <a:pt x="f32" y="f5"/>
                  </a:lnTo>
                  <a:lnTo>
                    <a:pt x="f46" y="f19"/>
                  </a:lnTo>
                  <a:close/>
                  <a:moveTo>
                    <a:pt x="f14" y="f6"/>
                  </a:moveTo>
                  <a:lnTo>
                    <a:pt x="f14" y="f6"/>
                  </a:lnTo>
                  <a:lnTo>
                    <a:pt x="f14" y="f6"/>
                  </a:lnTo>
                  <a:lnTo>
                    <a:pt x="f14" y="f10"/>
                  </a:lnTo>
                  <a:lnTo>
                    <a:pt x="f35" y="f46"/>
                  </a:lnTo>
                  <a:lnTo>
                    <a:pt x="f35" y="f46"/>
                  </a:lnTo>
                  <a:lnTo>
                    <a:pt x="f33" y="f12"/>
                  </a:lnTo>
                  <a:lnTo>
                    <a:pt x="f31" y="f37"/>
                  </a:lnTo>
                  <a:lnTo>
                    <a:pt x="f31" y="f37"/>
                  </a:lnTo>
                  <a:lnTo>
                    <a:pt x="f16" y="f12"/>
                  </a:lnTo>
                  <a:lnTo>
                    <a:pt x="f42" y="f46"/>
                  </a:lnTo>
                  <a:lnTo>
                    <a:pt x="f40" y="f10"/>
                  </a:lnTo>
                  <a:lnTo>
                    <a:pt x="f17" y="f6"/>
                  </a:lnTo>
                  <a:lnTo>
                    <a:pt x="f17" y="f6"/>
                  </a:lnTo>
                  <a:lnTo>
                    <a:pt x="f14" y="f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6" name="Freeform 28"/>
            <p:cNvSpPr/>
            <p:nvPr/>
          </p:nvSpPr>
          <p:spPr>
            <a:xfrm>
              <a:off x="1659361" y="1746650"/>
              <a:ext cx="55595" cy="90543"/>
            </a:xfrm>
            <a:custGeom>
              <a:avLst/>
              <a:gdLst>
                <a:gd name="f0" fmla="val 10800000"/>
                <a:gd name="f1" fmla="val 5400000"/>
                <a:gd name="f2" fmla="val 180"/>
                <a:gd name="f3" fmla="val w"/>
                <a:gd name="f4" fmla="val h"/>
                <a:gd name="f5" fmla="val 0"/>
                <a:gd name="f6" fmla="val 70"/>
                <a:gd name="f7" fmla="val 114"/>
                <a:gd name="f8" fmla="val 66"/>
                <a:gd name="f9" fmla="val 84"/>
                <a:gd name="f10" fmla="val 68"/>
                <a:gd name="f11" fmla="val 104"/>
                <a:gd name="f12" fmla="val 112"/>
                <a:gd name="f13" fmla="val 52"/>
                <a:gd name="f14" fmla="val 50"/>
                <a:gd name="f15" fmla="val 108"/>
                <a:gd name="f16" fmla="val 42"/>
                <a:gd name="f17" fmla="val 32"/>
                <a:gd name="f18" fmla="val 26"/>
                <a:gd name="f19" fmla="val 18"/>
                <a:gd name="f20" fmla="val 110"/>
                <a:gd name="f21" fmla="val 14"/>
                <a:gd name="f22" fmla="val 8"/>
                <a:gd name="f23" fmla="val 102"/>
                <a:gd name="f24" fmla="val 4"/>
                <a:gd name="f25" fmla="val 98"/>
                <a:gd name="f26" fmla="val 2"/>
                <a:gd name="f27" fmla="val 90"/>
                <a:gd name="f28" fmla="val 82"/>
                <a:gd name="f29" fmla="val 74"/>
                <a:gd name="f30" fmla="val 58"/>
                <a:gd name="f31" fmla="val 6"/>
                <a:gd name="f32" fmla="val 10"/>
                <a:gd name="f33" fmla="val 44"/>
                <a:gd name="f34" fmla="val 40"/>
                <a:gd name="f35" fmla="val 20"/>
                <a:gd name="f36" fmla="val 36"/>
                <a:gd name="f37" fmla="val 34"/>
                <a:gd name="f38" fmla="val 48"/>
                <a:gd name="f39" fmla="val 38"/>
                <a:gd name="f40" fmla="val 46"/>
                <a:gd name="f41" fmla="val 30"/>
                <a:gd name="f42" fmla="val 56"/>
                <a:gd name="f43" fmla="val 24"/>
                <a:gd name="f44" fmla="val 62"/>
                <a:gd name="f45" fmla="val 22"/>
                <a:gd name="f46" fmla="val 92"/>
                <a:gd name="f47" fmla="val 96"/>
                <a:gd name="f48" fmla="val 94"/>
                <a:gd name="f49" fmla="val 54"/>
                <a:gd name="f50" fmla="+- 0 0 -90"/>
                <a:gd name="f51" fmla="*/ f3 1 70"/>
                <a:gd name="f52" fmla="*/ f4 1 114"/>
                <a:gd name="f53" fmla="+- f7 0 f5"/>
                <a:gd name="f54" fmla="+- f6 0 f5"/>
                <a:gd name="f55" fmla="*/ f50 f0 1"/>
                <a:gd name="f56" fmla="*/ f54 1 70"/>
                <a:gd name="f57" fmla="*/ f53 1 114"/>
                <a:gd name="f58" fmla="*/ 66 f54 1"/>
                <a:gd name="f59" fmla="*/ 84 f53 1"/>
                <a:gd name="f60" fmla="*/ 68 f54 1"/>
                <a:gd name="f61" fmla="*/ 104 f53 1"/>
                <a:gd name="f62" fmla="*/ 70 f54 1"/>
                <a:gd name="f63" fmla="*/ 112 f53 1"/>
                <a:gd name="f64" fmla="*/ 52 f54 1"/>
                <a:gd name="f65" fmla="*/ 50 f54 1"/>
                <a:gd name="f66" fmla="*/ 108 f53 1"/>
                <a:gd name="f67" fmla="*/ 42 f54 1"/>
                <a:gd name="f68" fmla="*/ 32 f54 1"/>
                <a:gd name="f69" fmla="*/ 114 f53 1"/>
                <a:gd name="f70" fmla="*/ 26 f54 1"/>
                <a:gd name="f71" fmla="*/ 18 f54 1"/>
                <a:gd name="f72" fmla="*/ 110 f53 1"/>
                <a:gd name="f73" fmla="*/ 14 f54 1"/>
                <a:gd name="f74" fmla="*/ 8 f54 1"/>
                <a:gd name="f75" fmla="*/ 102 f53 1"/>
                <a:gd name="f76" fmla="*/ 4 f54 1"/>
                <a:gd name="f77" fmla="*/ 98 f53 1"/>
                <a:gd name="f78" fmla="*/ 2 f54 1"/>
                <a:gd name="f79" fmla="*/ 90 f53 1"/>
                <a:gd name="f80" fmla="*/ 0 f54 1"/>
                <a:gd name="f81" fmla="*/ 82 f53 1"/>
                <a:gd name="f82" fmla="*/ 74 f53 1"/>
                <a:gd name="f83" fmla="*/ 66 f53 1"/>
                <a:gd name="f84" fmla="*/ 58 f53 1"/>
                <a:gd name="f85" fmla="*/ 6 f54 1"/>
                <a:gd name="f86" fmla="*/ 50 f53 1"/>
                <a:gd name="f87" fmla="*/ 10 f54 1"/>
                <a:gd name="f88" fmla="*/ 44 f53 1"/>
                <a:gd name="f89" fmla="*/ 40 f53 1"/>
                <a:gd name="f90" fmla="*/ 20 f54 1"/>
                <a:gd name="f91" fmla="*/ 36 f53 1"/>
                <a:gd name="f92" fmla="*/ 34 f53 1"/>
                <a:gd name="f93" fmla="*/ 34 f54 1"/>
                <a:gd name="f94" fmla="*/ 32 f53 1"/>
                <a:gd name="f95" fmla="*/ 40 f54 1"/>
                <a:gd name="f96" fmla="*/ 48 f54 1"/>
                <a:gd name="f97" fmla="*/ 38 f53 1"/>
                <a:gd name="f98" fmla="*/ 46 f54 1"/>
                <a:gd name="f99" fmla="*/ 26 f53 1"/>
                <a:gd name="f100" fmla="*/ 0 f53 1"/>
                <a:gd name="f101" fmla="*/ 2 f53 1"/>
                <a:gd name="f102" fmla="*/ 36 f54 1"/>
                <a:gd name="f103" fmla="*/ 30 f54 1"/>
                <a:gd name="f104" fmla="*/ 56 f53 1"/>
                <a:gd name="f105" fmla="*/ 24 f54 1"/>
                <a:gd name="f106" fmla="*/ 62 f53 1"/>
                <a:gd name="f107" fmla="*/ 22 f54 1"/>
                <a:gd name="f108" fmla="*/ 92 f53 1"/>
                <a:gd name="f109" fmla="*/ 96 f53 1"/>
                <a:gd name="f110" fmla="*/ 94 f53 1"/>
                <a:gd name="f111" fmla="*/ 54 f53 1"/>
                <a:gd name="f112" fmla="*/ f55 1 f2"/>
                <a:gd name="f113" fmla="*/ f58 1 70"/>
                <a:gd name="f114" fmla="*/ f59 1 114"/>
                <a:gd name="f115" fmla="*/ f60 1 70"/>
                <a:gd name="f116" fmla="*/ f61 1 114"/>
                <a:gd name="f117" fmla="*/ f62 1 70"/>
                <a:gd name="f118" fmla="*/ f63 1 114"/>
                <a:gd name="f119" fmla="*/ f64 1 70"/>
                <a:gd name="f120" fmla="*/ f65 1 70"/>
                <a:gd name="f121" fmla="*/ f66 1 114"/>
                <a:gd name="f122" fmla="*/ f67 1 70"/>
                <a:gd name="f123" fmla="*/ f68 1 70"/>
                <a:gd name="f124" fmla="*/ f69 1 114"/>
                <a:gd name="f125" fmla="*/ f70 1 70"/>
                <a:gd name="f126" fmla="*/ f71 1 70"/>
                <a:gd name="f127" fmla="*/ f72 1 114"/>
                <a:gd name="f128" fmla="*/ f73 1 70"/>
                <a:gd name="f129" fmla="*/ f74 1 70"/>
                <a:gd name="f130" fmla="*/ f75 1 114"/>
                <a:gd name="f131" fmla="*/ f76 1 70"/>
                <a:gd name="f132" fmla="*/ f77 1 114"/>
                <a:gd name="f133" fmla="*/ f78 1 70"/>
                <a:gd name="f134" fmla="*/ f79 1 114"/>
                <a:gd name="f135" fmla="*/ f80 1 70"/>
                <a:gd name="f136" fmla="*/ f81 1 114"/>
                <a:gd name="f137" fmla="*/ f82 1 114"/>
                <a:gd name="f138" fmla="*/ f83 1 114"/>
                <a:gd name="f139" fmla="*/ f84 1 114"/>
                <a:gd name="f140" fmla="*/ f85 1 70"/>
                <a:gd name="f141" fmla="*/ f86 1 114"/>
                <a:gd name="f142" fmla="*/ f87 1 70"/>
                <a:gd name="f143" fmla="*/ f88 1 114"/>
                <a:gd name="f144" fmla="*/ f89 1 114"/>
                <a:gd name="f145" fmla="*/ f90 1 70"/>
                <a:gd name="f146" fmla="*/ f91 1 114"/>
                <a:gd name="f147" fmla="*/ f92 1 114"/>
                <a:gd name="f148" fmla="*/ f93 1 70"/>
                <a:gd name="f149" fmla="*/ f94 1 114"/>
                <a:gd name="f150" fmla="*/ f95 1 70"/>
                <a:gd name="f151" fmla="*/ f96 1 70"/>
                <a:gd name="f152" fmla="*/ f97 1 114"/>
                <a:gd name="f153" fmla="*/ f98 1 70"/>
                <a:gd name="f154" fmla="*/ f99 1 114"/>
                <a:gd name="f155" fmla="*/ f100 1 114"/>
                <a:gd name="f156" fmla="*/ f101 1 114"/>
                <a:gd name="f157" fmla="*/ f102 1 70"/>
                <a:gd name="f158" fmla="*/ f103 1 70"/>
                <a:gd name="f159" fmla="*/ f104 1 114"/>
                <a:gd name="f160" fmla="*/ f105 1 70"/>
                <a:gd name="f161" fmla="*/ f106 1 114"/>
                <a:gd name="f162" fmla="*/ f107 1 70"/>
                <a:gd name="f163" fmla="*/ f108 1 114"/>
                <a:gd name="f164" fmla="*/ f109 1 114"/>
                <a:gd name="f165" fmla="*/ f110 1 114"/>
                <a:gd name="f166" fmla="*/ f111 1 114"/>
                <a:gd name="f167" fmla="*/ 0 1 f56"/>
                <a:gd name="f168" fmla="*/ f6 1 f56"/>
                <a:gd name="f169" fmla="*/ 0 1 f57"/>
                <a:gd name="f170" fmla="*/ f7 1 f57"/>
                <a:gd name="f171" fmla="+- f112 0 f1"/>
                <a:gd name="f172" fmla="*/ f113 1 f56"/>
                <a:gd name="f173" fmla="*/ f114 1 f57"/>
                <a:gd name="f174" fmla="*/ f115 1 f56"/>
                <a:gd name="f175" fmla="*/ f116 1 f57"/>
                <a:gd name="f176" fmla="*/ f117 1 f56"/>
                <a:gd name="f177" fmla="*/ f118 1 f57"/>
                <a:gd name="f178" fmla="*/ f119 1 f56"/>
                <a:gd name="f179" fmla="*/ f120 1 f56"/>
                <a:gd name="f180" fmla="*/ f121 1 f57"/>
                <a:gd name="f181" fmla="*/ f122 1 f56"/>
                <a:gd name="f182" fmla="*/ f123 1 f56"/>
                <a:gd name="f183" fmla="*/ f124 1 f57"/>
                <a:gd name="f184" fmla="*/ f125 1 f56"/>
                <a:gd name="f185" fmla="*/ f126 1 f56"/>
                <a:gd name="f186" fmla="*/ f127 1 f57"/>
                <a:gd name="f187" fmla="*/ f128 1 f56"/>
                <a:gd name="f188" fmla="*/ f129 1 f56"/>
                <a:gd name="f189" fmla="*/ f130 1 f57"/>
                <a:gd name="f190" fmla="*/ f131 1 f56"/>
                <a:gd name="f191" fmla="*/ f132 1 f57"/>
                <a:gd name="f192" fmla="*/ f133 1 f56"/>
                <a:gd name="f193" fmla="*/ f134 1 f57"/>
                <a:gd name="f194" fmla="*/ f135 1 f56"/>
                <a:gd name="f195" fmla="*/ f136 1 f57"/>
                <a:gd name="f196" fmla="*/ f137 1 f57"/>
                <a:gd name="f197" fmla="*/ f138 1 f57"/>
                <a:gd name="f198" fmla="*/ f139 1 f57"/>
                <a:gd name="f199" fmla="*/ f140 1 f56"/>
                <a:gd name="f200" fmla="*/ f141 1 f57"/>
                <a:gd name="f201" fmla="*/ f142 1 f56"/>
                <a:gd name="f202" fmla="*/ f143 1 f57"/>
                <a:gd name="f203" fmla="*/ f144 1 f57"/>
                <a:gd name="f204" fmla="*/ f145 1 f56"/>
                <a:gd name="f205" fmla="*/ f146 1 f57"/>
                <a:gd name="f206" fmla="*/ f147 1 f57"/>
                <a:gd name="f207" fmla="*/ f148 1 f56"/>
                <a:gd name="f208" fmla="*/ f149 1 f57"/>
                <a:gd name="f209" fmla="*/ f150 1 f56"/>
                <a:gd name="f210" fmla="*/ f151 1 f56"/>
                <a:gd name="f211" fmla="*/ f152 1 f57"/>
                <a:gd name="f212" fmla="*/ f153 1 f56"/>
                <a:gd name="f213" fmla="*/ f154 1 f57"/>
                <a:gd name="f214" fmla="*/ f155 1 f57"/>
                <a:gd name="f215" fmla="*/ f156 1 f57"/>
                <a:gd name="f216" fmla="*/ f157 1 f56"/>
                <a:gd name="f217" fmla="*/ f158 1 f56"/>
                <a:gd name="f218" fmla="*/ f159 1 f57"/>
                <a:gd name="f219" fmla="*/ f160 1 f56"/>
                <a:gd name="f220" fmla="*/ f161 1 f57"/>
                <a:gd name="f221" fmla="*/ f162 1 f56"/>
                <a:gd name="f222" fmla="*/ f163 1 f57"/>
                <a:gd name="f223" fmla="*/ f164 1 f57"/>
                <a:gd name="f224" fmla="*/ f165 1 f57"/>
                <a:gd name="f225" fmla="*/ f166 1 f57"/>
                <a:gd name="f226" fmla="*/ f167 f51 1"/>
                <a:gd name="f227" fmla="*/ f168 f51 1"/>
                <a:gd name="f228" fmla="*/ f170 f52 1"/>
                <a:gd name="f229" fmla="*/ f169 f52 1"/>
                <a:gd name="f230" fmla="*/ f172 f51 1"/>
                <a:gd name="f231" fmla="*/ f173 f52 1"/>
                <a:gd name="f232" fmla="*/ f174 f51 1"/>
                <a:gd name="f233" fmla="*/ f175 f52 1"/>
                <a:gd name="f234" fmla="*/ f176 f51 1"/>
                <a:gd name="f235" fmla="*/ f177 f52 1"/>
                <a:gd name="f236" fmla="*/ f178 f51 1"/>
                <a:gd name="f237" fmla="*/ f179 f51 1"/>
                <a:gd name="f238" fmla="*/ f180 f52 1"/>
                <a:gd name="f239" fmla="*/ f181 f51 1"/>
                <a:gd name="f240" fmla="*/ f182 f51 1"/>
                <a:gd name="f241" fmla="*/ f183 f52 1"/>
                <a:gd name="f242" fmla="*/ f184 f51 1"/>
                <a:gd name="f243" fmla="*/ f185 f51 1"/>
                <a:gd name="f244" fmla="*/ f186 f52 1"/>
                <a:gd name="f245" fmla="*/ f187 f51 1"/>
                <a:gd name="f246" fmla="*/ f188 f51 1"/>
                <a:gd name="f247" fmla="*/ f189 f52 1"/>
                <a:gd name="f248" fmla="*/ f190 f51 1"/>
                <a:gd name="f249" fmla="*/ f191 f52 1"/>
                <a:gd name="f250" fmla="*/ f192 f51 1"/>
                <a:gd name="f251" fmla="*/ f193 f52 1"/>
                <a:gd name="f252" fmla="*/ f194 f51 1"/>
                <a:gd name="f253" fmla="*/ f195 f52 1"/>
                <a:gd name="f254" fmla="*/ f196 f52 1"/>
                <a:gd name="f255" fmla="*/ f197 f52 1"/>
                <a:gd name="f256" fmla="*/ f198 f52 1"/>
                <a:gd name="f257" fmla="*/ f199 f51 1"/>
                <a:gd name="f258" fmla="*/ f200 f52 1"/>
                <a:gd name="f259" fmla="*/ f201 f51 1"/>
                <a:gd name="f260" fmla="*/ f202 f52 1"/>
                <a:gd name="f261" fmla="*/ f203 f52 1"/>
                <a:gd name="f262" fmla="*/ f204 f51 1"/>
                <a:gd name="f263" fmla="*/ f205 f52 1"/>
                <a:gd name="f264" fmla="*/ f206 f52 1"/>
                <a:gd name="f265" fmla="*/ f207 f51 1"/>
                <a:gd name="f266" fmla="*/ f208 f52 1"/>
                <a:gd name="f267" fmla="*/ f209 f51 1"/>
                <a:gd name="f268" fmla="*/ f210 f51 1"/>
                <a:gd name="f269" fmla="*/ f211 f52 1"/>
                <a:gd name="f270" fmla="*/ f212 f51 1"/>
                <a:gd name="f271" fmla="*/ f213 f52 1"/>
                <a:gd name="f272" fmla="*/ f214 f52 1"/>
                <a:gd name="f273" fmla="*/ f215 f52 1"/>
                <a:gd name="f274" fmla="*/ f216 f51 1"/>
                <a:gd name="f275" fmla="*/ f217 f51 1"/>
                <a:gd name="f276" fmla="*/ f218 f52 1"/>
                <a:gd name="f277" fmla="*/ f219 f51 1"/>
                <a:gd name="f278" fmla="*/ f220 f52 1"/>
                <a:gd name="f279" fmla="*/ f221 f51 1"/>
                <a:gd name="f280" fmla="*/ f222 f52 1"/>
                <a:gd name="f281" fmla="*/ f223 f52 1"/>
                <a:gd name="f282" fmla="*/ f224 f52 1"/>
                <a:gd name="f283" fmla="*/ f225 f52 1"/>
              </a:gdLst>
              <a:ahLst/>
              <a:cxnLst>
                <a:cxn ang="3cd4">
                  <a:pos x="hc" y="t"/>
                </a:cxn>
                <a:cxn ang="0">
                  <a:pos x="r" y="vc"/>
                </a:cxn>
                <a:cxn ang="cd4">
                  <a:pos x="hc" y="b"/>
                </a:cxn>
                <a:cxn ang="cd2">
                  <a:pos x="l" y="vc"/>
                </a:cxn>
                <a:cxn ang="f171">
                  <a:pos x="f230" y="f231"/>
                </a:cxn>
                <a:cxn ang="f171">
                  <a:pos x="f230" y="f231"/>
                </a:cxn>
                <a:cxn ang="f171">
                  <a:pos x="f232" y="f233"/>
                </a:cxn>
                <a:cxn ang="f171">
                  <a:pos x="f234" y="f235"/>
                </a:cxn>
                <a:cxn ang="f171">
                  <a:pos x="f236" y="f235"/>
                </a:cxn>
                <a:cxn ang="f171">
                  <a:pos x="f236" y="f235"/>
                </a:cxn>
                <a:cxn ang="f171">
                  <a:pos x="f237" y="f238"/>
                </a:cxn>
                <a:cxn ang="f171">
                  <a:pos x="f237" y="f238"/>
                </a:cxn>
                <a:cxn ang="f171">
                  <a:pos x="f239" y="f235"/>
                </a:cxn>
                <a:cxn ang="f171">
                  <a:pos x="f240" y="f241"/>
                </a:cxn>
                <a:cxn ang="f171">
                  <a:pos x="f240" y="f241"/>
                </a:cxn>
                <a:cxn ang="f171">
                  <a:pos x="f242" y="f235"/>
                </a:cxn>
                <a:cxn ang="f171">
                  <a:pos x="f243" y="f244"/>
                </a:cxn>
                <a:cxn ang="f171">
                  <a:pos x="f245" y="f238"/>
                </a:cxn>
                <a:cxn ang="f171">
                  <a:pos x="f246" y="f247"/>
                </a:cxn>
                <a:cxn ang="f171">
                  <a:pos x="f248" y="f249"/>
                </a:cxn>
                <a:cxn ang="f171">
                  <a:pos x="f250" y="f251"/>
                </a:cxn>
                <a:cxn ang="f171">
                  <a:pos x="f252" y="f253"/>
                </a:cxn>
                <a:cxn ang="f171">
                  <a:pos x="f252" y="f254"/>
                </a:cxn>
                <a:cxn ang="f171">
                  <a:pos x="f252" y="f254"/>
                </a:cxn>
                <a:cxn ang="f171">
                  <a:pos x="f252" y="f255"/>
                </a:cxn>
                <a:cxn ang="f171">
                  <a:pos x="f250" y="f256"/>
                </a:cxn>
                <a:cxn ang="f171">
                  <a:pos x="f257" y="f258"/>
                </a:cxn>
                <a:cxn ang="f171">
                  <a:pos x="f259" y="f260"/>
                </a:cxn>
                <a:cxn ang="f171">
                  <a:pos x="f245" y="f261"/>
                </a:cxn>
                <a:cxn ang="f171">
                  <a:pos x="f262" y="f263"/>
                </a:cxn>
                <a:cxn ang="f171">
                  <a:pos x="f242" y="f264"/>
                </a:cxn>
                <a:cxn ang="f171">
                  <a:pos x="f265" y="f266"/>
                </a:cxn>
                <a:cxn ang="f171">
                  <a:pos x="f265" y="f266"/>
                </a:cxn>
                <a:cxn ang="f171">
                  <a:pos x="f267" y="f264"/>
                </a:cxn>
                <a:cxn ang="f171">
                  <a:pos x="f268" y="f269"/>
                </a:cxn>
                <a:cxn ang="f171">
                  <a:pos x="f268" y="f269"/>
                </a:cxn>
                <a:cxn ang="f171">
                  <a:pos x="f270" y="f271"/>
                </a:cxn>
                <a:cxn ang="f171">
                  <a:pos x="f270" y="f272"/>
                </a:cxn>
                <a:cxn ang="f171">
                  <a:pos x="f230" y="f273"/>
                </a:cxn>
                <a:cxn ang="f171">
                  <a:pos x="f230" y="f231"/>
                </a:cxn>
                <a:cxn ang="f171">
                  <a:pos x="f274" y="f258"/>
                </a:cxn>
                <a:cxn ang="f171">
                  <a:pos x="f274" y="f258"/>
                </a:cxn>
                <a:cxn ang="f171">
                  <a:pos x="f275" y="f258"/>
                </a:cxn>
                <a:cxn ang="f171">
                  <a:pos x="f242" y="f276"/>
                </a:cxn>
                <a:cxn ang="f171">
                  <a:pos x="f277" y="f278"/>
                </a:cxn>
                <a:cxn ang="f171">
                  <a:pos x="f279" y="f254"/>
                </a:cxn>
                <a:cxn ang="f171">
                  <a:pos x="f279" y="f254"/>
                </a:cxn>
                <a:cxn ang="f171">
                  <a:pos x="f277" y="f231"/>
                </a:cxn>
                <a:cxn ang="f171">
                  <a:pos x="f242" y="f280"/>
                </a:cxn>
                <a:cxn ang="f171">
                  <a:pos x="f275" y="f281"/>
                </a:cxn>
                <a:cxn ang="f171">
                  <a:pos x="f274" y="f281"/>
                </a:cxn>
                <a:cxn ang="f171">
                  <a:pos x="f274" y="f281"/>
                </a:cxn>
                <a:cxn ang="f171">
                  <a:pos x="f239" y="f282"/>
                </a:cxn>
                <a:cxn ang="f171">
                  <a:pos x="f270" y="f280"/>
                </a:cxn>
                <a:cxn ang="f171">
                  <a:pos x="f270" y="f283"/>
                </a:cxn>
                <a:cxn ang="f171">
                  <a:pos x="f270" y="f283"/>
                </a:cxn>
                <a:cxn ang="f171">
                  <a:pos x="f239" y="f258"/>
                </a:cxn>
                <a:cxn ang="f171">
                  <a:pos x="f274" y="f258"/>
                </a:cxn>
                <a:cxn ang="f171">
                  <a:pos x="f274" y="f258"/>
                </a:cxn>
              </a:cxnLst>
              <a:rect l="f226" t="f229" r="f227" b="f228"/>
              <a:pathLst>
                <a:path w="70" h="114">
                  <a:moveTo>
                    <a:pt x="f8" y="f9"/>
                  </a:moveTo>
                  <a:lnTo>
                    <a:pt x="f8" y="f9"/>
                  </a:lnTo>
                  <a:lnTo>
                    <a:pt x="f10" y="f11"/>
                  </a:lnTo>
                  <a:lnTo>
                    <a:pt x="f6" y="f12"/>
                  </a:lnTo>
                  <a:lnTo>
                    <a:pt x="f13" y="f12"/>
                  </a:lnTo>
                  <a:lnTo>
                    <a:pt x="f13" y="f12"/>
                  </a:lnTo>
                  <a:lnTo>
                    <a:pt x="f14" y="f15"/>
                  </a:lnTo>
                  <a:lnTo>
                    <a:pt x="f14" y="f15"/>
                  </a:lnTo>
                  <a:lnTo>
                    <a:pt x="f16" y="f12"/>
                  </a:lnTo>
                  <a:lnTo>
                    <a:pt x="f17" y="f7"/>
                  </a:lnTo>
                  <a:lnTo>
                    <a:pt x="f17" y="f7"/>
                  </a:lnTo>
                  <a:lnTo>
                    <a:pt x="f18" y="f12"/>
                  </a:lnTo>
                  <a:lnTo>
                    <a:pt x="f19" y="f20"/>
                  </a:lnTo>
                  <a:lnTo>
                    <a:pt x="f21" y="f15"/>
                  </a:lnTo>
                  <a:lnTo>
                    <a:pt x="f22" y="f23"/>
                  </a:lnTo>
                  <a:lnTo>
                    <a:pt x="f24" y="f25"/>
                  </a:lnTo>
                  <a:lnTo>
                    <a:pt x="f26" y="f27"/>
                  </a:lnTo>
                  <a:lnTo>
                    <a:pt x="f5" y="f28"/>
                  </a:lnTo>
                  <a:lnTo>
                    <a:pt x="f5" y="f29"/>
                  </a:lnTo>
                  <a:lnTo>
                    <a:pt x="f5" y="f29"/>
                  </a:lnTo>
                  <a:lnTo>
                    <a:pt x="f5" y="f8"/>
                  </a:lnTo>
                  <a:lnTo>
                    <a:pt x="f26" y="f30"/>
                  </a:lnTo>
                  <a:lnTo>
                    <a:pt x="f31" y="f14"/>
                  </a:lnTo>
                  <a:lnTo>
                    <a:pt x="f32" y="f33"/>
                  </a:lnTo>
                  <a:lnTo>
                    <a:pt x="f21" y="f34"/>
                  </a:lnTo>
                  <a:lnTo>
                    <a:pt x="f35" y="f36"/>
                  </a:lnTo>
                  <a:lnTo>
                    <a:pt x="f18" y="f37"/>
                  </a:lnTo>
                  <a:lnTo>
                    <a:pt x="f37" y="f17"/>
                  </a:lnTo>
                  <a:lnTo>
                    <a:pt x="f37" y="f17"/>
                  </a:lnTo>
                  <a:lnTo>
                    <a:pt x="f34" y="f37"/>
                  </a:lnTo>
                  <a:lnTo>
                    <a:pt x="f38" y="f39"/>
                  </a:lnTo>
                  <a:lnTo>
                    <a:pt x="f38" y="f39"/>
                  </a:lnTo>
                  <a:lnTo>
                    <a:pt x="f40" y="f18"/>
                  </a:lnTo>
                  <a:lnTo>
                    <a:pt x="f40" y="f5"/>
                  </a:lnTo>
                  <a:lnTo>
                    <a:pt x="f8" y="f26"/>
                  </a:lnTo>
                  <a:lnTo>
                    <a:pt x="f8" y="f9"/>
                  </a:lnTo>
                  <a:close/>
                  <a:moveTo>
                    <a:pt x="f36" y="f14"/>
                  </a:moveTo>
                  <a:lnTo>
                    <a:pt x="f36" y="f14"/>
                  </a:lnTo>
                  <a:lnTo>
                    <a:pt x="f41" y="f14"/>
                  </a:lnTo>
                  <a:lnTo>
                    <a:pt x="f18" y="f42"/>
                  </a:lnTo>
                  <a:lnTo>
                    <a:pt x="f43" y="f44"/>
                  </a:lnTo>
                  <a:lnTo>
                    <a:pt x="f45" y="f29"/>
                  </a:lnTo>
                  <a:lnTo>
                    <a:pt x="f45" y="f29"/>
                  </a:lnTo>
                  <a:lnTo>
                    <a:pt x="f43" y="f9"/>
                  </a:lnTo>
                  <a:lnTo>
                    <a:pt x="f18" y="f46"/>
                  </a:lnTo>
                  <a:lnTo>
                    <a:pt x="f41" y="f47"/>
                  </a:lnTo>
                  <a:lnTo>
                    <a:pt x="f36" y="f47"/>
                  </a:lnTo>
                  <a:lnTo>
                    <a:pt x="f36" y="f47"/>
                  </a:lnTo>
                  <a:lnTo>
                    <a:pt x="f16" y="f48"/>
                  </a:lnTo>
                  <a:lnTo>
                    <a:pt x="f40" y="f46"/>
                  </a:lnTo>
                  <a:lnTo>
                    <a:pt x="f40" y="f49"/>
                  </a:lnTo>
                  <a:lnTo>
                    <a:pt x="f40" y="f49"/>
                  </a:lnTo>
                  <a:lnTo>
                    <a:pt x="f16" y="f14"/>
                  </a:lnTo>
                  <a:lnTo>
                    <a:pt x="f36" y="f14"/>
                  </a:lnTo>
                  <a:lnTo>
                    <a:pt x="f36" y="f14"/>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7" name="Freeform 29"/>
            <p:cNvSpPr/>
            <p:nvPr/>
          </p:nvSpPr>
          <p:spPr>
            <a:xfrm>
              <a:off x="1727667" y="1746650"/>
              <a:ext cx="20647" cy="88952"/>
            </a:xfrm>
            <a:custGeom>
              <a:avLst/>
              <a:gdLst>
                <a:gd name="f0" fmla="val 10800000"/>
                <a:gd name="f1" fmla="val 5400000"/>
                <a:gd name="f2" fmla="val 180"/>
                <a:gd name="f3" fmla="val w"/>
                <a:gd name="f4" fmla="val h"/>
                <a:gd name="f5" fmla="val 0"/>
                <a:gd name="f6" fmla="val 26"/>
                <a:gd name="f7" fmla="val 112"/>
                <a:gd name="f8" fmla="val 12"/>
                <a:gd name="f9" fmla="val 24"/>
                <a:gd name="f10" fmla="val 18"/>
                <a:gd name="f11" fmla="val 22"/>
                <a:gd name="f12" fmla="val 14"/>
                <a:gd name="f13" fmla="val 8"/>
                <a:gd name="f14" fmla="val 4"/>
                <a:gd name="f15" fmla="val 2"/>
                <a:gd name="f16" fmla="val 32"/>
                <a:gd name="f17" fmla="val 36"/>
                <a:gd name="f18" fmla="+- 0 0 -90"/>
                <a:gd name="f19" fmla="*/ f3 1 26"/>
                <a:gd name="f20" fmla="*/ f4 1 112"/>
                <a:gd name="f21" fmla="+- f7 0 f5"/>
                <a:gd name="f22" fmla="+- f6 0 f5"/>
                <a:gd name="f23" fmla="*/ f18 f0 1"/>
                <a:gd name="f24" fmla="*/ f22 1 26"/>
                <a:gd name="f25" fmla="*/ f21 1 112"/>
                <a:gd name="f26" fmla="*/ 26 f22 1"/>
                <a:gd name="f27" fmla="*/ 12 f21 1"/>
                <a:gd name="f28" fmla="*/ 24 f22 1"/>
                <a:gd name="f29" fmla="*/ 18 f21 1"/>
                <a:gd name="f30" fmla="*/ 22 f22 1"/>
                <a:gd name="f31" fmla="*/ 22 f21 1"/>
                <a:gd name="f32" fmla="*/ 18 f22 1"/>
                <a:gd name="f33" fmla="*/ 24 f21 1"/>
                <a:gd name="f34" fmla="*/ 14 f22 1"/>
                <a:gd name="f35" fmla="*/ 8 f22 1"/>
                <a:gd name="f36" fmla="*/ 4 f22 1"/>
                <a:gd name="f37" fmla="*/ 2 f22 1"/>
                <a:gd name="f38" fmla="*/ 0 f22 1"/>
                <a:gd name="f39" fmla="*/ 8 f21 1"/>
                <a:gd name="f40" fmla="*/ 4 f21 1"/>
                <a:gd name="f41" fmla="*/ 0 f21 1"/>
                <a:gd name="f42" fmla="*/ 32 f21 1"/>
                <a:gd name="f43" fmla="*/ 112 f21 1"/>
                <a:gd name="f44" fmla="*/ 36 f21 1"/>
                <a:gd name="f45" fmla="*/ f23 1 f2"/>
                <a:gd name="f46" fmla="*/ f26 1 26"/>
                <a:gd name="f47" fmla="*/ f27 1 112"/>
                <a:gd name="f48" fmla="*/ f28 1 26"/>
                <a:gd name="f49" fmla="*/ f29 1 112"/>
                <a:gd name="f50" fmla="*/ f30 1 26"/>
                <a:gd name="f51" fmla="*/ f31 1 112"/>
                <a:gd name="f52" fmla="*/ f32 1 26"/>
                <a:gd name="f53" fmla="*/ f33 1 112"/>
                <a:gd name="f54" fmla="*/ f34 1 26"/>
                <a:gd name="f55" fmla="*/ f35 1 26"/>
                <a:gd name="f56" fmla="*/ f36 1 26"/>
                <a:gd name="f57" fmla="*/ f37 1 26"/>
                <a:gd name="f58" fmla="*/ f38 1 26"/>
                <a:gd name="f59" fmla="*/ f39 1 112"/>
                <a:gd name="f60" fmla="*/ f40 1 112"/>
                <a:gd name="f61" fmla="*/ f41 1 112"/>
                <a:gd name="f62" fmla="*/ f42 1 112"/>
                <a:gd name="f63" fmla="*/ f43 1 112"/>
                <a:gd name="f64" fmla="*/ f44 1 112"/>
                <a:gd name="f65" fmla="*/ 0 1 f24"/>
                <a:gd name="f66" fmla="*/ f6 1 f24"/>
                <a:gd name="f67" fmla="*/ 0 1 f25"/>
                <a:gd name="f68" fmla="*/ f7 1 f25"/>
                <a:gd name="f69" fmla="+- f45 0 f1"/>
                <a:gd name="f70" fmla="*/ f46 1 f24"/>
                <a:gd name="f71" fmla="*/ f47 1 f25"/>
                <a:gd name="f72" fmla="*/ f48 1 f24"/>
                <a:gd name="f73" fmla="*/ f49 1 f25"/>
                <a:gd name="f74" fmla="*/ f50 1 f24"/>
                <a:gd name="f75" fmla="*/ f51 1 f25"/>
                <a:gd name="f76" fmla="*/ f52 1 f24"/>
                <a:gd name="f77" fmla="*/ f53 1 f25"/>
                <a:gd name="f78" fmla="*/ f54 1 f24"/>
                <a:gd name="f79" fmla="*/ f55 1 f24"/>
                <a:gd name="f80" fmla="*/ f56 1 f24"/>
                <a:gd name="f81" fmla="*/ f57 1 f24"/>
                <a:gd name="f82" fmla="*/ f58 1 f24"/>
                <a:gd name="f83" fmla="*/ f59 1 f25"/>
                <a:gd name="f84" fmla="*/ f60 1 f25"/>
                <a:gd name="f85" fmla="*/ f61 1 f25"/>
                <a:gd name="f86" fmla="*/ f62 1 f25"/>
                <a:gd name="f87" fmla="*/ f63 1 f25"/>
                <a:gd name="f88" fmla="*/ f64 1 f25"/>
                <a:gd name="f89" fmla="*/ f65 f19 1"/>
                <a:gd name="f90" fmla="*/ f66 f19 1"/>
                <a:gd name="f91" fmla="*/ f68 f20 1"/>
                <a:gd name="f92" fmla="*/ f67 f20 1"/>
                <a:gd name="f93" fmla="*/ f70 f19 1"/>
                <a:gd name="f94" fmla="*/ f71 f20 1"/>
                <a:gd name="f95" fmla="*/ f72 f19 1"/>
                <a:gd name="f96" fmla="*/ f73 f20 1"/>
                <a:gd name="f97" fmla="*/ f74 f19 1"/>
                <a:gd name="f98" fmla="*/ f75 f20 1"/>
                <a:gd name="f99" fmla="*/ f76 f19 1"/>
                <a:gd name="f100" fmla="*/ f77 f20 1"/>
                <a:gd name="f101" fmla="*/ f78 f19 1"/>
                <a:gd name="f102" fmla="*/ f79 f19 1"/>
                <a:gd name="f103" fmla="*/ f80 f19 1"/>
                <a:gd name="f104" fmla="*/ f81 f19 1"/>
                <a:gd name="f105" fmla="*/ f82 f19 1"/>
                <a:gd name="f106" fmla="*/ f83 f20 1"/>
                <a:gd name="f107" fmla="*/ f84 f20 1"/>
                <a:gd name="f108" fmla="*/ f85 f20 1"/>
                <a:gd name="f109" fmla="*/ f86 f20 1"/>
                <a:gd name="f110" fmla="*/ f87 f20 1"/>
                <a:gd name="f111" fmla="*/ f88 f20 1"/>
              </a:gdLst>
              <a:ahLst/>
              <a:cxnLst>
                <a:cxn ang="3cd4">
                  <a:pos x="hc" y="t"/>
                </a:cxn>
                <a:cxn ang="0">
                  <a:pos x="r" y="vc"/>
                </a:cxn>
                <a:cxn ang="cd4">
                  <a:pos x="hc" y="b"/>
                </a:cxn>
                <a:cxn ang="cd2">
                  <a:pos x="l" y="vc"/>
                </a:cxn>
                <a:cxn ang="f69">
                  <a:pos x="f93" y="f94"/>
                </a:cxn>
                <a:cxn ang="f69">
                  <a:pos x="f93" y="f94"/>
                </a:cxn>
                <a:cxn ang="f69">
                  <a:pos x="f95" y="f96"/>
                </a:cxn>
                <a:cxn ang="f69">
                  <a:pos x="f97" y="f98"/>
                </a:cxn>
                <a:cxn ang="f69">
                  <a:pos x="f99" y="f100"/>
                </a:cxn>
                <a:cxn ang="f69">
                  <a:pos x="f101" y="f100"/>
                </a:cxn>
                <a:cxn ang="f69">
                  <a:pos x="f101" y="f100"/>
                </a:cxn>
                <a:cxn ang="f69">
                  <a:pos x="f102" y="f100"/>
                </a:cxn>
                <a:cxn ang="f69">
                  <a:pos x="f103" y="f98"/>
                </a:cxn>
                <a:cxn ang="f69">
                  <a:pos x="f104" y="f96"/>
                </a:cxn>
                <a:cxn ang="f69">
                  <a:pos x="f105" y="f94"/>
                </a:cxn>
                <a:cxn ang="f69">
                  <a:pos x="f105" y="f94"/>
                </a:cxn>
                <a:cxn ang="f69">
                  <a:pos x="f104" y="f106"/>
                </a:cxn>
                <a:cxn ang="f69">
                  <a:pos x="f103" y="f107"/>
                </a:cxn>
                <a:cxn ang="f69">
                  <a:pos x="f102" y="f108"/>
                </a:cxn>
                <a:cxn ang="f69">
                  <a:pos x="f101" y="f108"/>
                </a:cxn>
                <a:cxn ang="f69">
                  <a:pos x="f101" y="f108"/>
                </a:cxn>
                <a:cxn ang="f69">
                  <a:pos x="f99" y="f108"/>
                </a:cxn>
                <a:cxn ang="f69">
                  <a:pos x="f97" y="f107"/>
                </a:cxn>
                <a:cxn ang="f69">
                  <a:pos x="f95" y="f106"/>
                </a:cxn>
                <a:cxn ang="f69">
                  <a:pos x="f93" y="f94"/>
                </a:cxn>
                <a:cxn ang="f69">
                  <a:pos x="f93" y="f94"/>
                </a:cxn>
                <a:cxn ang="f69">
                  <a:pos x="f95" y="f109"/>
                </a:cxn>
                <a:cxn ang="f69">
                  <a:pos x="f95" y="f110"/>
                </a:cxn>
                <a:cxn ang="f69">
                  <a:pos x="f103" y="f110"/>
                </a:cxn>
                <a:cxn ang="f69">
                  <a:pos x="f103" y="f111"/>
                </a:cxn>
                <a:cxn ang="f69">
                  <a:pos x="f95" y="f109"/>
                </a:cxn>
              </a:cxnLst>
              <a:rect l="f89" t="f92" r="f90" b="f91"/>
              <a:pathLst>
                <a:path w="26" h="112">
                  <a:moveTo>
                    <a:pt x="f6" y="f8"/>
                  </a:moveTo>
                  <a:lnTo>
                    <a:pt x="f6" y="f8"/>
                  </a:lnTo>
                  <a:lnTo>
                    <a:pt x="f9" y="f10"/>
                  </a:lnTo>
                  <a:lnTo>
                    <a:pt x="f11" y="f11"/>
                  </a:lnTo>
                  <a:lnTo>
                    <a:pt x="f10" y="f9"/>
                  </a:lnTo>
                  <a:lnTo>
                    <a:pt x="f12" y="f9"/>
                  </a:lnTo>
                  <a:lnTo>
                    <a:pt x="f12" y="f9"/>
                  </a:lnTo>
                  <a:lnTo>
                    <a:pt x="f13" y="f9"/>
                  </a:lnTo>
                  <a:lnTo>
                    <a:pt x="f14" y="f11"/>
                  </a:lnTo>
                  <a:lnTo>
                    <a:pt x="f15" y="f10"/>
                  </a:lnTo>
                  <a:lnTo>
                    <a:pt x="f5" y="f8"/>
                  </a:lnTo>
                  <a:lnTo>
                    <a:pt x="f5" y="f8"/>
                  </a:lnTo>
                  <a:lnTo>
                    <a:pt x="f15" y="f13"/>
                  </a:lnTo>
                  <a:lnTo>
                    <a:pt x="f14" y="f14"/>
                  </a:lnTo>
                  <a:lnTo>
                    <a:pt x="f13" y="f5"/>
                  </a:lnTo>
                  <a:lnTo>
                    <a:pt x="f12" y="f5"/>
                  </a:lnTo>
                  <a:lnTo>
                    <a:pt x="f12" y="f5"/>
                  </a:lnTo>
                  <a:lnTo>
                    <a:pt x="f10" y="f5"/>
                  </a:lnTo>
                  <a:lnTo>
                    <a:pt x="f11" y="f14"/>
                  </a:lnTo>
                  <a:lnTo>
                    <a:pt x="f9" y="f13"/>
                  </a:lnTo>
                  <a:lnTo>
                    <a:pt x="f6" y="f8"/>
                  </a:lnTo>
                  <a:lnTo>
                    <a:pt x="f6" y="f8"/>
                  </a:lnTo>
                  <a:close/>
                  <a:moveTo>
                    <a:pt x="f9" y="f16"/>
                  </a:moveTo>
                  <a:lnTo>
                    <a:pt x="f9" y="f7"/>
                  </a:lnTo>
                  <a:lnTo>
                    <a:pt x="f14" y="f7"/>
                  </a:lnTo>
                  <a:lnTo>
                    <a:pt x="f14" y="f17"/>
                  </a:lnTo>
                  <a:lnTo>
                    <a:pt x="f9" y="f1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8" name="Freeform 30"/>
            <p:cNvSpPr/>
            <p:nvPr/>
          </p:nvSpPr>
          <p:spPr>
            <a:xfrm>
              <a:off x="1756260" y="1754596"/>
              <a:ext cx="36539" cy="82597"/>
            </a:xfrm>
            <a:custGeom>
              <a:avLst/>
              <a:gdLst>
                <a:gd name="f0" fmla="val 10800000"/>
                <a:gd name="f1" fmla="val 5400000"/>
                <a:gd name="f2" fmla="val 180"/>
                <a:gd name="f3" fmla="val w"/>
                <a:gd name="f4" fmla="val h"/>
                <a:gd name="f5" fmla="val 0"/>
                <a:gd name="f6" fmla="val 46"/>
                <a:gd name="f7" fmla="val 104"/>
                <a:gd name="f8" fmla="val 40"/>
                <a:gd name="f9" fmla="val 38"/>
                <a:gd name="f10" fmla="val 28"/>
                <a:gd name="f11" fmla="val 76"/>
                <a:gd name="f12" fmla="val 82"/>
                <a:gd name="f13" fmla="val 30"/>
                <a:gd name="f14" fmla="val 86"/>
                <a:gd name="f15" fmla="val 32"/>
                <a:gd name="f16" fmla="val 88"/>
                <a:gd name="f17" fmla="val 36"/>
                <a:gd name="f18" fmla="val 90"/>
                <a:gd name="f19" fmla="val 44"/>
                <a:gd name="f20" fmla="val 100"/>
                <a:gd name="f21" fmla="val 102"/>
                <a:gd name="f22" fmla="val 22"/>
                <a:gd name="f23" fmla="val 16"/>
                <a:gd name="f24" fmla="val 12"/>
                <a:gd name="f25" fmla="val 96"/>
                <a:gd name="f26" fmla="val 8"/>
                <a:gd name="f27" fmla="val 92"/>
                <a:gd name="f28" fmla="val 80"/>
                <a:gd name="f29" fmla="val 24"/>
                <a:gd name="f30" fmla="val 6"/>
                <a:gd name="f31" fmla="+- 0 0 -90"/>
                <a:gd name="f32" fmla="*/ f3 1 46"/>
                <a:gd name="f33" fmla="*/ f4 1 104"/>
                <a:gd name="f34" fmla="+- f7 0 f5"/>
                <a:gd name="f35" fmla="+- f6 0 f5"/>
                <a:gd name="f36" fmla="*/ f31 f0 1"/>
                <a:gd name="f37" fmla="*/ f35 1 46"/>
                <a:gd name="f38" fmla="*/ f34 1 104"/>
                <a:gd name="f39" fmla="*/ 40 f35 1"/>
                <a:gd name="f40" fmla="*/ 38 f34 1"/>
                <a:gd name="f41" fmla="*/ 28 f35 1"/>
                <a:gd name="f42" fmla="*/ 76 f34 1"/>
                <a:gd name="f43" fmla="*/ 82 f34 1"/>
                <a:gd name="f44" fmla="*/ 30 f35 1"/>
                <a:gd name="f45" fmla="*/ 86 f34 1"/>
                <a:gd name="f46" fmla="*/ 32 f35 1"/>
                <a:gd name="f47" fmla="*/ 88 f34 1"/>
                <a:gd name="f48" fmla="*/ 36 f35 1"/>
                <a:gd name="f49" fmla="*/ 90 f34 1"/>
                <a:gd name="f50" fmla="*/ 44 f35 1"/>
                <a:gd name="f51" fmla="*/ 46 f35 1"/>
                <a:gd name="f52" fmla="*/ 100 f34 1"/>
                <a:gd name="f53" fmla="*/ 38 f35 1"/>
                <a:gd name="f54" fmla="*/ 102 f34 1"/>
                <a:gd name="f55" fmla="*/ 104 f34 1"/>
                <a:gd name="f56" fmla="*/ 22 f35 1"/>
                <a:gd name="f57" fmla="*/ 16 f35 1"/>
                <a:gd name="f58" fmla="*/ 12 f35 1"/>
                <a:gd name="f59" fmla="*/ 96 f34 1"/>
                <a:gd name="f60" fmla="*/ 8 f35 1"/>
                <a:gd name="f61" fmla="*/ 92 f34 1"/>
                <a:gd name="f62" fmla="*/ 80 f34 1"/>
                <a:gd name="f63" fmla="*/ 0 f35 1"/>
                <a:gd name="f64" fmla="*/ 24 f34 1"/>
                <a:gd name="f65" fmla="*/ 6 f34 1"/>
                <a:gd name="f66" fmla="*/ 0 f34 1"/>
                <a:gd name="f67" fmla="*/ f36 1 f2"/>
                <a:gd name="f68" fmla="*/ f39 1 46"/>
                <a:gd name="f69" fmla="*/ f40 1 104"/>
                <a:gd name="f70" fmla="*/ f41 1 46"/>
                <a:gd name="f71" fmla="*/ f42 1 104"/>
                <a:gd name="f72" fmla="*/ f43 1 104"/>
                <a:gd name="f73" fmla="*/ f44 1 46"/>
                <a:gd name="f74" fmla="*/ f45 1 104"/>
                <a:gd name="f75" fmla="*/ f46 1 46"/>
                <a:gd name="f76" fmla="*/ f47 1 104"/>
                <a:gd name="f77" fmla="*/ f48 1 46"/>
                <a:gd name="f78" fmla="*/ f49 1 104"/>
                <a:gd name="f79" fmla="*/ f50 1 46"/>
                <a:gd name="f80" fmla="*/ f51 1 46"/>
                <a:gd name="f81" fmla="*/ f52 1 104"/>
                <a:gd name="f82" fmla="*/ f53 1 46"/>
                <a:gd name="f83" fmla="*/ f54 1 104"/>
                <a:gd name="f84" fmla="*/ f55 1 104"/>
                <a:gd name="f85" fmla="*/ f56 1 46"/>
                <a:gd name="f86" fmla="*/ f57 1 46"/>
                <a:gd name="f87" fmla="*/ f58 1 46"/>
                <a:gd name="f88" fmla="*/ f59 1 104"/>
                <a:gd name="f89" fmla="*/ f60 1 46"/>
                <a:gd name="f90" fmla="*/ f61 1 104"/>
                <a:gd name="f91" fmla="*/ f62 1 104"/>
                <a:gd name="f92" fmla="*/ f63 1 46"/>
                <a:gd name="f93" fmla="*/ f64 1 104"/>
                <a:gd name="f94" fmla="*/ f65 1 104"/>
                <a:gd name="f95" fmla="*/ f66 1 104"/>
                <a:gd name="f96" fmla="*/ 0 1 f37"/>
                <a:gd name="f97" fmla="*/ f6 1 f37"/>
                <a:gd name="f98" fmla="*/ 0 1 f38"/>
                <a:gd name="f99" fmla="*/ f7 1 f38"/>
                <a:gd name="f100" fmla="+- f67 0 f1"/>
                <a:gd name="f101" fmla="*/ f68 1 f37"/>
                <a:gd name="f102" fmla="*/ f69 1 f38"/>
                <a:gd name="f103" fmla="*/ f70 1 f37"/>
                <a:gd name="f104" fmla="*/ f71 1 f38"/>
                <a:gd name="f105" fmla="*/ f72 1 f38"/>
                <a:gd name="f106" fmla="*/ f73 1 f37"/>
                <a:gd name="f107" fmla="*/ f74 1 f38"/>
                <a:gd name="f108" fmla="*/ f75 1 f37"/>
                <a:gd name="f109" fmla="*/ f76 1 f38"/>
                <a:gd name="f110" fmla="*/ f77 1 f37"/>
                <a:gd name="f111" fmla="*/ f78 1 f38"/>
                <a:gd name="f112" fmla="*/ f79 1 f37"/>
                <a:gd name="f113" fmla="*/ f80 1 f37"/>
                <a:gd name="f114" fmla="*/ f81 1 f38"/>
                <a:gd name="f115" fmla="*/ f82 1 f37"/>
                <a:gd name="f116" fmla="*/ f83 1 f38"/>
                <a:gd name="f117" fmla="*/ f84 1 f38"/>
                <a:gd name="f118" fmla="*/ f85 1 f37"/>
                <a:gd name="f119" fmla="*/ f86 1 f37"/>
                <a:gd name="f120" fmla="*/ f87 1 f37"/>
                <a:gd name="f121" fmla="*/ f88 1 f38"/>
                <a:gd name="f122" fmla="*/ f89 1 f37"/>
                <a:gd name="f123" fmla="*/ f90 1 f38"/>
                <a:gd name="f124" fmla="*/ f91 1 f38"/>
                <a:gd name="f125" fmla="*/ f92 1 f37"/>
                <a:gd name="f126" fmla="*/ f93 1 f38"/>
                <a:gd name="f127" fmla="*/ f94 1 f38"/>
                <a:gd name="f128" fmla="*/ f95 1 f38"/>
                <a:gd name="f129" fmla="*/ f96 f32 1"/>
                <a:gd name="f130" fmla="*/ f97 f32 1"/>
                <a:gd name="f131" fmla="*/ f99 f33 1"/>
                <a:gd name="f132" fmla="*/ f98 f33 1"/>
                <a:gd name="f133" fmla="*/ f101 f32 1"/>
                <a:gd name="f134" fmla="*/ f102 f33 1"/>
                <a:gd name="f135" fmla="*/ f103 f32 1"/>
                <a:gd name="f136" fmla="*/ f104 f33 1"/>
                <a:gd name="f137" fmla="*/ f105 f33 1"/>
                <a:gd name="f138" fmla="*/ f106 f32 1"/>
                <a:gd name="f139" fmla="*/ f107 f33 1"/>
                <a:gd name="f140" fmla="*/ f108 f32 1"/>
                <a:gd name="f141" fmla="*/ f109 f33 1"/>
                <a:gd name="f142" fmla="*/ f110 f32 1"/>
                <a:gd name="f143" fmla="*/ f111 f33 1"/>
                <a:gd name="f144" fmla="*/ f112 f32 1"/>
                <a:gd name="f145" fmla="*/ f113 f32 1"/>
                <a:gd name="f146" fmla="*/ f114 f33 1"/>
                <a:gd name="f147" fmla="*/ f115 f32 1"/>
                <a:gd name="f148" fmla="*/ f116 f33 1"/>
                <a:gd name="f149" fmla="*/ f117 f33 1"/>
                <a:gd name="f150" fmla="*/ f118 f32 1"/>
                <a:gd name="f151" fmla="*/ f119 f32 1"/>
                <a:gd name="f152" fmla="*/ f120 f32 1"/>
                <a:gd name="f153" fmla="*/ f121 f33 1"/>
                <a:gd name="f154" fmla="*/ f122 f32 1"/>
                <a:gd name="f155" fmla="*/ f123 f33 1"/>
                <a:gd name="f156" fmla="*/ f124 f33 1"/>
                <a:gd name="f157" fmla="*/ f125 f32 1"/>
                <a:gd name="f158" fmla="*/ f126 f33 1"/>
                <a:gd name="f159" fmla="*/ f127 f33 1"/>
                <a:gd name="f160" fmla="*/ f128 f33 1"/>
              </a:gdLst>
              <a:ahLst/>
              <a:cxnLst>
                <a:cxn ang="3cd4">
                  <a:pos x="hc" y="t"/>
                </a:cxn>
                <a:cxn ang="0">
                  <a:pos x="r" y="vc"/>
                </a:cxn>
                <a:cxn ang="cd4">
                  <a:pos x="hc" y="b"/>
                </a:cxn>
                <a:cxn ang="cd2">
                  <a:pos x="l" y="vc"/>
                </a:cxn>
                <a:cxn ang="f100">
                  <a:pos x="f133" y="f134"/>
                </a:cxn>
                <a:cxn ang="f100">
                  <a:pos x="f135" y="f134"/>
                </a:cxn>
                <a:cxn ang="f100">
                  <a:pos x="f135" y="f136"/>
                </a:cxn>
                <a:cxn ang="f100">
                  <a:pos x="f135" y="f136"/>
                </a:cxn>
                <a:cxn ang="f100">
                  <a:pos x="f135" y="f137"/>
                </a:cxn>
                <a:cxn ang="f100">
                  <a:pos x="f138" y="f139"/>
                </a:cxn>
                <a:cxn ang="f100">
                  <a:pos x="f140" y="f141"/>
                </a:cxn>
                <a:cxn ang="f100">
                  <a:pos x="f142" y="f143"/>
                </a:cxn>
                <a:cxn ang="f100">
                  <a:pos x="f142" y="f143"/>
                </a:cxn>
                <a:cxn ang="f100">
                  <a:pos x="f144" y="f141"/>
                </a:cxn>
                <a:cxn ang="f100">
                  <a:pos x="f145" y="f146"/>
                </a:cxn>
                <a:cxn ang="f100">
                  <a:pos x="f145" y="f146"/>
                </a:cxn>
                <a:cxn ang="f100">
                  <a:pos x="f147" y="f148"/>
                </a:cxn>
                <a:cxn ang="f100">
                  <a:pos x="f138" y="f149"/>
                </a:cxn>
                <a:cxn ang="f100">
                  <a:pos x="f138" y="f149"/>
                </a:cxn>
                <a:cxn ang="f100">
                  <a:pos x="f150" y="f148"/>
                </a:cxn>
                <a:cxn ang="f100">
                  <a:pos x="f151" y="f146"/>
                </a:cxn>
                <a:cxn ang="f100">
                  <a:pos x="f152" y="f153"/>
                </a:cxn>
                <a:cxn ang="f100">
                  <a:pos x="f154" y="f155"/>
                </a:cxn>
                <a:cxn ang="f100">
                  <a:pos x="f154" y="f155"/>
                </a:cxn>
                <a:cxn ang="f100">
                  <a:pos x="f154" y="f141"/>
                </a:cxn>
                <a:cxn ang="f100">
                  <a:pos x="f154" y="f156"/>
                </a:cxn>
                <a:cxn ang="f100">
                  <a:pos x="f154" y="f134"/>
                </a:cxn>
                <a:cxn ang="f100">
                  <a:pos x="f157" y="f134"/>
                </a:cxn>
                <a:cxn ang="f100">
                  <a:pos x="f157" y="f158"/>
                </a:cxn>
                <a:cxn ang="f100">
                  <a:pos x="f154" y="f158"/>
                </a:cxn>
                <a:cxn ang="f100">
                  <a:pos x="f154" y="f158"/>
                </a:cxn>
                <a:cxn ang="f100">
                  <a:pos x="f154" y="f159"/>
                </a:cxn>
                <a:cxn ang="f100">
                  <a:pos x="f135" y="f160"/>
                </a:cxn>
                <a:cxn ang="f100">
                  <a:pos x="f135" y="f160"/>
                </a:cxn>
                <a:cxn ang="f100">
                  <a:pos x="f135" y="f158"/>
                </a:cxn>
                <a:cxn ang="f100">
                  <a:pos x="f145" y="f158"/>
                </a:cxn>
                <a:cxn ang="f100">
                  <a:pos x="f133" y="f134"/>
                </a:cxn>
              </a:cxnLst>
              <a:rect l="f129" t="f132" r="f130" b="f131"/>
              <a:pathLst>
                <a:path w="46" h="104">
                  <a:moveTo>
                    <a:pt x="f8" y="f9"/>
                  </a:moveTo>
                  <a:lnTo>
                    <a:pt x="f10" y="f9"/>
                  </a:lnTo>
                  <a:lnTo>
                    <a:pt x="f10" y="f11"/>
                  </a:lnTo>
                  <a:lnTo>
                    <a:pt x="f10" y="f11"/>
                  </a:lnTo>
                  <a:lnTo>
                    <a:pt x="f10" y="f12"/>
                  </a:lnTo>
                  <a:lnTo>
                    <a:pt x="f13" y="f14"/>
                  </a:lnTo>
                  <a:lnTo>
                    <a:pt x="f15" y="f16"/>
                  </a:lnTo>
                  <a:lnTo>
                    <a:pt x="f17" y="f18"/>
                  </a:lnTo>
                  <a:lnTo>
                    <a:pt x="f17" y="f18"/>
                  </a:lnTo>
                  <a:lnTo>
                    <a:pt x="f19" y="f16"/>
                  </a:lnTo>
                  <a:lnTo>
                    <a:pt x="f6" y="f20"/>
                  </a:lnTo>
                  <a:lnTo>
                    <a:pt x="f6" y="f20"/>
                  </a:lnTo>
                  <a:lnTo>
                    <a:pt x="f9" y="f21"/>
                  </a:lnTo>
                  <a:lnTo>
                    <a:pt x="f13" y="f7"/>
                  </a:lnTo>
                  <a:lnTo>
                    <a:pt x="f13" y="f7"/>
                  </a:lnTo>
                  <a:lnTo>
                    <a:pt x="f22" y="f21"/>
                  </a:lnTo>
                  <a:lnTo>
                    <a:pt x="f23" y="f20"/>
                  </a:lnTo>
                  <a:lnTo>
                    <a:pt x="f24" y="f25"/>
                  </a:lnTo>
                  <a:lnTo>
                    <a:pt x="f26" y="f27"/>
                  </a:lnTo>
                  <a:lnTo>
                    <a:pt x="f26" y="f27"/>
                  </a:lnTo>
                  <a:lnTo>
                    <a:pt x="f26" y="f16"/>
                  </a:lnTo>
                  <a:lnTo>
                    <a:pt x="f26" y="f28"/>
                  </a:lnTo>
                  <a:lnTo>
                    <a:pt x="f26" y="f9"/>
                  </a:lnTo>
                  <a:lnTo>
                    <a:pt x="f5" y="f9"/>
                  </a:lnTo>
                  <a:lnTo>
                    <a:pt x="f5" y="f29"/>
                  </a:lnTo>
                  <a:lnTo>
                    <a:pt x="f26" y="f29"/>
                  </a:lnTo>
                  <a:lnTo>
                    <a:pt x="f26" y="f29"/>
                  </a:lnTo>
                  <a:lnTo>
                    <a:pt x="f26" y="f30"/>
                  </a:lnTo>
                  <a:lnTo>
                    <a:pt x="f10" y="f5"/>
                  </a:lnTo>
                  <a:lnTo>
                    <a:pt x="f10" y="f5"/>
                  </a:lnTo>
                  <a:lnTo>
                    <a:pt x="f10" y="f29"/>
                  </a:lnTo>
                  <a:lnTo>
                    <a:pt x="f6" y="f2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9" name="Freeform 31"/>
            <p:cNvSpPr/>
            <p:nvPr/>
          </p:nvSpPr>
          <p:spPr>
            <a:xfrm>
              <a:off x="1802328" y="1746650"/>
              <a:ext cx="19065" cy="88952"/>
            </a:xfrm>
            <a:custGeom>
              <a:avLst/>
              <a:gdLst>
                <a:gd name="f0" fmla="val 10800000"/>
                <a:gd name="f1" fmla="val 5400000"/>
                <a:gd name="f2" fmla="val 180"/>
                <a:gd name="f3" fmla="val w"/>
                <a:gd name="f4" fmla="val h"/>
                <a:gd name="f5" fmla="val 0"/>
                <a:gd name="f6" fmla="val 24"/>
                <a:gd name="f7" fmla="val 112"/>
                <a:gd name="f8" fmla="val 12"/>
                <a:gd name="f9" fmla="val 18"/>
                <a:gd name="f10" fmla="val 20"/>
                <a:gd name="f11" fmla="val 22"/>
                <a:gd name="f12" fmla="val 16"/>
                <a:gd name="f13" fmla="val 6"/>
                <a:gd name="f14" fmla="val 2"/>
                <a:gd name="f15" fmla="val 8"/>
                <a:gd name="f16" fmla="val 4"/>
                <a:gd name="f17" fmla="val 32"/>
                <a:gd name="f18" fmla="val 36"/>
                <a:gd name="f19" fmla="+- 0 0 -90"/>
                <a:gd name="f20" fmla="*/ f3 1 24"/>
                <a:gd name="f21" fmla="*/ f4 1 112"/>
                <a:gd name="f22" fmla="+- f7 0 f5"/>
                <a:gd name="f23" fmla="+- f6 0 f5"/>
                <a:gd name="f24" fmla="*/ f19 f0 1"/>
                <a:gd name="f25" fmla="*/ f23 1 24"/>
                <a:gd name="f26" fmla="*/ f22 1 112"/>
                <a:gd name="f27" fmla="*/ 24 f23 1"/>
                <a:gd name="f28" fmla="*/ 12 f22 1"/>
                <a:gd name="f29" fmla="*/ 18 f22 1"/>
                <a:gd name="f30" fmla="*/ 20 f23 1"/>
                <a:gd name="f31" fmla="*/ 22 f22 1"/>
                <a:gd name="f32" fmla="*/ 16 f23 1"/>
                <a:gd name="f33" fmla="*/ 24 f22 1"/>
                <a:gd name="f34" fmla="*/ 12 f23 1"/>
                <a:gd name="f35" fmla="*/ 6 f23 1"/>
                <a:gd name="f36" fmla="*/ 2 f23 1"/>
                <a:gd name="f37" fmla="*/ 0 f23 1"/>
                <a:gd name="f38" fmla="*/ 8 f22 1"/>
                <a:gd name="f39" fmla="*/ 4 f23 1"/>
                <a:gd name="f40" fmla="*/ 4 f22 1"/>
                <a:gd name="f41" fmla="*/ 8 f23 1"/>
                <a:gd name="f42" fmla="*/ 0 f22 1"/>
                <a:gd name="f43" fmla="*/ 22 f23 1"/>
                <a:gd name="f44" fmla="*/ 32 f22 1"/>
                <a:gd name="f45" fmla="*/ 112 f22 1"/>
                <a:gd name="f46" fmla="*/ 36 f22 1"/>
                <a:gd name="f47" fmla="*/ f24 1 f2"/>
                <a:gd name="f48" fmla="*/ f27 1 24"/>
                <a:gd name="f49" fmla="*/ f28 1 112"/>
                <a:gd name="f50" fmla="*/ f29 1 112"/>
                <a:gd name="f51" fmla="*/ f30 1 24"/>
                <a:gd name="f52" fmla="*/ f31 1 112"/>
                <a:gd name="f53" fmla="*/ f32 1 24"/>
                <a:gd name="f54" fmla="*/ f33 1 112"/>
                <a:gd name="f55" fmla="*/ f34 1 24"/>
                <a:gd name="f56" fmla="*/ f35 1 24"/>
                <a:gd name="f57" fmla="*/ f36 1 24"/>
                <a:gd name="f58" fmla="*/ f37 1 24"/>
                <a:gd name="f59" fmla="*/ f38 1 112"/>
                <a:gd name="f60" fmla="*/ f39 1 24"/>
                <a:gd name="f61" fmla="*/ f40 1 112"/>
                <a:gd name="f62" fmla="*/ f41 1 24"/>
                <a:gd name="f63" fmla="*/ f42 1 112"/>
                <a:gd name="f64" fmla="*/ f43 1 24"/>
                <a:gd name="f65" fmla="*/ f44 1 112"/>
                <a:gd name="f66" fmla="*/ f45 1 112"/>
                <a:gd name="f67" fmla="*/ f46 1 112"/>
                <a:gd name="f68" fmla="*/ 0 1 f25"/>
                <a:gd name="f69" fmla="*/ f6 1 f25"/>
                <a:gd name="f70" fmla="*/ 0 1 f26"/>
                <a:gd name="f71" fmla="*/ f7 1 f26"/>
                <a:gd name="f72" fmla="+- f47 0 f1"/>
                <a:gd name="f73" fmla="*/ f48 1 f25"/>
                <a:gd name="f74" fmla="*/ f49 1 f26"/>
                <a:gd name="f75" fmla="*/ f50 1 f26"/>
                <a:gd name="f76" fmla="*/ f51 1 f25"/>
                <a:gd name="f77" fmla="*/ f52 1 f26"/>
                <a:gd name="f78" fmla="*/ f53 1 f25"/>
                <a:gd name="f79" fmla="*/ f54 1 f26"/>
                <a:gd name="f80" fmla="*/ f55 1 f25"/>
                <a:gd name="f81" fmla="*/ f56 1 f25"/>
                <a:gd name="f82" fmla="*/ f57 1 f25"/>
                <a:gd name="f83" fmla="*/ f58 1 f25"/>
                <a:gd name="f84" fmla="*/ f59 1 f26"/>
                <a:gd name="f85" fmla="*/ f60 1 f25"/>
                <a:gd name="f86" fmla="*/ f61 1 f26"/>
                <a:gd name="f87" fmla="*/ f62 1 f25"/>
                <a:gd name="f88" fmla="*/ f63 1 f26"/>
                <a:gd name="f89" fmla="*/ f64 1 f25"/>
                <a:gd name="f90" fmla="*/ f65 1 f26"/>
                <a:gd name="f91" fmla="*/ f66 1 f26"/>
                <a:gd name="f92" fmla="*/ f67 1 f26"/>
                <a:gd name="f93" fmla="*/ f68 f20 1"/>
                <a:gd name="f94" fmla="*/ f69 f20 1"/>
                <a:gd name="f95" fmla="*/ f71 f21 1"/>
                <a:gd name="f96" fmla="*/ f70 f21 1"/>
                <a:gd name="f97" fmla="*/ f73 f20 1"/>
                <a:gd name="f98" fmla="*/ f74 f21 1"/>
                <a:gd name="f99" fmla="*/ f75 f21 1"/>
                <a:gd name="f100" fmla="*/ f76 f20 1"/>
                <a:gd name="f101" fmla="*/ f77 f21 1"/>
                <a:gd name="f102" fmla="*/ f78 f20 1"/>
                <a:gd name="f103" fmla="*/ f79 f21 1"/>
                <a:gd name="f104" fmla="*/ f80 f20 1"/>
                <a:gd name="f105" fmla="*/ f81 f20 1"/>
                <a:gd name="f106" fmla="*/ f82 f20 1"/>
                <a:gd name="f107" fmla="*/ f83 f20 1"/>
                <a:gd name="f108" fmla="*/ f84 f21 1"/>
                <a:gd name="f109" fmla="*/ f85 f20 1"/>
                <a:gd name="f110" fmla="*/ f86 f21 1"/>
                <a:gd name="f111" fmla="*/ f87 f20 1"/>
                <a:gd name="f112" fmla="*/ f88 f21 1"/>
                <a:gd name="f113" fmla="*/ f89 f20 1"/>
                <a:gd name="f114" fmla="*/ f90 f21 1"/>
                <a:gd name="f115" fmla="*/ f91 f21 1"/>
                <a:gd name="f116" fmla="*/ f92 f21 1"/>
              </a:gdLst>
              <a:ahLst/>
              <a:cxnLst>
                <a:cxn ang="3cd4">
                  <a:pos x="hc" y="t"/>
                </a:cxn>
                <a:cxn ang="0">
                  <a:pos x="r" y="vc"/>
                </a:cxn>
                <a:cxn ang="cd4">
                  <a:pos x="hc" y="b"/>
                </a:cxn>
                <a:cxn ang="cd2">
                  <a:pos x="l" y="vc"/>
                </a:cxn>
                <a:cxn ang="f72">
                  <a:pos x="f97" y="f98"/>
                </a:cxn>
                <a:cxn ang="f72">
                  <a:pos x="f97" y="f98"/>
                </a:cxn>
                <a:cxn ang="f72">
                  <a:pos x="f97" y="f99"/>
                </a:cxn>
                <a:cxn ang="f72">
                  <a:pos x="f100" y="f101"/>
                </a:cxn>
                <a:cxn ang="f72">
                  <a:pos x="f102" y="f103"/>
                </a:cxn>
                <a:cxn ang="f72">
                  <a:pos x="f104" y="f103"/>
                </a:cxn>
                <a:cxn ang="f72">
                  <a:pos x="f104" y="f103"/>
                </a:cxn>
                <a:cxn ang="f72">
                  <a:pos x="f105" y="f103"/>
                </a:cxn>
                <a:cxn ang="f72">
                  <a:pos x="f106" y="f101"/>
                </a:cxn>
                <a:cxn ang="f72">
                  <a:pos x="f107" y="f99"/>
                </a:cxn>
                <a:cxn ang="f72">
                  <a:pos x="f107" y="f98"/>
                </a:cxn>
                <a:cxn ang="f72">
                  <a:pos x="f107" y="f98"/>
                </a:cxn>
                <a:cxn ang="f72">
                  <a:pos x="f107" y="f108"/>
                </a:cxn>
                <a:cxn ang="f72">
                  <a:pos x="f109" y="f110"/>
                </a:cxn>
                <a:cxn ang="f72">
                  <a:pos x="f111" y="f112"/>
                </a:cxn>
                <a:cxn ang="f72">
                  <a:pos x="f104" y="f112"/>
                </a:cxn>
                <a:cxn ang="f72">
                  <a:pos x="f104" y="f112"/>
                </a:cxn>
                <a:cxn ang="f72">
                  <a:pos x="f102" y="f112"/>
                </a:cxn>
                <a:cxn ang="f72">
                  <a:pos x="f100" y="f110"/>
                </a:cxn>
                <a:cxn ang="f72">
                  <a:pos x="f97" y="f108"/>
                </a:cxn>
                <a:cxn ang="f72">
                  <a:pos x="f97" y="f98"/>
                </a:cxn>
                <a:cxn ang="f72">
                  <a:pos x="f97" y="f98"/>
                </a:cxn>
                <a:cxn ang="f72">
                  <a:pos x="f113" y="f114"/>
                </a:cxn>
                <a:cxn ang="f72">
                  <a:pos x="f113" y="f115"/>
                </a:cxn>
                <a:cxn ang="f72">
                  <a:pos x="f106" y="f115"/>
                </a:cxn>
                <a:cxn ang="f72">
                  <a:pos x="f106" y="f116"/>
                </a:cxn>
                <a:cxn ang="f72">
                  <a:pos x="f113" y="f114"/>
                </a:cxn>
              </a:cxnLst>
              <a:rect l="f93" t="f96" r="f94" b="f95"/>
              <a:pathLst>
                <a:path w="24" h="112">
                  <a:moveTo>
                    <a:pt x="f6" y="f8"/>
                  </a:moveTo>
                  <a:lnTo>
                    <a:pt x="f6" y="f8"/>
                  </a:lnTo>
                  <a:lnTo>
                    <a:pt x="f6" y="f9"/>
                  </a:lnTo>
                  <a:lnTo>
                    <a:pt x="f10" y="f11"/>
                  </a:lnTo>
                  <a:lnTo>
                    <a:pt x="f12" y="f6"/>
                  </a:lnTo>
                  <a:lnTo>
                    <a:pt x="f8" y="f6"/>
                  </a:lnTo>
                  <a:lnTo>
                    <a:pt x="f8" y="f6"/>
                  </a:lnTo>
                  <a:lnTo>
                    <a:pt x="f13" y="f6"/>
                  </a:lnTo>
                  <a:lnTo>
                    <a:pt x="f14" y="f11"/>
                  </a:lnTo>
                  <a:lnTo>
                    <a:pt x="f5" y="f9"/>
                  </a:lnTo>
                  <a:lnTo>
                    <a:pt x="f5" y="f8"/>
                  </a:lnTo>
                  <a:lnTo>
                    <a:pt x="f5" y="f8"/>
                  </a:lnTo>
                  <a:lnTo>
                    <a:pt x="f5" y="f15"/>
                  </a:lnTo>
                  <a:lnTo>
                    <a:pt x="f16" y="f16"/>
                  </a:lnTo>
                  <a:lnTo>
                    <a:pt x="f15" y="f5"/>
                  </a:lnTo>
                  <a:lnTo>
                    <a:pt x="f8" y="f5"/>
                  </a:lnTo>
                  <a:lnTo>
                    <a:pt x="f8" y="f5"/>
                  </a:lnTo>
                  <a:lnTo>
                    <a:pt x="f12" y="f5"/>
                  </a:lnTo>
                  <a:lnTo>
                    <a:pt x="f10" y="f16"/>
                  </a:lnTo>
                  <a:lnTo>
                    <a:pt x="f6" y="f15"/>
                  </a:lnTo>
                  <a:lnTo>
                    <a:pt x="f6" y="f8"/>
                  </a:lnTo>
                  <a:lnTo>
                    <a:pt x="f6" y="f8"/>
                  </a:lnTo>
                  <a:close/>
                  <a:moveTo>
                    <a:pt x="f11" y="f17"/>
                  </a:moveTo>
                  <a:lnTo>
                    <a:pt x="f11" y="f7"/>
                  </a:lnTo>
                  <a:lnTo>
                    <a:pt x="f14" y="f7"/>
                  </a:lnTo>
                  <a:lnTo>
                    <a:pt x="f14" y="f18"/>
                  </a:lnTo>
                  <a:lnTo>
                    <a:pt x="f11" y="f1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0" name="Freeform 32"/>
            <p:cNvSpPr/>
            <p:nvPr/>
          </p:nvSpPr>
          <p:spPr>
            <a:xfrm>
              <a:off x="1832512" y="1772070"/>
              <a:ext cx="55595" cy="65123"/>
            </a:xfrm>
            <a:custGeom>
              <a:avLst/>
              <a:gdLst>
                <a:gd name="f0" fmla="val 10800000"/>
                <a:gd name="f1" fmla="val 5400000"/>
                <a:gd name="f2" fmla="val 180"/>
                <a:gd name="f3" fmla="val w"/>
                <a:gd name="f4" fmla="val h"/>
                <a:gd name="f5" fmla="val 0"/>
                <a:gd name="f6" fmla="val 70"/>
                <a:gd name="f7" fmla="val 82"/>
                <a:gd name="f8" fmla="val 60"/>
                <a:gd name="f9" fmla="val 12"/>
                <a:gd name="f10" fmla="val 64"/>
                <a:gd name="f11" fmla="val 18"/>
                <a:gd name="f12" fmla="val 68"/>
                <a:gd name="f13" fmla="val 24"/>
                <a:gd name="f14" fmla="val 32"/>
                <a:gd name="f15" fmla="val 40"/>
                <a:gd name="f16" fmla="val 50"/>
                <a:gd name="f17" fmla="val 58"/>
                <a:gd name="f18" fmla="val 56"/>
                <a:gd name="f19" fmla="val 74"/>
                <a:gd name="f20" fmla="val 78"/>
                <a:gd name="f21" fmla="val 42"/>
                <a:gd name="f22" fmla="val 80"/>
                <a:gd name="f23" fmla="val 34"/>
                <a:gd name="f24" fmla="val 26"/>
                <a:gd name="f25" fmla="val 20"/>
                <a:gd name="f26" fmla="val 14"/>
                <a:gd name="f27" fmla="val 8"/>
                <a:gd name="f28" fmla="val 4"/>
                <a:gd name="f29" fmla="val 2"/>
                <a:gd name="f30" fmla="val 10"/>
                <a:gd name="f31" fmla="val 6"/>
                <a:gd name="f32" fmla="val 22"/>
                <a:gd name="f33" fmla="val 30"/>
                <a:gd name="f34" fmla="val 52"/>
                <a:gd name="f35" fmla="val 66"/>
                <a:gd name="f36" fmla="val 44"/>
                <a:gd name="f37" fmla="val 46"/>
                <a:gd name="f38" fmla="val 48"/>
                <a:gd name="f39" fmla="val 28"/>
                <a:gd name="f40" fmla="val 16"/>
                <a:gd name="f41" fmla="+- 0 0 -90"/>
                <a:gd name="f42" fmla="*/ f3 1 70"/>
                <a:gd name="f43" fmla="*/ f4 1 82"/>
                <a:gd name="f44" fmla="+- f7 0 f5"/>
                <a:gd name="f45" fmla="+- f6 0 f5"/>
                <a:gd name="f46" fmla="*/ f41 f0 1"/>
                <a:gd name="f47" fmla="*/ f45 1 70"/>
                <a:gd name="f48" fmla="*/ f44 1 82"/>
                <a:gd name="f49" fmla="*/ 60 f45 1"/>
                <a:gd name="f50" fmla="*/ 12 f44 1"/>
                <a:gd name="f51" fmla="*/ 68 f45 1"/>
                <a:gd name="f52" fmla="*/ 24 f44 1"/>
                <a:gd name="f53" fmla="*/ 70 f45 1"/>
                <a:gd name="f54" fmla="*/ 40 f44 1"/>
                <a:gd name="f55" fmla="*/ 50 f44 1"/>
                <a:gd name="f56" fmla="*/ 64 f45 1"/>
                <a:gd name="f57" fmla="*/ 64 f44 1"/>
                <a:gd name="f58" fmla="*/ 70 f44 1"/>
                <a:gd name="f59" fmla="*/ 50 f45 1"/>
                <a:gd name="f60" fmla="*/ 78 f44 1"/>
                <a:gd name="f61" fmla="*/ 34 f45 1"/>
                <a:gd name="f62" fmla="*/ 82 f44 1"/>
                <a:gd name="f63" fmla="*/ 26 f45 1"/>
                <a:gd name="f64" fmla="*/ 80 f44 1"/>
                <a:gd name="f65" fmla="*/ 14 f45 1"/>
                <a:gd name="f66" fmla="*/ 74 f44 1"/>
                <a:gd name="f67" fmla="*/ 4 f45 1"/>
                <a:gd name="f68" fmla="*/ 0 f45 1"/>
                <a:gd name="f69" fmla="*/ 2 f45 1"/>
                <a:gd name="f70" fmla="*/ 10 f45 1"/>
                <a:gd name="f71" fmla="*/ 20 f45 1"/>
                <a:gd name="f72" fmla="*/ 4 f44 1"/>
                <a:gd name="f73" fmla="*/ 0 f44 1"/>
                <a:gd name="f74" fmla="*/ 42 f45 1"/>
                <a:gd name="f75" fmla="*/ 56 f45 1"/>
                <a:gd name="f76" fmla="*/ 6 f44 1"/>
                <a:gd name="f77" fmla="*/ 24 f45 1"/>
                <a:gd name="f78" fmla="*/ 22 f45 1"/>
                <a:gd name="f79" fmla="*/ 52 f44 1"/>
                <a:gd name="f80" fmla="*/ 60 f44 1"/>
                <a:gd name="f81" fmla="*/ 66 f44 1"/>
                <a:gd name="f82" fmla="*/ 40 f45 1"/>
                <a:gd name="f83" fmla="*/ 46 f45 1"/>
                <a:gd name="f84" fmla="*/ 48 f45 1"/>
                <a:gd name="f85" fmla="*/ 44 f45 1"/>
                <a:gd name="f86" fmla="*/ 20 f44 1"/>
                <a:gd name="f87" fmla="*/ 16 f44 1"/>
                <a:gd name="f88" fmla="*/ f46 1 f2"/>
                <a:gd name="f89" fmla="*/ f49 1 70"/>
                <a:gd name="f90" fmla="*/ f50 1 82"/>
                <a:gd name="f91" fmla="*/ f51 1 70"/>
                <a:gd name="f92" fmla="*/ f52 1 82"/>
                <a:gd name="f93" fmla="*/ f53 1 70"/>
                <a:gd name="f94" fmla="*/ f54 1 82"/>
                <a:gd name="f95" fmla="*/ f55 1 82"/>
                <a:gd name="f96" fmla="*/ f56 1 70"/>
                <a:gd name="f97" fmla="*/ f57 1 82"/>
                <a:gd name="f98" fmla="*/ f58 1 82"/>
                <a:gd name="f99" fmla="*/ f59 1 70"/>
                <a:gd name="f100" fmla="*/ f60 1 82"/>
                <a:gd name="f101" fmla="*/ f61 1 70"/>
                <a:gd name="f102" fmla="*/ f62 1 82"/>
                <a:gd name="f103" fmla="*/ f63 1 70"/>
                <a:gd name="f104" fmla="*/ f64 1 82"/>
                <a:gd name="f105" fmla="*/ f65 1 70"/>
                <a:gd name="f106" fmla="*/ f66 1 82"/>
                <a:gd name="f107" fmla="*/ f67 1 70"/>
                <a:gd name="f108" fmla="*/ f68 1 70"/>
                <a:gd name="f109" fmla="*/ f69 1 70"/>
                <a:gd name="f110" fmla="*/ f70 1 70"/>
                <a:gd name="f111" fmla="*/ f71 1 70"/>
                <a:gd name="f112" fmla="*/ f72 1 82"/>
                <a:gd name="f113" fmla="*/ f73 1 82"/>
                <a:gd name="f114" fmla="*/ f74 1 70"/>
                <a:gd name="f115" fmla="*/ f75 1 70"/>
                <a:gd name="f116" fmla="*/ f76 1 82"/>
                <a:gd name="f117" fmla="*/ f77 1 70"/>
                <a:gd name="f118" fmla="*/ f78 1 70"/>
                <a:gd name="f119" fmla="*/ f79 1 82"/>
                <a:gd name="f120" fmla="*/ f80 1 82"/>
                <a:gd name="f121" fmla="*/ f81 1 82"/>
                <a:gd name="f122" fmla="*/ f82 1 70"/>
                <a:gd name="f123" fmla="*/ f83 1 70"/>
                <a:gd name="f124" fmla="*/ f84 1 70"/>
                <a:gd name="f125" fmla="*/ f85 1 70"/>
                <a:gd name="f126" fmla="*/ f86 1 82"/>
                <a:gd name="f127" fmla="*/ f87 1 82"/>
                <a:gd name="f128" fmla="*/ 0 1 f47"/>
                <a:gd name="f129" fmla="*/ f6 1 f47"/>
                <a:gd name="f130" fmla="*/ 0 1 f48"/>
                <a:gd name="f131" fmla="*/ f7 1 f48"/>
                <a:gd name="f132" fmla="+- f88 0 f1"/>
                <a:gd name="f133" fmla="*/ f89 1 f47"/>
                <a:gd name="f134" fmla="*/ f90 1 f48"/>
                <a:gd name="f135" fmla="*/ f91 1 f47"/>
                <a:gd name="f136" fmla="*/ f92 1 f48"/>
                <a:gd name="f137" fmla="*/ f93 1 f47"/>
                <a:gd name="f138" fmla="*/ f94 1 f48"/>
                <a:gd name="f139" fmla="*/ f95 1 f48"/>
                <a:gd name="f140" fmla="*/ f96 1 f47"/>
                <a:gd name="f141" fmla="*/ f97 1 f48"/>
                <a:gd name="f142" fmla="*/ f98 1 f48"/>
                <a:gd name="f143" fmla="*/ f99 1 f47"/>
                <a:gd name="f144" fmla="*/ f100 1 f48"/>
                <a:gd name="f145" fmla="*/ f101 1 f47"/>
                <a:gd name="f146" fmla="*/ f102 1 f48"/>
                <a:gd name="f147" fmla="*/ f103 1 f47"/>
                <a:gd name="f148" fmla="*/ f104 1 f48"/>
                <a:gd name="f149" fmla="*/ f105 1 f47"/>
                <a:gd name="f150" fmla="*/ f106 1 f48"/>
                <a:gd name="f151" fmla="*/ f107 1 f47"/>
                <a:gd name="f152" fmla="*/ f108 1 f47"/>
                <a:gd name="f153" fmla="*/ f109 1 f47"/>
                <a:gd name="f154" fmla="*/ f110 1 f47"/>
                <a:gd name="f155" fmla="*/ f111 1 f47"/>
                <a:gd name="f156" fmla="*/ f112 1 f48"/>
                <a:gd name="f157" fmla="*/ f113 1 f48"/>
                <a:gd name="f158" fmla="*/ f114 1 f47"/>
                <a:gd name="f159" fmla="*/ f115 1 f47"/>
                <a:gd name="f160" fmla="*/ f116 1 f48"/>
                <a:gd name="f161" fmla="*/ f117 1 f47"/>
                <a:gd name="f162" fmla="*/ f118 1 f47"/>
                <a:gd name="f163" fmla="*/ f119 1 f48"/>
                <a:gd name="f164" fmla="*/ f120 1 f48"/>
                <a:gd name="f165" fmla="*/ f121 1 f48"/>
                <a:gd name="f166" fmla="*/ f122 1 f47"/>
                <a:gd name="f167" fmla="*/ f123 1 f47"/>
                <a:gd name="f168" fmla="*/ f124 1 f47"/>
                <a:gd name="f169" fmla="*/ f125 1 f47"/>
                <a:gd name="f170" fmla="*/ f126 1 f48"/>
                <a:gd name="f171" fmla="*/ f127 1 f48"/>
                <a:gd name="f172" fmla="*/ f128 f42 1"/>
                <a:gd name="f173" fmla="*/ f129 f42 1"/>
                <a:gd name="f174" fmla="*/ f131 f43 1"/>
                <a:gd name="f175" fmla="*/ f130 f43 1"/>
                <a:gd name="f176" fmla="*/ f133 f42 1"/>
                <a:gd name="f177" fmla="*/ f134 f43 1"/>
                <a:gd name="f178" fmla="*/ f135 f42 1"/>
                <a:gd name="f179" fmla="*/ f136 f43 1"/>
                <a:gd name="f180" fmla="*/ f137 f42 1"/>
                <a:gd name="f181" fmla="*/ f138 f43 1"/>
                <a:gd name="f182" fmla="*/ f139 f43 1"/>
                <a:gd name="f183" fmla="*/ f140 f42 1"/>
                <a:gd name="f184" fmla="*/ f141 f43 1"/>
                <a:gd name="f185" fmla="*/ f142 f43 1"/>
                <a:gd name="f186" fmla="*/ f143 f42 1"/>
                <a:gd name="f187" fmla="*/ f144 f43 1"/>
                <a:gd name="f188" fmla="*/ f145 f42 1"/>
                <a:gd name="f189" fmla="*/ f146 f43 1"/>
                <a:gd name="f190" fmla="*/ f147 f42 1"/>
                <a:gd name="f191" fmla="*/ f148 f43 1"/>
                <a:gd name="f192" fmla="*/ f149 f42 1"/>
                <a:gd name="f193" fmla="*/ f150 f43 1"/>
                <a:gd name="f194" fmla="*/ f151 f42 1"/>
                <a:gd name="f195" fmla="*/ f152 f42 1"/>
                <a:gd name="f196" fmla="*/ f153 f42 1"/>
                <a:gd name="f197" fmla="*/ f154 f42 1"/>
                <a:gd name="f198" fmla="*/ f155 f42 1"/>
                <a:gd name="f199" fmla="*/ f156 f43 1"/>
                <a:gd name="f200" fmla="*/ f157 f43 1"/>
                <a:gd name="f201" fmla="*/ f158 f42 1"/>
                <a:gd name="f202" fmla="*/ f159 f42 1"/>
                <a:gd name="f203" fmla="*/ f160 f43 1"/>
                <a:gd name="f204" fmla="*/ f161 f42 1"/>
                <a:gd name="f205" fmla="*/ f162 f42 1"/>
                <a:gd name="f206" fmla="*/ f163 f43 1"/>
                <a:gd name="f207" fmla="*/ f164 f43 1"/>
                <a:gd name="f208" fmla="*/ f165 f43 1"/>
                <a:gd name="f209" fmla="*/ f166 f42 1"/>
                <a:gd name="f210" fmla="*/ f167 f42 1"/>
                <a:gd name="f211" fmla="*/ f168 f42 1"/>
                <a:gd name="f212" fmla="*/ f169 f42 1"/>
                <a:gd name="f213" fmla="*/ f170 f43 1"/>
                <a:gd name="f214" fmla="*/ f171 f43 1"/>
              </a:gdLst>
              <a:ahLst/>
              <a:cxnLst>
                <a:cxn ang="3cd4">
                  <a:pos x="hc" y="t"/>
                </a:cxn>
                <a:cxn ang="0">
                  <a:pos x="r" y="vc"/>
                </a:cxn>
                <a:cxn ang="cd4">
                  <a:pos x="hc" y="b"/>
                </a:cxn>
                <a:cxn ang="cd2">
                  <a:pos x="l" y="vc"/>
                </a:cxn>
                <a:cxn ang="f132">
                  <a:pos x="f176" y="f177"/>
                </a:cxn>
                <a:cxn ang="f132">
                  <a:pos x="f178" y="f179"/>
                </a:cxn>
                <a:cxn ang="f132">
                  <a:pos x="f180" y="f181"/>
                </a:cxn>
                <a:cxn ang="f132">
                  <a:pos x="f180" y="f182"/>
                </a:cxn>
                <a:cxn ang="f132">
                  <a:pos x="f183" y="f184"/>
                </a:cxn>
                <a:cxn ang="f132">
                  <a:pos x="f176" y="f185"/>
                </a:cxn>
                <a:cxn ang="f132">
                  <a:pos x="f186" y="f187"/>
                </a:cxn>
                <a:cxn ang="f132">
                  <a:pos x="f188" y="f189"/>
                </a:cxn>
                <a:cxn ang="f132">
                  <a:pos x="f190" y="f191"/>
                </a:cxn>
                <a:cxn ang="f132">
                  <a:pos x="f192" y="f193"/>
                </a:cxn>
                <a:cxn ang="f132">
                  <a:pos x="f194" y="f184"/>
                </a:cxn>
                <a:cxn ang="f132">
                  <a:pos x="f195" y="f182"/>
                </a:cxn>
                <a:cxn ang="f132">
                  <a:pos x="f195" y="f181"/>
                </a:cxn>
                <a:cxn ang="f132">
                  <a:pos x="f196" y="f179"/>
                </a:cxn>
                <a:cxn ang="f132">
                  <a:pos x="f197" y="f177"/>
                </a:cxn>
                <a:cxn ang="f132">
                  <a:pos x="f198" y="f199"/>
                </a:cxn>
                <a:cxn ang="f132">
                  <a:pos x="f188" y="f200"/>
                </a:cxn>
                <a:cxn ang="f132">
                  <a:pos x="f201" y="f200"/>
                </a:cxn>
                <a:cxn ang="f132">
                  <a:pos x="f202" y="f203"/>
                </a:cxn>
                <a:cxn ang="f132">
                  <a:pos x="f176" y="f177"/>
                </a:cxn>
                <a:cxn ang="f132">
                  <a:pos x="f204" y="f179"/>
                </a:cxn>
                <a:cxn ang="f132">
                  <a:pos x="f205" y="f181"/>
                </a:cxn>
                <a:cxn ang="f132">
                  <a:pos x="f205" y="f206"/>
                </a:cxn>
                <a:cxn ang="f132">
                  <a:pos x="f204" y="f207"/>
                </a:cxn>
                <a:cxn ang="f132">
                  <a:pos x="f188" y="f208"/>
                </a:cxn>
                <a:cxn ang="f132">
                  <a:pos x="f209" y="f184"/>
                </a:cxn>
                <a:cxn ang="f132">
                  <a:pos x="f210" y="f206"/>
                </a:cxn>
                <a:cxn ang="f132">
                  <a:pos x="f211" y="f181"/>
                </a:cxn>
                <a:cxn ang="f132">
                  <a:pos x="f212" y="f213"/>
                </a:cxn>
                <a:cxn ang="f132">
                  <a:pos x="f209" y="f214"/>
                </a:cxn>
                <a:cxn ang="f132">
                  <a:pos x="f188" y="f214"/>
                </a:cxn>
                <a:cxn ang="f132">
                  <a:pos x="f204" y="f179"/>
                </a:cxn>
              </a:cxnLst>
              <a:rect l="f172" t="f175" r="f173" b="f174"/>
              <a:pathLst>
                <a:path w="70" h="82">
                  <a:moveTo>
                    <a:pt x="f8" y="f9"/>
                  </a:moveTo>
                  <a:lnTo>
                    <a:pt x="f8" y="f9"/>
                  </a:lnTo>
                  <a:lnTo>
                    <a:pt x="f10" y="f11"/>
                  </a:lnTo>
                  <a:lnTo>
                    <a:pt x="f12" y="f13"/>
                  </a:lnTo>
                  <a:lnTo>
                    <a:pt x="f6" y="f14"/>
                  </a:lnTo>
                  <a:lnTo>
                    <a:pt x="f6" y="f15"/>
                  </a:lnTo>
                  <a:lnTo>
                    <a:pt x="f6" y="f15"/>
                  </a:lnTo>
                  <a:lnTo>
                    <a:pt x="f6" y="f16"/>
                  </a:lnTo>
                  <a:lnTo>
                    <a:pt x="f12" y="f17"/>
                  </a:lnTo>
                  <a:lnTo>
                    <a:pt x="f10" y="f10"/>
                  </a:lnTo>
                  <a:lnTo>
                    <a:pt x="f8" y="f6"/>
                  </a:lnTo>
                  <a:lnTo>
                    <a:pt x="f8" y="f6"/>
                  </a:lnTo>
                  <a:lnTo>
                    <a:pt x="f18" y="f19"/>
                  </a:lnTo>
                  <a:lnTo>
                    <a:pt x="f16" y="f20"/>
                  </a:lnTo>
                  <a:lnTo>
                    <a:pt x="f21" y="f22"/>
                  </a:lnTo>
                  <a:lnTo>
                    <a:pt x="f23" y="f7"/>
                  </a:lnTo>
                  <a:lnTo>
                    <a:pt x="f23" y="f7"/>
                  </a:lnTo>
                  <a:lnTo>
                    <a:pt x="f24" y="f22"/>
                  </a:lnTo>
                  <a:lnTo>
                    <a:pt x="f25" y="f20"/>
                  </a:lnTo>
                  <a:lnTo>
                    <a:pt x="f26" y="f19"/>
                  </a:lnTo>
                  <a:lnTo>
                    <a:pt x="f27" y="f6"/>
                  </a:lnTo>
                  <a:lnTo>
                    <a:pt x="f28" y="f10"/>
                  </a:lnTo>
                  <a:lnTo>
                    <a:pt x="f29" y="f17"/>
                  </a:lnTo>
                  <a:lnTo>
                    <a:pt x="f5" y="f16"/>
                  </a:lnTo>
                  <a:lnTo>
                    <a:pt x="f5" y="f15"/>
                  </a:lnTo>
                  <a:lnTo>
                    <a:pt x="f5" y="f15"/>
                  </a:lnTo>
                  <a:lnTo>
                    <a:pt x="f5" y="f14"/>
                  </a:lnTo>
                  <a:lnTo>
                    <a:pt x="f29" y="f13"/>
                  </a:lnTo>
                  <a:lnTo>
                    <a:pt x="f28" y="f11"/>
                  </a:lnTo>
                  <a:lnTo>
                    <a:pt x="f30" y="f9"/>
                  </a:lnTo>
                  <a:lnTo>
                    <a:pt x="f26" y="f31"/>
                  </a:lnTo>
                  <a:lnTo>
                    <a:pt x="f25" y="f28"/>
                  </a:lnTo>
                  <a:lnTo>
                    <a:pt x="f24" y="f5"/>
                  </a:lnTo>
                  <a:lnTo>
                    <a:pt x="f23" y="f5"/>
                  </a:lnTo>
                  <a:lnTo>
                    <a:pt x="f23" y="f5"/>
                  </a:lnTo>
                  <a:lnTo>
                    <a:pt x="f21" y="f5"/>
                  </a:lnTo>
                  <a:lnTo>
                    <a:pt x="f16" y="f28"/>
                  </a:lnTo>
                  <a:lnTo>
                    <a:pt x="f18" y="f31"/>
                  </a:lnTo>
                  <a:lnTo>
                    <a:pt x="f8" y="f9"/>
                  </a:lnTo>
                  <a:lnTo>
                    <a:pt x="f8" y="f9"/>
                  </a:lnTo>
                  <a:close/>
                  <a:moveTo>
                    <a:pt x="f13" y="f13"/>
                  </a:moveTo>
                  <a:lnTo>
                    <a:pt x="f13" y="f13"/>
                  </a:lnTo>
                  <a:lnTo>
                    <a:pt x="f32" y="f33"/>
                  </a:lnTo>
                  <a:lnTo>
                    <a:pt x="f32" y="f15"/>
                  </a:lnTo>
                  <a:lnTo>
                    <a:pt x="f32" y="f15"/>
                  </a:lnTo>
                  <a:lnTo>
                    <a:pt x="f32" y="f34"/>
                  </a:lnTo>
                  <a:lnTo>
                    <a:pt x="f13" y="f8"/>
                  </a:lnTo>
                  <a:lnTo>
                    <a:pt x="f13" y="f8"/>
                  </a:lnTo>
                  <a:lnTo>
                    <a:pt x="f33" y="f10"/>
                  </a:lnTo>
                  <a:lnTo>
                    <a:pt x="f23" y="f35"/>
                  </a:lnTo>
                  <a:lnTo>
                    <a:pt x="f23" y="f35"/>
                  </a:lnTo>
                  <a:lnTo>
                    <a:pt x="f15" y="f10"/>
                  </a:lnTo>
                  <a:lnTo>
                    <a:pt x="f36" y="f8"/>
                  </a:lnTo>
                  <a:lnTo>
                    <a:pt x="f37" y="f34"/>
                  </a:lnTo>
                  <a:lnTo>
                    <a:pt x="f38" y="f15"/>
                  </a:lnTo>
                  <a:lnTo>
                    <a:pt x="f38" y="f15"/>
                  </a:lnTo>
                  <a:lnTo>
                    <a:pt x="f37" y="f39"/>
                  </a:lnTo>
                  <a:lnTo>
                    <a:pt x="f36" y="f25"/>
                  </a:lnTo>
                  <a:lnTo>
                    <a:pt x="f36" y="f25"/>
                  </a:lnTo>
                  <a:lnTo>
                    <a:pt x="f15" y="f40"/>
                  </a:lnTo>
                  <a:lnTo>
                    <a:pt x="f23" y="f40"/>
                  </a:lnTo>
                  <a:lnTo>
                    <a:pt x="f23" y="f40"/>
                  </a:lnTo>
                  <a:lnTo>
                    <a:pt x="f39" y="f11"/>
                  </a:lnTo>
                  <a:lnTo>
                    <a:pt x="f13" y="f13"/>
                  </a:lnTo>
                  <a:lnTo>
                    <a:pt x="f13" y="f13"/>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1" name="Freeform 33"/>
            <p:cNvSpPr/>
            <p:nvPr/>
          </p:nvSpPr>
          <p:spPr>
            <a:xfrm>
              <a:off x="1897636" y="1772070"/>
              <a:ext cx="50831" cy="6354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8"/>
                <a:gd name="f15" fmla="val 2"/>
                <a:gd name="f16" fmla="val 44"/>
                <a:gd name="f17" fmla="val 50"/>
                <a:gd name="f18" fmla="val 56"/>
                <a:gd name="f19" fmla="val 60"/>
                <a:gd name="f20" fmla="val 8"/>
                <a:gd name="f21" fmla="val 12"/>
                <a:gd name="f22" fmla="val 28"/>
                <a:gd name="f23" fmla="val 42"/>
                <a:gd name="f24" fmla="val 24"/>
                <a:gd name="f25" fmla="val 14"/>
                <a:gd name="f26" fmla="+- 0 0 -90"/>
                <a:gd name="f27" fmla="*/ f3 1 64"/>
                <a:gd name="f28" fmla="*/ f4 1 80"/>
                <a:gd name="f29" fmla="+- f7 0 f5"/>
                <a:gd name="f30" fmla="+- f6 0 f5"/>
                <a:gd name="f31" fmla="*/ f26 f0 1"/>
                <a:gd name="f32" fmla="*/ f30 1 64"/>
                <a:gd name="f33" fmla="*/ f29 1 80"/>
                <a:gd name="f34" fmla="*/ 18 f30 1"/>
                <a:gd name="f35" fmla="*/ 0 f29 1"/>
                <a:gd name="f36" fmla="*/ 20 f30 1"/>
                <a:gd name="f37" fmla="*/ 4 f29 1"/>
                <a:gd name="f38" fmla="*/ 22 f30 1"/>
                <a:gd name="f39" fmla="*/ 10 f29 1"/>
                <a:gd name="f40" fmla="*/ 30 f30 1"/>
                <a:gd name="f41" fmla="*/ 38 f30 1"/>
                <a:gd name="f42" fmla="*/ 2 f29 1"/>
                <a:gd name="f43" fmla="*/ 44 f30 1"/>
                <a:gd name="f44" fmla="*/ 50 f30 1"/>
                <a:gd name="f45" fmla="*/ 56 f30 1"/>
                <a:gd name="f46" fmla="*/ 60 f30 1"/>
                <a:gd name="f47" fmla="*/ 8 f29 1"/>
                <a:gd name="f48" fmla="*/ 64 f30 1"/>
                <a:gd name="f49" fmla="*/ 12 f29 1"/>
                <a:gd name="f50" fmla="*/ 22 f29 1"/>
                <a:gd name="f51" fmla="*/ 80 f29 1"/>
                <a:gd name="f52" fmla="*/ 28 f29 1"/>
                <a:gd name="f53" fmla="*/ 20 f29 1"/>
                <a:gd name="f54" fmla="*/ 42 f30 1"/>
                <a:gd name="f55" fmla="*/ 18 f29 1"/>
                <a:gd name="f56" fmla="*/ 24 f30 1"/>
                <a:gd name="f57" fmla="*/ 24 f29 1"/>
                <a:gd name="f58" fmla="*/ 4 f30 1"/>
                <a:gd name="f59" fmla="*/ 2 f30 1"/>
                <a:gd name="f60" fmla="*/ 14 f29 1"/>
                <a:gd name="f61" fmla="*/ 0 f30 1"/>
                <a:gd name="f62" fmla="*/ f31 1 f2"/>
                <a:gd name="f63" fmla="*/ f34 1 64"/>
                <a:gd name="f64" fmla="*/ f35 1 80"/>
                <a:gd name="f65" fmla="*/ f36 1 64"/>
                <a:gd name="f66" fmla="*/ f37 1 80"/>
                <a:gd name="f67" fmla="*/ f38 1 64"/>
                <a:gd name="f68" fmla="*/ f39 1 80"/>
                <a:gd name="f69" fmla="*/ f40 1 64"/>
                <a:gd name="f70" fmla="*/ f41 1 64"/>
                <a:gd name="f71" fmla="*/ f42 1 80"/>
                <a:gd name="f72" fmla="*/ f43 1 64"/>
                <a:gd name="f73" fmla="*/ f44 1 64"/>
                <a:gd name="f74" fmla="*/ f45 1 64"/>
                <a:gd name="f75" fmla="*/ f46 1 64"/>
                <a:gd name="f76" fmla="*/ f47 1 80"/>
                <a:gd name="f77" fmla="*/ f48 1 64"/>
                <a:gd name="f78" fmla="*/ f49 1 80"/>
                <a:gd name="f79" fmla="*/ f50 1 80"/>
                <a:gd name="f80" fmla="*/ f51 1 80"/>
                <a:gd name="f81" fmla="*/ f52 1 80"/>
                <a:gd name="f82" fmla="*/ f53 1 80"/>
                <a:gd name="f83" fmla="*/ f54 1 64"/>
                <a:gd name="f84" fmla="*/ f55 1 80"/>
                <a:gd name="f85" fmla="*/ f56 1 64"/>
                <a:gd name="f86" fmla="*/ f57 1 80"/>
                <a:gd name="f87" fmla="*/ f58 1 64"/>
                <a:gd name="f88" fmla="*/ f59 1 64"/>
                <a:gd name="f89" fmla="*/ f60 1 80"/>
                <a:gd name="f90" fmla="*/ f61 1 64"/>
                <a:gd name="f91" fmla="*/ 0 1 f32"/>
                <a:gd name="f92" fmla="*/ f6 1 f32"/>
                <a:gd name="f93" fmla="*/ 0 1 f33"/>
                <a:gd name="f94" fmla="*/ f7 1 f33"/>
                <a:gd name="f95" fmla="+- f62 0 f1"/>
                <a:gd name="f96" fmla="*/ f63 1 f32"/>
                <a:gd name="f97" fmla="*/ f64 1 f33"/>
                <a:gd name="f98" fmla="*/ f65 1 f32"/>
                <a:gd name="f99" fmla="*/ f66 1 f33"/>
                <a:gd name="f100" fmla="*/ f67 1 f32"/>
                <a:gd name="f101" fmla="*/ f68 1 f33"/>
                <a:gd name="f102" fmla="*/ f69 1 f32"/>
                <a:gd name="f103" fmla="*/ f70 1 f32"/>
                <a:gd name="f104" fmla="*/ f71 1 f33"/>
                <a:gd name="f105" fmla="*/ f72 1 f32"/>
                <a:gd name="f106" fmla="*/ f73 1 f32"/>
                <a:gd name="f107" fmla="*/ f74 1 f32"/>
                <a:gd name="f108" fmla="*/ f75 1 f32"/>
                <a:gd name="f109" fmla="*/ f76 1 f33"/>
                <a:gd name="f110" fmla="*/ f77 1 f32"/>
                <a:gd name="f111" fmla="*/ f78 1 f33"/>
                <a:gd name="f112" fmla="*/ f79 1 f33"/>
                <a:gd name="f113" fmla="*/ f80 1 f33"/>
                <a:gd name="f114" fmla="*/ f81 1 f33"/>
                <a:gd name="f115" fmla="*/ f82 1 f33"/>
                <a:gd name="f116" fmla="*/ f83 1 f32"/>
                <a:gd name="f117" fmla="*/ f84 1 f33"/>
                <a:gd name="f118" fmla="*/ f85 1 f32"/>
                <a:gd name="f119" fmla="*/ f86 1 f33"/>
                <a:gd name="f120" fmla="*/ f87 1 f32"/>
                <a:gd name="f121" fmla="*/ f88 1 f32"/>
                <a:gd name="f122" fmla="*/ f89 1 f33"/>
                <a:gd name="f123" fmla="*/ f90 1 f32"/>
                <a:gd name="f124" fmla="*/ f91 f27 1"/>
                <a:gd name="f125" fmla="*/ f92 f27 1"/>
                <a:gd name="f126" fmla="*/ f94 f28 1"/>
                <a:gd name="f127" fmla="*/ f93 f28 1"/>
                <a:gd name="f128" fmla="*/ f96 f27 1"/>
                <a:gd name="f129" fmla="*/ f97 f28 1"/>
                <a:gd name="f130" fmla="*/ f98 f27 1"/>
                <a:gd name="f131" fmla="*/ f99 f28 1"/>
                <a:gd name="f132" fmla="*/ f100 f27 1"/>
                <a:gd name="f133" fmla="*/ f101 f28 1"/>
                <a:gd name="f134" fmla="*/ f102 f27 1"/>
                <a:gd name="f135" fmla="*/ f103 f27 1"/>
                <a:gd name="f136" fmla="*/ f104 f28 1"/>
                <a:gd name="f137" fmla="*/ f105 f27 1"/>
                <a:gd name="f138" fmla="*/ f106 f27 1"/>
                <a:gd name="f139" fmla="*/ f107 f27 1"/>
                <a:gd name="f140" fmla="*/ f108 f27 1"/>
                <a:gd name="f141" fmla="*/ f109 f28 1"/>
                <a:gd name="f142" fmla="*/ f110 f27 1"/>
                <a:gd name="f143" fmla="*/ f111 f28 1"/>
                <a:gd name="f144" fmla="*/ f112 f28 1"/>
                <a:gd name="f145" fmla="*/ f113 f28 1"/>
                <a:gd name="f146" fmla="*/ f114 f28 1"/>
                <a:gd name="f147" fmla="*/ f115 f28 1"/>
                <a:gd name="f148" fmla="*/ f116 f27 1"/>
                <a:gd name="f149" fmla="*/ f117 f28 1"/>
                <a:gd name="f150" fmla="*/ f118 f27 1"/>
                <a:gd name="f151" fmla="*/ f119 f28 1"/>
                <a:gd name="f152" fmla="*/ f120 f27 1"/>
                <a:gd name="f153" fmla="*/ f121 f27 1"/>
                <a:gd name="f154" fmla="*/ f122 f28 1"/>
                <a:gd name="f155" fmla="*/ f123 f27 1"/>
              </a:gdLst>
              <a:ahLst/>
              <a:cxnLst>
                <a:cxn ang="3cd4">
                  <a:pos x="hc" y="t"/>
                </a:cxn>
                <a:cxn ang="0">
                  <a:pos x="r" y="vc"/>
                </a:cxn>
                <a:cxn ang="cd4">
                  <a:pos x="hc" y="b"/>
                </a:cxn>
                <a:cxn ang="cd2">
                  <a:pos x="l" y="vc"/>
                </a:cxn>
                <a:cxn ang="f95">
                  <a:pos x="f128" y="f129"/>
                </a:cxn>
                <a:cxn ang="f95">
                  <a:pos x="f128" y="f129"/>
                </a:cxn>
                <a:cxn ang="f95">
                  <a:pos x="f130" y="f131"/>
                </a:cxn>
                <a:cxn ang="f95">
                  <a:pos x="f132" y="f133"/>
                </a:cxn>
                <a:cxn ang="f95">
                  <a:pos x="f132" y="f133"/>
                </a:cxn>
                <a:cxn ang="f95">
                  <a:pos x="f134" y="f131"/>
                </a:cxn>
                <a:cxn ang="f95">
                  <a:pos x="f134" y="f131"/>
                </a:cxn>
                <a:cxn ang="f95">
                  <a:pos x="f135" y="f136"/>
                </a:cxn>
                <a:cxn ang="f95">
                  <a:pos x="f137" y="f129"/>
                </a:cxn>
                <a:cxn ang="f95">
                  <a:pos x="f137" y="f129"/>
                </a:cxn>
                <a:cxn ang="f95">
                  <a:pos x="f138" y="f136"/>
                </a:cxn>
                <a:cxn ang="f95">
                  <a:pos x="f139" y="f131"/>
                </a:cxn>
                <a:cxn ang="f95">
                  <a:pos x="f140" y="f141"/>
                </a:cxn>
                <a:cxn ang="f95">
                  <a:pos x="f142" y="f143"/>
                </a:cxn>
                <a:cxn ang="f95">
                  <a:pos x="f142" y="f143"/>
                </a:cxn>
                <a:cxn ang="f95">
                  <a:pos x="f142" y="f144"/>
                </a:cxn>
                <a:cxn ang="f95">
                  <a:pos x="f142" y="f145"/>
                </a:cxn>
                <a:cxn ang="f95">
                  <a:pos x="f137" y="f145"/>
                </a:cxn>
                <a:cxn ang="f95">
                  <a:pos x="f137" y="f146"/>
                </a:cxn>
                <a:cxn ang="f95">
                  <a:pos x="f137" y="f146"/>
                </a:cxn>
                <a:cxn ang="f95">
                  <a:pos x="f137" y="f147"/>
                </a:cxn>
                <a:cxn ang="f95">
                  <a:pos x="f148" y="f149"/>
                </a:cxn>
                <a:cxn ang="f95">
                  <a:pos x="f135" y="f149"/>
                </a:cxn>
                <a:cxn ang="f95">
                  <a:pos x="f135" y="f149"/>
                </a:cxn>
                <a:cxn ang="f95">
                  <a:pos x="f134" y="f147"/>
                </a:cxn>
                <a:cxn ang="f95">
                  <a:pos x="f150" y="f151"/>
                </a:cxn>
                <a:cxn ang="f95">
                  <a:pos x="f150" y="f145"/>
                </a:cxn>
                <a:cxn ang="f95">
                  <a:pos x="f152" y="f145"/>
                </a:cxn>
                <a:cxn ang="f95">
                  <a:pos x="f152" y="f151"/>
                </a:cxn>
                <a:cxn ang="f95">
                  <a:pos x="f152" y="f151"/>
                </a:cxn>
                <a:cxn ang="f95">
                  <a:pos x="f153" y="f154"/>
                </a:cxn>
                <a:cxn ang="f95">
                  <a:pos x="f155" y="f131"/>
                </a:cxn>
                <a:cxn ang="f95">
                  <a:pos x="f128" y="f129"/>
                </a:cxn>
              </a:cxnLst>
              <a:rect l="f124" t="f127" r="f125" b="f126"/>
              <a:pathLst>
                <a:path w="64" h="80">
                  <a:moveTo>
                    <a:pt x="f8" y="f5"/>
                  </a:moveTo>
                  <a:lnTo>
                    <a:pt x="f8" y="f5"/>
                  </a:lnTo>
                  <a:lnTo>
                    <a:pt x="f9" y="f10"/>
                  </a:lnTo>
                  <a:lnTo>
                    <a:pt x="f11" y="f12"/>
                  </a:lnTo>
                  <a:lnTo>
                    <a:pt x="f11" y="f12"/>
                  </a:lnTo>
                  <a:lnTo>
                    <a:pt x="f13" y="f10"/>
                  </a:lnTo>
                  <a:lnTo>
                    <a:pt x="f13" y="f10"/>
                  </a:lnTo>
                  <a:lnTo>
                    <a:pt x="f14" y="f15"/>
                  </a:lnTo>
                  <a:lnTo>
                    <a:pt x="f16" y="f5"/>
                  </a:lnTo>
                  <a:lnTo>
                    <a:pt x="f16" y="f5"/>
                  </a:lnTo>
                  <a:lnTo>
                    <a:pt x="f17" y="f15"/>
                  </a:lnTo>
                  <a:lnTo>
                    <a:pt x="f18" y="f10"/>
                  </a:lnTo>
                  <a:lnTo>
                    <a:pt x="f19" y="f20"/>
                  </a:lnTo>
                  <a:lnTo>
                    <a:pt x="f6" y="f21"/>
                  </a:lnTo>
                  <a:lnTo>
                    <a:pt x="f6" y="f21"/>
                  </a:lnTo>
                  <a:lnTo>
                    <a:pt x="f6" y="f11"/>
                  </a:lnTo>
                  <a:lnTo>
                    <a:pt x="f6" y="f7"/>
                  </a:lnTo>
                  <a:lnTo>
                    <a:pt x="f16" y="f7"/>
                  </a:lnTo>
                  <a:lnTo>
                    <a:pt x="f16" y="f22"/>
                  </a:lnTo>
                  <a:lnTo>
                    <a:pt x="f16" y="f22"/>
                  </a:lnTo>
                  <a:lnTo>
                    <a:pt x="f16" y="f9"/>
                  </a:lnTo>
                  <a:lnTo>
                    <a:pt x="f23" y="f8"/>
                  </a:lnTo>
                  <a:lnTo>
                    <a:pt x="f14" y="f8"/>
                  </a:lnTo>
                  <a:lnTo>
                    <a:pt x="f14" y="f8"/>
                  </a:lnTo>
                  <a:lnTo>
                    <a:pt x="f13" y="f9"/>
                  </a:lnTo>
                  <a:lnTo>
                    <a:pt x="f24" y="f24"/>
                  </a:lnTo>
                  <a:lnTo>
                    <a:pt x="f24" y="f7"/>
                  </a:lnTo>
                  <a:lnTo>
                    <a:pt x="f10" y="f7"/>
                  </a:lnTo>
                  <a:lnTo>
                    <a:pt x="f10" y="f24"/>
                  </a:lnTo>
                  <a:lnTo>
                    <a:pt x="f10" y="f24"/>
                  </a:lnTo>
                  <a:lnTo>
                    <a:pt x="f15" y="f25"/>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2" name="Freeform 34"/>
            <p:cNvSpPr/>
            <p:nvPr/>
          </p:nvSpPr>
          <p:spPr>
            <a:xfrm>
              <a:off x="641140" y="1135081"/>
              <a:ext cx="692584" cy="462247"/>
            </a:xfrm>
            <a:custGeom>
              <a:avLst/>
              <a:gdLst>
                <a:gd name="f0" fmla="val 10800000"/>
                <a:gd name="f1" fmla="val 5400000"/>
                <a:gd name="f2" fmla="val 360"/>
                <a:gd name="f3" fmla="val 180"/>
                <a:gd name="f4" fmla="val w"/>
                <a:gd name="f5" fmla="val h"/>
                <a:gd name="f6" fmla="val 0"/>
                <a:gd name="f7" fmla="val 872"/>
                <a:gd name="f8" fmla="val 582"/>
                <a:gd name="f9" fmla="val 746"/>
                <a:gd name="f10" fmla="val 538"/>
                <a:gd name="f11" fmla="val 756"/>
                <a:gd name="f12" fmla="val 494"/>
                <a:gd name="f13" fmla="val 690"/>
                <a:gd name="f14" fmla="val 502"/>
                <a:gd name="f15" fmla="val 620"/>
                <a:gd name="f16" fmla="val 516"/>
                <a:gd name="f17" fmla="val 584"/>
                <a:gd name="f18" fmla="val 526"/>
                <a:gd name="f19" fmla="val 550"/>
                <a:gd name="f20" fmla="val 536"/>
                <a:gd name="f21" fmla="val 546"/>
                <a:gd name="f22" fmla="val 486"/>
                <a:gd name="f23" fmla="val 558"/>
                <a:gd name="f24" fmla="val 610"/>
                <a:gd name="f25" fmla="val 544"/>
                <a:gd name="f26" fmla="val 684"/>
                <a:gd name="f27" fmla="val 716"/>
                <a:gd name="f28" fmla="val 772"/>
                <a:gd name="f29" fmla="val 420"/>
                <a:gd name="f30" fmla="val 786"/>
                <a:gd name="f31" fmla="val 366"/>
                <a:gd name="f32" fmla="val 382"/>
                <a:gd name="f33" fmla="val 644"/>
                <a:gd name="f34" fmla="val 398"/>
                <a:gd name="f35" fmla="val 574"/>
                <a:gd name="f36" fmla="val 416"/>
                <a:gd name="f37" fmla="val 504"/>
                <a:gd name="f38" fmla="val 436"/>
                <a:gd name="f39" fmla="val 438"/>
                <a:gd name="f40" fmla="val 458"/>
                <a:gd name="f41" fmla="val 378"/>
                <a:gd name="f42" fmla="val 482"/>
                <a:gd name="f43" fmla="val 322"/>
                <a:gd name="f44" fmla="val 506"/>
                <a:gd name="f45" fmla="val 298"/>
                <a:gd name="f46" fmla="val 518"/>
                <a:gd name="f47" fmla="val 276"/>
                <a:gd name="f48" fmla="val 532"/>
                <a:gd name="f49" fmla="val 332"/>
                <a:gd name="f50" fmla="val 468"/>
                <a:gd name="f51" fmla="val 484"/>
                <a:gd name="f52" fmla="val 466"/>
                <a:gd name="f53" fmla="val 632"/>
                <a:gd name="f54" fmla="val 446"/>
                <a:gd name="f55" fmla="val 708"/>
                <a:gd name="f56" fmla="val 432"/>
                <a:gd name="f57" fmla="val 134"/>
                <a:gd name="f58" fmla="val 164"/>
                <a:gd name="f59" fmla="val 198"/>
                <a:gd name="f60" fmla="val 464"/>
                <a:gd name="f61" fmla="val 236"/>
                <a:gd name="f62" fmla="val 278"/>
                <a:gd name="f63" fmla="val 428"/>
                <a:gd name="f64" fmla="val 320"/>
                <a:gd name="f65" fmla="val 410"/>
                <a:gd name="f66" fmla="val 394"/>
                <a:gd name="f67" fmla="val 460"/>
                <a:gd name="f68" fmla="val 364"/>
                <a:gd name="f69" fmla="val 556"/>
                <a:gd name="f70" fmla="val 338"/>
                <a:gd name="f71" fmla="val 648"/>
                <a:gd name="f72" fmla="val 314"/>
                <a:gd name="f73" fmla="val 732"/>
                <a:gd name="f74" fmla="val 296"/>
                <a:gd name="f75" fmla="val 804"/>
                <a:gd name="f76" fmla="val 282"/>
                <a:gd name="f77" fmla="val 822"/>
                <a:gd name="f78" fmla="val 206"/>
                <a:gd name="f79" fmla="val 230"/>
                <a:gd name="f80" fmla="val 608"/>
                <a:gd name="f81" fmla="val 258"/>
                <a:gd name="f82" fmla="val 554"/>
                <a:gd name="f83" fmla="val 274"/>
                <a:gd name="f84" fmla="val 290"/>
                <a:gd name="f85" fmla="val 450"/>
                <a:gd name="f86" fmla="val 308"/>
                <a:gd name="f87" fmla="val 402"/>
                <a:gd name="f88" fmla="val 326"/>
                <a:gd name="f89" fmla="val 354"/>
                <a:gd name="f90" fmla="val 346"/>
                <a:gd name="f91" fmla="val 310"/>
                <a:gd name="f92" fmla="val 270"/>
                <a:gd name="f93" fmla="val 386"/>
                <a:gd name="f94" fmla="val 232"/>
                <a:gd name="f95" fmla="val 408"/>
                <a:gd name="f96" fmla="val 200"/>
                <a:gd name="f97" fmla="val 430"/>
                <a:gd name="f98" fmla="val 172"/>
                <a:gd name="f99" fmla="val 454"/>
                <a:gd name="f100" fmla="val 150"/>
                <a:gd name="f101" fmla="val 478"/>
                <a:gd name="f102" fmla="val 142"/>
                <a:gd name="f103" fmla="val 490"/>
                <a:gd name="f104" fmla="val 62"/>
                <a:gd name="f105" fmla="val 52"/>
                <a:gd name="f106" fmla="val 48"/>
                <a:gd name="f107" fmla="val 500"/>
                <a:gd name="f108" fmla="val 474"/>
                <a:gd name="f109" fmla="val 60"/>
                <a:gd name="f110" fmla="val 72"/>
                <a:gd name="f111" fmla="val 426"/>
                <a:gd name="f112" fmla="val 86"/>
                <a:gd name="f113" fmla="val 404"/>
                <a:gd name="f114" fmla="val 104"/>
                <a:gd name="f115" fmla="val 126"/>
                <a:gd name="f116" fmla="val 148"/>
                <a:gd name="f117" fmla="val 342"/>
                <a:gd name="f118" fmla="val 174"/>
                <a:gd name="f119" fmla="val 202"/>
                <a:gd name="f120" fmla="val 304"/>
                <a:gd name="f121" fmla="val 288"/>
                <a:gd name="f122" fmla="val 262"/>
                <a:gd name="f123" fmla="val 272"/>
                <a:gd name="f124" fmla="val 256"/>
                <a:gd name="f125" fmla="val 330"/>
                <a:gd name="f126" fmla="val 242"/>
                <a:gd name="f127" fmla="val 400"/>
                <a:gd name="f128" fmla="val 214"/>
                <a:gd name="f129" fmla="val 472"/>
                <a:gd name="f130" fmla="val 192"/>
                <a:gd name="f131" fmla="val 616"/>
                <a:gd name="f132" fmla="val 154"/>
                <a:gd name="f133" fmla="val 140"/>
                <a:gd name="f134" fmla="val 130"/>
                <a:gd name="f135" fmla="val 800"/>
                <a:gd name="f136" fmla="val 120"/>
                <a:gd name="f137" fmla="val 844"/>
                <a:gd name="f138" fmla="val 114"/>
                <a:gd name="f139" fmla="val 764"/>
                <a:gd name="f140" fmla="val 22"/>
                <a:gd name="f141" fmla="val 666"/>
                <a:gd name="f142" fmla="val 44"/>
                <a:gd name="f143" fmla="val 66"/>
                <a:gd name="f144" fmla="val 492"/>
                <a:gd name="f145" fmla="val 90"/>
                <a:gd name="f146" fmla="val 418"/>
                <a:gd name="f147" fmla="val 350"/>
                <a:gd name="f148" fmla="val 138"/>
                <a:gd name="f149" fmla="val 292"/>
                <a:gd name="f150" fmla="val 162"/>
                <a:gd name="f151" fmla="val 238"/>
                <a:gd name="f152" fmla="val 186"/>
                <a:gd name="f153" fmla="val 210"/>
                <a:gd name="f154" fmla="val 152"/>
                <a:gd name="f155" fmla="val 234"/>
                <a:gd name="f156" fmla="val 116"/>
                <a:gd name="f157" fmla="val 88"/>
                <a:gd name="f158" fmla="val 284"/>
                <a:gd name="f159" fmla="val 306"/>
                <a:gd name="f160" fmla="val 42"/>
                <a:gd name="f161" fmla="val 28"/>
                <a:gd name="f162" fmla="val 16"/>
                <a:gd name="f163" fmla="val 376"/>
                <a:gd name="f164" fmla="val 8"/>
                <a:gd name="f165" fmla="val 2"/>
                <a:gd name="f166" fmla="val 4"/>
                <a:gd name="f167" fmla="val 476"/>
                <a:gd name="f168" fmla="val 12"/>
                <a:gd name="f169" fmla="val 508"/>
                <a:gd name="f170" fmla="val 18"/>
                <a:gd name="f171" fmla="val 524"/>
                <a:gd name="f172" fmla="val 34"/>
                <a:gd name="f173" fmla="val 548"/>
                <a:gd name="f174" fmla="val 46"/>
                <a:gd name="f175" fmla="val 568"/>
                <a:gd name="f176" fmla="+- 0 0 -90"/>
                <a:gd name="f177" fmla="*/ f4 1 872"/>
                <a:gd name="f178" fmla="*/ f5 1 582"/>
                <a:gd name="f179" fmla="+- f8 0 f6"/>
                <a:gd name="f180" fmla="+- f7 0 f6"/>
                <a:gd name="f181" fmla="*/ f176 f0 1"/>
                <a:gd name="f182" fmla="*/ f180 1 872"/>
                <a:gd name="f183" fmla="*/ f179 1 582"/>
                <a:gd name="f184" fmla="*/ 746 f180 1"/>
                <a:gd name="f185" fmla="*/ 538 f179 1"/>
                <a:gd name="f186" fmla="*/ 756 f180 1"/>
                <a:gd name="f187" fmla="*/ 494 f179 1"/>
                <a:gd name="f188" fmla="*/ 620 f180 1"/>
                <a:gd name="f189" fmla="*/ 516 f179 1"/>
                <a:gd name="f190" fmla="*/ 550 f180 1"/>
                <a:gd name="f191" fmla="*/ 536 f179 1"/>
                <a:gd name="f192" fmla="*/ 486 f180 1"/>
                <a:gd name="f193" fmla="*/ 558 f179 1"/>
                <a:gd name="f194" fmla="*/ 610 f180 1"/>
                <a:gd name="f195" fmla="*/ 544 f179 1"/>
                <a:gd name="f196" fmla="*/ 716 f180 1"/>
                <a:gd name="f197" fmla="*/ 786 f180 1"/>
                <a:gd name="f198" fmla="*/ 366 f179 1"/>
                <a:gd name="f199" fmla="*/ 382 f179 1"/>
                <a:gd name="f200" fmla="*/ 574 f180 1"/>
                <a:gd name="f201" fmla="*/ 416 f179 1"/>
                <a:gd name="f202" fmla="*/ 438 f180 1"/>
                <a:gd name="f203" fmla="*/ 458 f179 1"/>
                <a:gd name="f204" fmla="*/ 322 f180 1"/>
                <a:gd name="f205" fmla="*/ 506 f179 1"/>
                <a:gd name="f206" fmla="*/ 276 f180 1"/>
                <a:gd name="f207" fmla="*/ 532 f179 1"/>
                <a:gd name="f208" fmla="*/ 332 f180 1"/>
                <a:gd name="f209" fmla="*/ 518 f179 1"/>
                <a:gd name="f210" fmla="*/ 466 f179 1"/>
                <a:gd name="f211" fmla="*/ 708 f180 1"/>
                <a:gd name="f212" fmla="*/ 432 f179 1"/>
                <a:gd name="f213" fmla="*/ 772 f180 1"/>
                <a:gd name="f214" fmla="*/ 420 f179 1"/>
                <a:gd name="f215" fmla="*/ 134 f180 1"/>
                <a:gd name="f216" fmla="*/ 502 f179 1"/>
                <a:gd name="f217" fmla="*/ 198 f180 1"/>
                <a:gd name="f218" fmla="*/ 464 f179 1"/>
                <a:gd name="f219" fmla="*/ 278 f180 1"/>
                <a:gd name="f220" fmla="*/ 428 f179 1"/>
                <a:gd name="f221" fmla="*/ 366 f180 1"/>
                <a:gd name="f222" fmla="*/ 394 f179 1"/>
                <a:gd name="f223" fmla="*/ 556 f180 1"/>
                <a:gd name="f224" fmla="*/ 338 f179 1"/>
                <a:gd name="f225" fmla="*/ 732 f180 1"/>
                <a:gd name="f226" fmla="*/ 296 f179 1"/>
                <a:gd name="f227" fmla="*/ 822 f180 1"/>
                <a:gd name="f228" fmla="*/ 206 f179 1"/>
                <a:gd name="f229" fmla="*/ 230 f179 1"/>
                <a:gd name="f230" fmla="*/ 554 f180 1"/>
                <a:gd name="f231" fmla="*/ 274 f179 1"/>
                <a:gd name="f232" fmla="*/ 450 f180 1"/>
                <a:gd name="f233" fmla="*/ 308 f179 1"/>
                <a:gd name="f234" fmla="*/ 354 f180 1"/>
                <a:gd name="f235" fmla="*/ 346 f179 1"/>
                <a:gd name="f236" fmla="*/ 270 f180 1"/>
                <a:gd name="f237" fmla="*/ 386 f179 1"/>
                <a:gd name="f238" fmla="*/ 200 f180 1"/>
                <a:gd name="f239" fmla="*/ 430 f179 1"/>
                <a:gd name="f240" fmla="*/ 150 f180 1"/>
                <a:gd name="f241" fmla="*/ 478 f179 1"/>
                <a:gd name="f242" fmla="*/ 62 f180 1"/>
                <a:gd name="f243" fmla="*/ 582 f179 1"/>
                <a:gd name="f244" fmla="*/ 52 f180 1"/>
                <a:gd name="f245" fmla="*/ 554 f179 1"/>
                <a:gd name="f246" fmla="*/ 48 f180 1"/>
                <a:gd name="f247" fmla="*/ 500 f179 1"/>
                <a:gd name="f248" fmla="*/ 60 f180 1"/>
                <a:gd name="f249" fmla="*/ 450 f179 1"/>
                <a:gd name="f250" fmla="*/ 86 f180 1"/>
                <a:gd name="f251" fmla="*/ 404 f179 1"/>
                <a:gd name="f252" fmla="*/ 126 f180 1"/>
                <a:gd name="f253" fmla="*/ 360 f179 1"/>
                <a:gd name="f254" fmla="*/ 174 f180 1"/>
                <a:gd name="f255" fmla="*/ 322 f179 1"/>
                <a:gd name="f256" fmla="*/ 232 f180 1"/>
                <a:gd name="f257" fmla="*/ 288 f179 1"/>
                <a:gd name="f258" fmla="*/ 296 f180 1"/>
                <a:gd name="f259" fmla="*/ 256 f179 1"/>
                <a:gd name="f260" fmla="*/ 400 f180 1"/>
                <a:gd name="f261" fmla="*/ 214 f179 1"/>
                <a:gd name="f262" fmla="*/ 546 f180 1"/>
                <a:gd name="f263" fmla="*/ 172 f179 1"/>
                <a:gd name="f264" fmla="*/ 684 f180 1"/>
                <a:gd name="f265" fmla="*/ 140 f179 1"/>
                <a:gd name="f266" fmla="*/ 800 f180 1"/>
                <a:gd name="f267" fmla="*/ 120 f179 1"/>
                <a:gd name="f268" fmla="*/ 872 f180 1"/>
                <a:gd name="f269" fmla="*/ 0 f179 1"/>
                <a:gd name="f270" fmla="*/ 764 f180 1"/>
                <a:gd name="f271" fmla="*/ 22 f179 1"/>
                <a:gd name="f272" fmla="*/ 66 f179 1"/>
                <a:gd name="f273" fmla="*/ 418 f180 1"/>
                <a:gd name="f274" fmla="*/ 114 f179 1"/>
                <a:gd name="f275" fmla="*/ 292 f180 1"/>
                <a:gd name="f276" fmla="*/ 162 f179 1"/>
                <a:gd name="f277" fmla="*/ 192 f180 1"/>
                <a:gd name="f278" fmla="*/ 210 f179 1"/>
                <a:gd name="f279" fmla="*/ 116 f180 1"/>
                <a:gd name="f280" fmla="*/ 258 f179 1"/>
                <a:gd name="f281" fmla="*/ 306 f179 1"/>
                <a:gd name="f282" fmla="*/ 28 f180 1"/>
                <a:gd name="f283" fmla="*/ 354 f179 1"/>
                <a:gd name="f284" fmla="*/ 8 f180 1"/>
                <a:gd name="f285" fmla="*/ 398 f179 1"/>
                <a:gd name="f286" fmla="*/ 0 f180 1"/>
                <a:gd name="f287" fmla="*/ 438 f179 1"/>
                <a:gd name="f288" fmla="*/ 4 f180 1"/>
                <a:gd name="f289" fmla="*/ 476 f179 1"/>
                <a:gd name="f290" fmla="*/ 12 f180 1"/>
                <a:gd name="f291" fmla="*/ 508 f179 1"/>
                <a:gd name="f292" fmla="*/ 34 f180 1"/>
                <a:gd name="f293" fmla="*/ 548 f179 1"/>
                <a:gd name="f294" fmla="*/ f181 1 f3"/>
                <a:gd name="f295" fmla="*/ f184 1 872"/>
                <a:gd name="f296" fmla="*/ f185 1 582"/>
                <a:gd name="f297" fmla="*/ f186 1 872"/>
                <a:gd name="f298" fmla="*/ f187 1 582"/>
                <a:gd name="f299" fmla="*/ f188 1 872"/>
                <a:gd name="f300" fmla="*/ f189 1 582"/>
                <a:gd name="f301" fmla="*/ f190 1 872"/>
                <a:gd name="f302" fmla="*/ f191 1 582"/>
                <a:gd name="f303" fmla="*/ f192 1 872"/>
                <a:gd name="f304" fmla="*/ f193 1 582"/>
                <a:gd name="f305" fmla="*/ f194 1 872"/>
                <a:gd name="f306" fmla="*/ f195 1 582"/>
                <a:gd name="f307" fmla="*/ f196 1 872"/>
                <a:gd name="f308" fmla="*/ f197 1 872"/>
                <a:gd name="f309" fmla="*/ f198 1 582"/>
                <a:gd name="f310" fmla="*/ f199 1 582"/>
                <a:gd name="f311" fmla="*/ f200 1 872"/>
                <a:gd name="f312" fmla="*/ f201 1 582"/>
                <a:gd name="f313" fmla="*/ f202 1 872"/>
                <a:gd name="f314" fmla="*/ f203 1 582"/>
                <a:gd name="f315" fmla="*/ f204 1 872"/>
                <a:gd name="f316" fmla="*/ f205 1 582"/>
                <a:gd name="f317" fmla="*/ f206 1 872"/>
                <a:gd name="f318" fmla="*/ f207 1 582"/>
                <a:gd name="f319" fmla="*/ f208 1 872"/>
                <a:gd name="f320" fmla="*/ f209 1 582"/>
                <a:gd name="f321" fmla="*/ f210 1 582"/>
                <a:gd name="f322" fmla="*/ f211 1 872"/>
                <a:gd name="f323" fmla="*/ f212 1 582"/>
                <a:gd name="f324" fmla="*/ f213 1 872"/>
                <a:gd name="f325" fmla="*/ f214 1 582"/>
                <a:gd name="f326" fmla="*/ f215 1 872"/>
                <a:gd name="f327" fmla="*/ f216 1 582"/>
                <a:gd name="f328" fmla="*/ f217 1 872"/>
                <a:gd name="f329" fmla="*/ f218 1 582"/>
                <a:gd name="f330" fmla="*/ f219 1 872"/>
                <a:gd name="f331" fmla="*/ f220 1 582"/>
                <a:gd name="f332" fmla="*/ f221 1 872"/>
                <a:gd name="f333" fmla="*/ f222 1 582"/>
                <a:gd name="f334" fmla="*/ f223 1 872"/>
                <a:gd name="f335" fmla="*/ f224 1 582"/>
                <a:gd name="f336" fmla="*/ f225 1 872"/>
                <a:gd name="f337" fmla="*/ f226 1 582"/>
                <a:gd name="f338" fmla="*/ f227 1 872"/>
                <a:gd name="f339" fmla="*/ f228 1 582"/>
                <a:gd name="f340" fmla="*/ f229 1 582"/>
                <a:gd name="f341" fmla="*/ f230 1 872"/>
                <a:gd name="f342" fmla="*/ f231 1 582"/>
                <a:gd name="f343" fmla="*/ f232 1 872"/>
                <a:gd name="f344" fmla="*/ f233 1 582"/>
                <a:gd name="f345" fmla="*/ f234 1 872"/>
                <a:gd name="f346" fmla="*/ f235 1 582"/>
                <a:gd name="f347" fmla="*/ f236 1 872"/>
                <a:gd name="f348" fmla="*/ f237 1 582"/>
                <a:gd name="f349" fmla="*/ f238 1 872"/>
                <a:gd name="f350" fmla="*/ f239 1 582"/>
                <a:gd name="f351" fmla="*/ f240 1 872"/>
                <a:gd name="f352" fmla="*/ f241 1 582"/>
                <a:gd name="f353" fmla="*/ f242 1 872"/>
                <a:gd name="f354" fmla="*/ f243 1 582"/>
                <a:gd name="f355" fmla="*/ f244 1 872"/>
                <a:gd name="f356" fmla="*/ f245 1 582"/>
                <a:gd name="f357" fmla="*/ f246 1 872"/>
                <a:gd name="f358" fmla="*/ f247 1 582"/>
                <a:gd name="f359" fmla="*/ f248 1 872"/>
                <a:gd name="f360" fmla="*/ f249 1 582"/>
                <a:gd name="f361" fmla="*/ f250 1 872"/>
                <a:gd name="f362" fmla="*/ f251 1 582"/>
                <a:gd name="f363" fmla="*/ f252 1 872"/>
                <a:gd name="f364" fmla="*/ f253 1 582"/>
                <a:gd name="f365" fmla="*/ f254 1 872"/>
                <a:gd name="f366" fmla="*/ f255 1 582"/>
                <a:gd name="f367" fmla="*/ f256 1 872"/>
                <a:gd name="f368" fmla="*/ f257 1 582"/>
                <a:gd name="f369" fmla="*/ f258 1 872"/>
                <a:gd name="f370" fmla="*/ f259 1 582"/>
                <a:gd name="f371" fmla="*/ f260 1 872"/>
                <a:gd name="f372" fmla="*/ f261 1 582"/>
                <a:gd name="f373" fmla="*/ f262 1 872"/>
                <a:gd name="f374" fmla="*/ f263 1 582"/>
                <a:gd name="f375" fmla="*/ f264 1 872"/>
                <a:gd name="f376" fmla="*/ f265 1 582"/>
                <a:gd name="f377" fmla="*/ f266 1 872"/>
                <a:gd name="f378" fmla="*/ f267 1 582"/>
                <a:gd name="f379" fmla="*/ f268 1 872"/>
                <a:gd name="f380" fmla="*/ f269 1 582"/>
                <a:gd name="f381" fmla="*/ f270 1 872"/>
                <a:gd name="f382" fmla="*/ f271 1 582"/>
                <a:gd name="f383" fmla="*/ f272 1 582"/>
                <a:gd name="f384" fmla="*/ f273 1 872"/>
                <a:gd name="f385" fmla="*/ f274 1 582"/>
                <a:gd name="f386" fmla="*/ f275 1 872"/>
                <a:gd name="f387" fmla="*/ f276 1 582"/>
                <a:gd name="f388" fmla="*/ f277 1 872"/>
                <a:gd name="f389" fmla="*/ f278 1 582"/>
                <a:gd name="f390" fmla="*/ f279 1 872"/>
                <a:gd name="f391" fmla="*/ f280 1 582"/>
                <a:gd name="f392" fmla="*/ f281 1 582"/>
                <a:gd name="f393" fmla="*/ f282 1 872"/>
                <a:gd name="f394" fmla="*/ f283 1 582"/>
                <a:gd name="f395" fmla="*/ f284 1 872"/>
                <a:gd name="f396" fmla="*/ f285 1 582"/>
                <a:gd name="f397" fmla="*/ f286 1 872"/>
                <a:gd name="f398" fmla="*/ f287 1 582"/>
                <a:gd name="f399" fmla="*/ f288 1 872"/>
                <a:gd name="f400" fmla="*/ f289 1 582"/>
                <a:gd name="f401" fmla="*/ f290 1 872"/>
                <a:gd name="f402" fmla="*/ f291 1 582"/>
                <a:gd name="f403" fmla="*/ f292 1 872"/>
                <a:gd name="f404" fmla="*/ f293 1 582"/>
                <a:gd name="f405" fmla="*/ 0 1 f182"/>
                <a:gd name="f406" fmla="*/ f7 1 f182"/>
                <a:gd name="f407" fmla="*/ 0 1 f183"/>
                <a:gd name="f408" fmla="*/ f8 1 f183"/>
                <a:gd name="f409" fmla="+- f294 0 f1"/>
                <a:gd name="f410" fmla="*/ f295 1 f182"/>
                <a:gd name="f411" fmla="*/ f296 1 f183"/>
                <a:gd name="f412" fmla="*/ f297 1 f182"/>
                <a:gd name="f413" fmla="*/ f298 1 f183"/>
                <a:gd name="f414" fmla="*/ f299 1 f182"/>
                <a:gd name="f415" fmla="*/ f300 1 f183"/>
                <a:gd name="f416" fmla="*/ f301 1 f182"/>
                <a:gd name="f417" fmla="*/ f302 1 f183"/>
                <a:gd name="f418" fmla="*/ f303 1 f182"/>
                <a:gd name="f419" fmla="*/ f304 1 f183"/>
                <a:gd name="f420" fmla="*/ f305 1 f182"/>
                <a:gd name="f421" fmla="*/ f306 1 f183"/>
                <a:gd name="f422" fmla="*/ f307 1 f182"/>
                <a:gd name="f423" fmla="*/ f308 1 f182"/>
                <a:gd name="f424" fmla="*/ f309 1 f183"/>
                <a:gd name="f425" fmla="*/ f310 1 f183"/>
                <a:gd name="f426" fmla="*/ f311 1 f182"/>
                <a:gd name="f427" fmla="*/ f312 1 f183"/>
                <a:gd name="f428" fmla="*/ f313 1 f182"/>
                <a:gd name="f429" fmla="*/ f314 1 f183"/>
                <a:gd name="f430" fmla="*/ f315 1 f182"/>
                <a:gd name="f431" fmla="*/ f316 1 f183"/>
                <a:gd name="f432" fmla="*/ f317 1 f182"/>
                <a:gd name="f433" fmla="*/ f318 1 f183"/>
                <a:gd name="f434" fmla="*/ f319 1 f182"/>
                <a:gd name="f435" fmla="*/ f320 1 f183"/>
                <a:gd name="f436" fmla="*/ f321 1 f183"/>
                <a:gd name="f437" fmla="*/ f322 1 f182"/>
                <a:gd name="f438" fmla="*/ f323 1 f183"/>
                <a:gd name="f439" fmla="*/ f324 1 f182"/>
                <a:gd name="f440" fmla="*/ f325 1 f183"/>
                <a:gd name="f441" fmla="*/ f326 1 f182"/>
                <a:gd name="f442" fmla="*/ f327 1 f183"/>
                <a:gd name="f443" fmla="*/ f328 1 f182"/>
                <a:gd name="f444" fmla="*/ f329 1 f183"/>
                <a:gd name="f445" fmla="*/ f330 1 f182"/>
                <a:gd name="f446" fmla="*/ f331 1 f183"/>
                <a:gd name="f447" fmla="*/ f332 1 f182"/>
                <a:gd name="f448" fmla="*/ f333 1 f183"/>
                <a:gd name="f449" fmla="*/ f334 1 f182"/>
                <a:gd name="f450" fmla="*/ f335 1 f183"/>
                <a:gd name="f451" fmla="*/ f336 1 f182"/>
                <a:gd name="f452" fmla="*/ f337 1 f183"/>
                <a:gd name="f453" fmla="*/ f338 1 f182"/>
                <a:gd name="f454" fmla="*/ f339 1 f183"/>
                <a:gd name="f455" fmla="*/ f340 1 f183"/>
                <a:gd name="f456" fmla="*/ f341 1 f182"/>
                <a:gd name="f457" fmla="*/ f342 1 f183"/>
                <a:gd name="f458" fmla="*/ f343 1 f182"/>
                <a:gd name="f459" fmla="*/ f344 1 f183"/>
                <a:gd name="f460" fmla="*/ f345 1 f182"/>
                <a:gd name="f461" fmla="*/ f346 1 f183"/>
                <a:gd name="f462" fmla="*/ f347 1 f182"/>
                <a:gd name="f463" fmla="*/ f348 1 f183"/>
                <a:gd name="f464" fmla="*/ f349 1 f182"/>
                <a:gd name="f465" fmla="*/ f350 1 f183"/>
                <a:gd name="f466" fmla="*/ f351 1 f182"/>
                <a:gd name="f467" fmla="*/ f352 1 f183"/>
                <a:gd name="f468" fmla="*/ f353 1 f182"/>
                <a:gd name="f469" fmla="*/ f354 1 f183"/>
                <a:gd name="f470" fmla="*/ f355 1 f182"/>
                <a:gd name="f471" fmla="*/ f356 1 f183"/>
                <a:gd name="f472" fmla="*/ f357 1 f182"/>
                <a:gd name="f473" fmla="*/ f358 1 f183"/>
                <a:gd name="f474" fmla="*/ f359 1 f182"/>
                <a:gd name="f475" fmla="*/ f360 1 f183"/>
                <a:gd name="f476" fmla="*/ f361 1 f182"/>
                <a:gd name="f477" fmla="*/ f362 1 f183"/>
                <a:gd name="f478" fmla="*/ f363 1 f182"/>
                <a:gd name="f479" fmla="*/ f364 1 f183"/>
                <a:gd name="f480" fmla="*/ f365 1 f182"/>
                <a:gd name="f481" fmla="*/ f366 1 f183"/>
                <a:gd name="f482" fmla="*/ f367 1 f182"/>
                <a:gd name="f483" fmla="*/ f368 1 f183"/>
                <a:gd name="f484" fmla="*/ f369 1 f182"/>
                <a:gd name="f485" fmla="*/ f370 1 f183"/>
                <a:gd name="f486" fmla="*/ f371 1 f182"/>
                <a:gd name="f487" fmla="*/ f372 1 f183"/>
                <a:gd name="f488" fmla="*/ f373 1 f182"/>
                <a:gd name="f489" fmla="*/ f374 1 f183"/>
                <a:gd name="f490" fmla="*/ f375 1 f182"/>
                <a:gd name="f491" fmla="*/ f376 1 f183"/>
                <a:gd name="f492" fmla="*/ f377 1 f182"/>
                <a:gd name="f493" fmla="*/ f378 1 f183"/>
                <a:gd name="f494" fmla="*/ f379 1 f182"/>
                <a:gd name="f495" fmla="*/ f380 1 f183"/>
                <a:gd name="f496" fmla="*/ f381 1 f182"/>
                <a:gd name="f497" fmla="*/ f382 1 f183"/>
                <a:gd name="f498" fmla="*/ f383 1 f183"/>
                <a:gd name="f499" fmla="*/ f384 1 f182"/>
                <a:gd name="f500" fmla="*/ f385 1 f183"/>
                <a:gd name="f501" fmla="*/ f386 1 f182"/>
                <a:gd name="f502" fmla="*/ f387 1 f183"/>
                <a:gd name="f503" fmla="*/ f388 1 f182"/>
                <a:gd name="f504" fmla="*/ f389 1 f183"/>
                <a:gd name="f505" fmla="*/ f390 1 f182"/>
                <a:gd name="f506" fmla="*/ f391 1 f183"/>
                <a:gd name="f507" fmla="*/ f392 1 f183"/>
                <a:gd name="f508" fmla="*/ f393 1 f182"/>
                <a:gd name="f509" fmla="*/ f394 1 f183"/>
                <a:gd name="f510" fmla="*/ f395 1 f182"/>
                <a:gd name="f511" fmla="*/ f396 1 f183"/>
                <a:gd name="f512" fmla="*/ f397 1 f182"/>
                <a:gd name="f513" fmla="*/ f398 1 f183"/>
                <a:gd name="f514" fmla="*/ f399 1 f182"/>
                <a:gd name="f515" fmla="*/ f400 1 f183"/>
                <a:gd name="f516" fmla="*/ f401 1 f182"/>
                <a:gd name="f517" fmla="*/ f402 1 f183"/>
                <a:gd name="f518" fmla="*/ f403 1 f182"/>
                <a:gd name="f519" fmla="*/ f404 1 f183"/>
                <a:gd name="f520" fmla="*/ f405 f177 1"/>
                <a:gd name="f521" fmla="*/ f406 f177 1"/>
                <a:gd name="f522" fmla="*/ f408 f178 1"/>
                <a:gd name="f523" fmla="*/ f407 f178 1"/>
                <a:gd name="f524" fmla="*/ f410 f177 1"/>
                <a:gd name="f525" fmla="*/ f411 f178 1"/>
                <a:gd name="f526" fmla="*/ f412 f177 1"/>
                <a:gd name="f527" fmla="*/ f413 f178 1"/>
                <a:gd name="f528" fmla="*/ f414 f177 1"/>
                <a:gd name="f529" fmla="*/ f415 f178 1"/>
                <a:gd name="f530" fmla="*/ f416 f177 1"/>
                <a:gd name="f531" fmla="*/ f417 f178 1"/>
                <a:gd name="f532" fmla="*/ f418 f177 1"/>
                <a:gd name="f533" fmla="*/ f419 f178 1"/>
                <a:gd name="f534" fmla="*/ f420 f177 1"/>
                <a:gd name="f535" fmla="*/ f421 f178 1"/>
                <a:gd name="f536" fmla="*/ f422 f177 1"/>
                <a:gd name="f537" fmla="*/ f423 f177 1"/>
                <a:gd name="f538" fmla="*/ f424 f178 1"/>
                <a:gd name="f539" fmla="*/ f425 f178 1"/>
                <a:gd name="f540" fmla="*/ f426 f177 1"/>
                <a:gd name="f541" fmla="*/ f427 f178 1"/>
                <a:gd name="f542" fmla="*/ f428 f177 1"/>
                <a:gd name="f543" fmla="*/ f429 f178 1"/>
                <a:gd name="f544" fmla="*/ f430 f177 1"/>
                <a:gd name="f545" fmla="*/ f431 f178 1"/>
                <a:gd name="f546" fmla="*/ f432 f177 1"/>
                <a:gd name="f547" fmla="*/ f433 f178 1"/>
                <a:gd name="f548" fmla="*/ f434 f177 1"/>
                <a:gd name="f549" fmla="*/ f435 f178 1"/>
                <a:gd name="f550" fmla="*/ f436 f178 1"/>
                <a:gd name="f551" fmla="*/ f437 f177 1"/>
                <a:gd name="f552" fmla="*/ f438 f178 1"/>
                <a:gd name="f553" fmla="*/ f439 f177 1"/>
                <a:gd name="f554" fmla="*/ f440 f178 1"/>
                <a:gd name="f555" fmla="*/ f441 f177 1"/>
                <a:gd name="f556" fmla="*/ f442 f178 1"/>
                <a:gd name="f557" fmla="*/ f443 f177 1"/>
                <a:gd name="f558" fmla="*/ f444 f178 1"/>
                <a:gd name="f559" fmla="*/ f445 f177 1"/>
                <a:gd name="f560" fmla="*/ f446 f178 1"/>
                <a:gd name="f561" fmla="*/ f447 f177 1"/>
                <a:gd name="f562" fmla="*/ f448 f178 1"/>
                <a:gd name="f563" fmla="*/ f449 f177 1"/>
                <a:gd name="f564" fmla="*/ f450 f178 1"/>
                <a:gd name="f565" fmla="*/ f451 f177 1"/>
                <a:gd name="f566" fmla="*/ f452 f178 1"/>
                <a:gd name="f567" fmla="*/ f453 f177 1"/>
                <a:gd name="f568" fmla="*/ f454 f178 1"/>
                <a:gd name="f569" fmla="*/ f455 f178 1"/>
                <a:gd name="f570" fmla="*/ f456 f177 1"/>
                <a:gd name="f571" fmla="*/ f457 f178 1"/>
                <a:gd name="f572" fmla="*/ f458 f177 1"/>
                <a:gd name="f573" fmla="*/ f459 f178 1"/>
                <a:gd name="f574" fmla="*/ f460 f177 1"/>
                <a:gd name="f575" fmla="*/ f461 f178 1"/>
                <a:gd name="f576" fmla="*/ f462 f177 1"/>
                <a:gd name="f577" fmla="*/ f463 f178 1"/>
                <a:gd name="f578" fmla="*/ f464 f177 1"/>
                <a:gd name="f579" fmla="*/ f465 f178 1"/>
                <a:gd name="f580" fmla="*/ f466 f177 1"/>
                <a:gd name="f581" fmla="*/ f467 f178 1"/>
                <a:gd name="f582" fmla="*/ f468 f177 1"/>
                <a:gd name="f583" fmla="*/ f469 f178 1"/>
                <a:gd name="f584" fmla="*/ f470 f177 1"/>
                <a:gd name="f585" fmla="*/ f471 f178 1"/>
                <a:gd name="f586" fmla="*/ f472 f177 1"/>
                <a:gd name="f587" fmla="*/ f473 f178 1"/>
                <a:gd name="f588" fmla="*/ f474 f177 1"/>
                <a:gd name="f589" fmla="*/ f475 f178 1"/>
                <a:gd name="f590" fmla="*/ f476 f177 1"/>
                <a:gd name="f591" fmla="*/ f477 f178 1"/>
                <a:gd name="f592" fmla="*/ f478 f177 1"/>
                <a:gd name="f593" fmla="*/ f479 f178 1"/>
                <a:gd name="f594" fmla="*/ f480 f177 1"/>
                <a:gd name="f595" fmla="*/ f481 f178 1"/>
                <a:gd name="f596" fmla="*/ f482 f177 1"/>
                <a:gd name="f597" fmla="*/ f483 f178 1"/>
                <a:gd name="f598" fmla="*/ f484 f177 1"/>
                <a:gd name="f599" fmla="*/ f485 f178 1"/>
                <a:gd name="f600" fmla="*/ f486 f177 1"/>
                <a:gd name="f601" fmla="*/ f487 f178 1"/>
                <a:gd name="f602" fmla="*/ f488 f177 1"/>
                <a:gd name="f603" fmla="*/ f489 f178 1"/>
                <a:gd name="f604" fmla="*/ f490 f177 1"/>
                <a:gd name="f605" fmla="*/ f491 f178 1"/>
                <a:gd name="f606" fmla="*/ f492 f177 1"/>
                <a:gd name="f607" fmla="*/ f493 f178 1"/>
                <a:gd name="f608" fmla="*/ f494 f177 1"/>
                <a:gd name="f609" fmla="*/ f495 f178 1"/>
                <a:gd name="f610" fmla="*/ f496 f177 1"/>
                <a:gd name="f611" fmla="*/ f497 f178 1"/>
                <a:gd name="f612" fmla="*/ f498 f178 1"/>
                <a:gd name="f613" fmla="*/ f499 f177 1"/>
                <a:gd name="f614" fmla="*/ f500 f178 1"/>
                <a:gd name="f615" fmla="*/ f501 f177 1"/>
                <a:gd name="f616" fmla="*/ f502 f178 1"/>
                <a:gd name="f617" fmla="*/ f503 f177 1"/>
                <a:gd name="f618" fmla="*/ f504 f178 1"/>
                <a:gd name="f619" fmla="*/ f505 f177 1"/>
                <a:gd name="f620" fmla="*/ f506 f178 1"/>
                <a:gd name="f621" fmla="*/ f507 f178 1"/>
                <a:gd name="f622" fmla="*/ f508 f177 1"/>
                <a:gd name="f623" fmla="*/ f509 f178 1"/>
                <a:gd name="f624" fmla="*/ f510 f177 1"/>
                <a:gd name="f625" fmla="*/ f511 f178 1"/>
                <a:gd name="f626" fmla="*/ f512 f177 1"/>
                <a:gd name="f627" fmla="*/ f513 f178 1"/>
                <a:gd name="f628" fmla="*/ f514 f177 1"/>
                <a:gd name="f629" fmla="*/ f515 f178 1"/>
                <a:gd name="f630" fmla="*/ f516 f177 1"/>
                <a:gd name="f631" fmla="*/ f517 f178 1"/>
                <a:gd name="f632" fmla="*/ f518 f177 1"/>
                <a:gd name="f633" fmla="*/ f519 f178 1"/>
              </a:gdLst>
              <a:ahLst/>
              <a:cxnLst>
                <a:cxn ang="3cd4">
                  <a:pos x="hc" y="t"/>
                </a:cxn>
                <a:cxn ang="0">
                  <a:pos x="r" y="vc"/>
                </a:cxn>
                <a:cxn ang="cd4">
                  <a:pos x="hc" y="b"/>
                </a:cxn>
                <a:cxn ang="cd2">
                  <a:pos x="l" y="vc"/>
                </a:cxn>
                <a:cxn ang="f409">
                  <a:pos x="f524" y="f525"/>
                </a:cxn>
                <a:cxn ang="f409">
                  <a:pos x="f526" y="f527"/>
                </a:cxn>
                <a:cxn ang="f409">
                  <a:pos x="f528" y="f529"/>
                </a:cxn>
                <a:cxn ang="f409">
                  <a:pos x="f530" y="f531"/>
                </a:cxn>
                <a:cxn ang="f409">
                  <a:pos x="f532" y="f533"/>
                </a:cxn>
                <a:cxn ang="f409">
                  <a:pos x="f534" y="f535"/>
                </a:cxn>
                <a:cxn ang="f409">
                  <a:pos x="f536" y="f525"/>
                </a:cxn>
                <a:cxn ang="f409">
                  <a:pos x="f524" y="f525"/>
                </a:cxn>
                <a:cxn ang="f409">
                  <a:pos x="f537" y="f538"/>
                </a:cxn>
                <a:cxn ang="f409">
                  <a:pos x="f536" y="f539"/>
                </a:cxn>
                <a:cxn ang="f409">
                  <a:pos x="f540" y="f541"/>
                </a:cxn>
                <a:cxn ang="f409">
                  <a:pos x="f542" y="f543"/>
                </a:cxn>
                <a:cxn ang="f409">
                  <a:pos x="f544" y="f545"/>
                </a:cxn>
                <a:cxn ang="f409">
                  <a:pos x="f546" y="f547"/>
                </a:cxn>
                <a:cxn ang="f409">
                  <a:pos x="f548" y="f549"/>
                </a:cxn>
                <a:cxn ang="f409">
                  <a:pos x="f530" y="f550"/>
                </a:cxn>
                <a:cxn ang="f409">
                  <a:pos x="f551" y="f552"/>
                </a:cxn>
                <a:cxn ang="f409">
                  <a:pos x="f553" y="f554"/>
                </a:cxn>
                <a:cxn ang="f409">
                  <a:pos x="f555" y="f556"/>
                </a:cxn>
                <a:cxn ang="f409">
                  <a:pos x="f557" y="f558"/>
                </a:cxn>
                <a:cxn ang="f409">
                  <a:pos x="f559" y="f560"/>
                </a:cxn>
                <a:cxn ang="f409">
                  <a:pos x="f561" y="f562"/>
                </a:cxn>
                <a:cxn ang="f409">
                  <a:pos x="f563" y="f564"/>
                </a:cxn>
                <a:cxn ang="f409">
                  <a:pos x="f565" y="f566"/>
                </a:cxn>
                <a:cxn ang="f409">
                  <a:pos x="f567" y="f568"/>
                </a:cxn>
                <a:cxn ang="f409">
                  <a:pos x="f536" y="f569"/>
                </a:cxn>
                <a:cxn ang="f409">
                  <a:pos x="f570" y="f571"/>
                </a:cxn>
                <a:cxn ang="f409">
                  <a:pos x="f572" y="f573"/>
                </a:cxn>
                <a:cxn ang="f409">
                  <a:pos x="f574" y="f575"/>
                </a:cxn>
                <a:cxn ang="f409">
                  <a:pos x="f576" y="f577"/>
                </a:cxn>
                <a:cxn ang="f409">
                  <a:pos x="f578" y="f579"/>
                </a:cxn>
                <a:cxn ang="f409">
                  <a:pos x="f580" y="f581"/>
                </a:cxn>
                <a:cxn ang="f409">
                  <a:pos x="f555" y="f556"/>
                </a:cxn>
                <a:cxn ang="f409">
                  <a:pos x="f582" y="f583"/>
                </a:cxn>
                <a:cxn ang="f409">
                  <a:pos x="f584" y="f585"/>
                </a:cxn>
                <a:cxn ang="f409">
                  <a:pos x="f586" y="f587"/>
                </a:cxn>
                <a:cxn ang="f409">
                  <a:pos x="f588" y="f589"/>
                </a:cxn>
                <a:cxn ang="f409">
                  <a:pos x="f590" y="f591"/>
                </a:cxn>
                <a:cxn ang="f409">
                  <a:pos x="f592" y="f593"/>
                </a:cxn>
                <a:cxn ang="f409">
                  <a:pos x="f594" y="f595"/>
                </a:cxn>
                <a:cxn ang="f409">
                  <a:pos x="f596" y="f597"/>
                </a:cxn>
                <a:cxn ang="f409">
                  <a:pos x="f598" y="f599"/>
                </a:cxn>
                <a:cxn ang="f409">
                  <a:pos x="f600" y="f601"/>
                </a:cxn>
                <a:cxn ang="f409">
                  <a:pos x="f602" y="f603"/>
                </a:cxn>
                <a:cxn ang="f409">
                  <a:pos x="f604" y="f605"/>
                </a:cxn>
                <a:cxn ang="f409">
                  <a:pos x="f606" y="f607"/>
                </a:cxn>
                <a:cxn ang="f409">
                  <a:pos x="f608" y="f609"/>
                </a:cxn>
                <a:cxn ang="f409">
                  <a:pos x="f610" y="f611"/>
                </a:cxn>
                <a:cxn ang="f409">
                  <a:pos x="f540" y="f612"/>
                </a:cxn>
                <a:cxn ang="f409">
                  <a:pos x="f613" y="f614"/>
                </a:cxn>
                <a:cxn ang="f409">
                  <a:pos x="f615" y="f616"/>
                </a:cxn>
                <a:cxn ang="f409">
                  <a:pos x="f617" y="f618"/>
                </a:cxn>
                <a:cxn ang="f409">
                  <a:pos x="f619" y="f620"/>
                </a:cxn>
                <a:cxn ang="f409">
                  <a:pos x="f582" y="f621"/>
                </a:cxn>
                <a:cxn ang="f409">
                  <a:pos x="f622" y="f623"/>
                </a:cxn>
                <a:cxn ang="f409">
                  <a:pos x="f624" y="f625"/>
                </a:cxn>
                <a:cxn ang="f409">
                  <a:pos x="f626" y="f627"/>
                </a:cxn>
                <a:cxn ang="f409">
                  <a:pos x="f628" y="f629"/>
                </a:cxn>
                <a:cxn ang="f409">
                  <a:pos x="f630" y="f631"/>
                </a:cxn>
                <a:cxn ang="f409">
                  <a:pos x="f632" y="f633"/>
                </a:cxn>
                <a:cxn ang="f409">
                  <a:pos x="f582" y="f583"/>
                </a:cxn>
              </a:cxnLst>
              <a:rect l="f520" t="f523" r="f521" b="f522"/>
              <a:pathLst>
                <a:path w="872" h="582">
                  <a:moveTo>
                    <a:pt x="f9" y="f10"/>
                  </a:moveTo>
                  <a:lnTo>
                    <a:pt x="f9" y="f10"/>
                  </a:lnTo>
                  <a:lnTo>
                    <a:pt x="f11" y="f12"/>
                  </a:lnTo>
                  <a:lnTo>
                    <a:pt x="f11" y="f12"/>
                  </a:lnTo>
                  <a:lnTo>
                    <a:pt x="f13" y="f14"/>
                  </a:lnTo>
                  <a:lnTo>
                    <a:pt x="f15" y="f16"/>
                  </a:lnTo>
                  <a:lnTo>
                    <a:pt x="f17" y="f18"/>
                  </a:lnTo>
                  <a:lnTo>
                    <a:pt x="f19" y="f20"/>
                  </a:lnTo>
                  <a:lnTo>
                    <a:pt x="f16" y="f21"/>
                  </a:lnTo>
                  <a:lnTo>
                    <a:pt x="f22" y="f23"/>
                  </a:lnTo>
                  <a:lnTo>
                    <a:pt x="f22" y="f23"/>
                  </a:lnTo>
                  <a:lnTo>
                    <a:pt x="f24" y="f25"/>
                  </a:lnTo>
                  <a:lnTo>
                    <a:pt x="f26" y="f10"/>
                  </a:lnTo>
                  <a:lnTo>
                    <a:pt x="f27" y="f10"/>
                  </a:lnTo>
                  <a:lnTo>
                    <a:pt x="f9" y="f10"/>
                  </a:lnTo>
                  <a:lnTo>
                    <a:pt x="f9" y="f10"/>
                  </a:lnTo>
                  <a:close/>
                  <a:moveTo>
                    <a:pt x="f28" y="f29"/>
                  </a:moveTo>
                  <a:lnTo>
                    <a:pt x="f30" y="f31"/>
                  </a:lnTo>
                  <a:lnTo>
                    <a:pt x="f30" y="f31"/>
                  </a:lnTo>
                  <a:lnTo>
                    <a:pt x="f27" y="f32"/>
                  </a:lnTo>
                  <a:lnTo>
                    <a:pt x="f33" y="f34"/>
                  </a:lnTo>
                  <a:lnTo>
                    <a:pt x="f35" y="f36"/>
                  </a:lnTo>
                  <a:lnTo>
                    <a:pt x="f37" y="f38"/>
                  </a:lnTo>
                  <a:lnTo>
                    <a:pt x="f39" y="f40"/>
                  </a:lnTo>
                  <a:lnTo>
                    <a:pt x="f41" y="f42"/>
                  </a:lnTo>
                  <a:lnTo>
                    <a:pt x="f43" y="f44"/>
                  </a:lnTo>
                  <a:lnTo>
                    <a:pt x="f45" y="f46"/>
                  </a:lnTo>
                  <a:lnTo>
                    <a:pt x="f47" y="f48"/>
                  </a:lnTo>
                  <a:lnTo>
                    <a:pt x="f47" y="f48"/>
                  </a:lnTo>
                  <a:lnTo>
                    <a:pt x="f49" y="f46"/>
                  </a:lnTo>
                  <a:lnTo>
                    <a:pt x="f50" y="f51"/>
                  </a:lnTo>
                  <a:lnTo>
                    <a:pt x="f19" y="f52"/>
                  </a:lnTo>
                  <a:lnTo>
                    <a:pt x="f53" y="f54"/>
                  </a:lnTo>
                  <a:lnTo>
                    <a:pt x="f55" y="f56"/>
                  </a:lnTo>
                  <a:lnTo>
                    <a:pt x="f28" y="f29"/>
                  </a:lnTo>
                  <a:lnTo>
                    <a:pt x="f28" y="f29"/>
                  </a:lnTo>
                  <a:close/>
                  <a:moveTo>
                    <a:pt x="f57" y="f14"/>
                  </a:moveTo>
                  <a:lnTo>
                    <a:pt x="f57" y="f14"/>
                  </a:lnTo>
                  <a:lnTo>
                    <a:pt x="f58" y="f42"/>
                  </a:lnTo>
                  <a:lnTo>
                    <a:pt x="f59" y="f60"/>
                  </a:lnTo>
                  <a:lnTo>
                    <a:pt x="f61" y="f54"/>
                  </a:lnTo>
                  <a:lnTo>
                    <a:pt x="f62" y="f63"/>
                  </a:lnTo>
                  <a:lnTo>
                    <a:pt x="f64" y="f65"/>
                  </a:lnTo>
                  <a:lnTo>
                    <a:pt x="f31" y="f66"/>
                  </a:lnTo>
                  <a:lnTo>
                    <a:pt x="f67" y="f68"/>
                  </a:lnTo>
                  <a:lnTo>
                    <a:pt x="f69" y="f70"/>
                  </a:lnTo>
                  <a:lnTo>
                    <a:pt x="f71" y="f72"/>
                  </a:lnTo>
                  <a:lnTo>
                    <a:pt x="f73" y="f74"/>
                  </a:lnTo>
                  <a:lnTo>
                    <a:pt x="f75" y="f76"/>
                  </a:lnTo>
                  <a:lnTo>
                    <a:pt x="f77" y="f78"/>
                  </a:lnTo>
                  <a:lnTo>
                    <a:pt x="f77" y="f78"/>
                  </a:lnTo>
                  <a:lnTo>
                    <a:pt x="f27" y="f79"/>
                  </a:lnTo>
                  <a:lnTo>
                    <a:pt x="f80" y="f81"/>
                  </a:lnTo>
                  <a:lnTo>
                    <a:pt x="f82" y="f83"/>
                  </a:lnTo>
                  <a:lnTo>
                    <a:pt x="f14" y="f84"/>
                  </a:lnTo>
                  <a:lnTo>
                    <a:pt x="f85" y="f86"/>
                  </a:lnTo>
                  <a:lnTo>
                    <a:pt x="f87" y="f88"/>
                  </a:lnTo>
                  <a:lnTo>
                    <a:pt x="f89" y="f90"/>
                  </a:lnTo>
                  <a:lnTo>
                    <a:pt x="f91" y="f31"/>
                  </a:lnTo>
                  <a:lnTo>
                    <a:pt x="f92" y="f93"/>
                  </a:lnTo>
                  <a:lnTo>
                    <a:pt x="f94" y="f95"/>
                  </a:lnTo>
                  <a:lnTo>
                    <a:pt x="f96" y="f97"/>
                  </a:lnTo>
                  <a:lnTo>
                    <a:pt x="f98" y="f99"/>
                  </a:lnTo>
                  <a:lnTo>
                    <a:pt x="f100" y="f101"/>
                  </a:lnTo>
                  <a:lnTo>
                    <a:pt x="f102" y="f103"/>
                  </a:lnTo>
                  <a:lnTo>
                    <a:pt x="f57" y="f14"/>
                  </a:lnTo>
                  <a:lnTo>
                    <a:pt x="f57" y="f14"/>
                  </a:lnTo>
                  <a:close/>
                  <a:moveTo>
                    <a:pt x="f104" y="f8"/>
                  </a:moveTo>
                  <a:lnTo>
                    <a:pt x="f104" y="f8"/>
                  </a:lnTo>
                  <a:lnTo>
                    <a:pt x="f105" y="f82"/>
                  </a:lnTo>
                  <a:lnTo>
                    <a:pt x="f106" y="f18"/>
                  </a:lnTo>
                  <a:lnTo>
                    <a:pt x="f106" y="f107"/>
                  </a:lnTo>
                  <a:lnTo>
                    <a:pt x="f105" y="f108"/>
                  </a:lnTo>
                  <a:lnTo>
                    <a:pt x="f109" y="f85"/>
                  </a:lnTo>
                  <a:lnTo>
                    <a:pt x="f110" y="f111"/>
                  </a:lnTo>
                  <a:lnTo>
                    <a:pt x="f112" y="f113"/>
                  </a:lnTo>
                  <a:lnTo>
                    <a:pt x="f114" y="f32"/>
                  </a:lnTo>
                  <a:lnTo>
                    <a:pt x="f115" y="f2"/>
                  </a:lnTo>
                  <a:lnTo>
                    <a:pt x="f116" y="f117"/>
                  </a:lnTo>
                  <a:lnTo>
                    <a:pt x="f118" y="f43"/>
                  </a:lnTo>
                  <a:lnTo>
                    <a:pt x="f119" y="f120"/>
                  </a:lnTo>
                  <a:lnTo>
                    <a:pt x="f94" y="f121"/>
                  </a:lnTo>
                  <a:lnTo>
                    <a:pt x="f122" y="f123"/>
                  </a:lnTo>
                  <a:lnTo>
                    <a:pt x="f74" y="f124"/>
                  </a:lnTo>
                  <a:lnTo>
                    <a:pt x="f125" y="f126"/>
                  </a:lnTo>
                  <a:lnTo>
                    <a:pt x="f127" y="f128"/>
                  </a:lnTo>
                  <a:lnTo>
                    <a:pt x="f129" y="f130"/>
                  </a:lnTo>
                  <a:lnTo>
                    <a:pt x="f21" y="f98"/>
                  </a:lnTo>
                  <a:lnTo>
                    <a:pt x="f131" y="f132"/>
                  </a:lnTo>
                  <a:lnTo>
                    <a:pt x="f26" y="f133"/>
                  </a:lnTo>
                  <a:lnTo>
                    <a:pt x="f9" y="f134"/>
                  </a:lnTo>
                  <a:lnTo>
                    <a:pt x="f135" y="f136"/>
                  </a:lnTo>
                  <a:lnTo>
                    <a:pt x="f137" y="f138"/>
                  </a:lnTo>
                  <a:lnTo>
                    <a:pt x="f7" y="f6"/>
                  </a:lnTo>
                  <a:lnTo>
                    <a:pt x="f7" y="f6"/>
                  </a:lnTo>
                  <a:lnTo>
                    <a:pt x="f139" y="f140"/>
                  </a:lnTo>
                  <a:lnTo>
                    <a:pt x="f141" y="f142"/>
                  </a:lnTo>
                  <a:lnTo>
                    <a:pt x="f35" y="f143"/>
                  </a:lnTo>
                  <a:lnTo>
                    <a:pt x="f144" y="f145"/>
                  </a:lnTo>
                  <a:lnTo>
                    <a:pt x="f146" y="f138"/>
                  </a:lnTo>
                  <a:lnTo>
                    <a:pt x="f147" y="f148"/>
                  </a:lnTo>
                  <a:lnTo>
                    <a:pt x="f149" y="f150"/>
                  </a:lnTo>
                  <a:lnTo>
                    <a:pt x="f151" y="f152"/>
                  </a:lnTo>
                  <a:lnTo>
                    <a:pt x="f130" y="f153"/>
                  </a:lnTo>
                  <a:lnTo>
                    <a:pt x="f154" y="f155"/>
                  </a:lnTo>
                  <a:lnTo>
                    <a:pt x="f156" y="f81"/>
                  </a:lnTo>
                  <a:lnTo>
                    <a:pt x="f157" y="f158"/>
                  </a:lnTo>
                  <a:lnTo>
                    <a:pt x="f104" y="f159"/>
                  </a:lnTo>
                  <a:lnTo>
                    <a:pt x="f160" y="f125"/>
                  </a:lnTo>
                  <a:lnTo>
                    <a:pt x="f161" y="f89"/>
                  </a:lnTo>
                  <a:lnTo>
                    <a:pt x="f162" y="f163"/>
                  </a:lnTo>
                  <a:lnTo>
                    <a:pt x="f164" y="f34"/>
                  </a:lnTo>
                  <a:lnTo>
                    <a:pt x="f165" y="f146"/>
                  </a:lnTo>
                  <a:lnTo>
                    <a:pt x="f6" y="f39"/>
                  </a:lnTo>
                  <a:lnTo>
                    <a:pt x="f6" y="f40"/>
                  </a:lnTo>
                  <a:lnTo>
                    <a:pt x="f166" y="f167"/>
                  </a:lnTo>
                  <a:lnTo>
                    <a:pt x="f164" y="f144"/>
                  </a:lnTo>
                  <a:lnTo>
                    <a:pt x="f168" y="f169"/>
                  </a:lnTo>
                  <a:lnTo>
                    <a:pt x="f170" y="f171"/>
                  </a:lnTo>
                  <a:lnTo>
                    <a:pt x="f172" y="f173"/>
                  </a:lnTo>
                  <a:lnTo>
                    <a:pt x="f174" y="f175"/>
                  </a:lnTo>
                  <a:lnTo>
                    <a:pt x="f104" y="f8"/>
                  </a:lnTo>
                  <a:lnTo>
                    <a:pt x="f104" y="f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3" name="Line 35"/>
            <p:cNvSpPr/>
            <p:nvPr/>
          </p:nvSpPr>
          <p:spPr>
            <a:xfrm>
              <a:off x="1322606" y="1500438"/>
              <a:ext cx="0" cy="338346"/>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19046" cap="flat">
              <a:solidFill>
                <a:srgbClr val="FFFFFF"/>
              </a:solidFill>
              <a:prstDash val="solid"/>
              <a:roun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sp>
        <p:nvSpPr>
          <p:cNvPr id="44" name="Freeform 47"/>
          <p:cNvSpPr/>
          <p:nvPr/>
        </p:nvSpPr>
        <p:spPr>
          <a:xfrm rot="5399996" flipH="1">
            <a:off x="4160877"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5" name="Freeform 47"/>
          <p:cNvSpPr/>
          <p:nvPr/>
        </p:nvSpPr>
        <p:spPr>
          <a:xfrm rot="5399996" flipH="1">
            <a:off x="3347738"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FBBC00"/>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6" name="Freeform 47"/>
          <p:cNvSpPr/>
          <p:nvPr/>
        </p:nvSpPr>
        <p:spPr>
          <a:xfrm rot="5399996" flipH="1">
            <a:off x="4974044"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B9CD0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7" name="Freeform 47"/>
          <p:cNvSpPr/>
          <p:nvPr/>
        </p:nvSpPr>
        <p:spPr>
          <a:xfrm rot="5399996" flipH="1">
            <a:off x="5787183"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8" name="Freeform 47"/>
          <p:cNvSpPr/>
          <p:nvPr/>
        </p:nvSpPr>
        <p:spPr>
          <a:xfrm rot="5399996" flipH="1">
            <a:off x="6600341"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0071B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9" name="Freeform 47"/>
          <p:cNvSpPr/>
          <p:nvPr/>
        </p:nvSpPr>
        <p:spPr>
          <a:xfrm rot="5399996" flipH="1">
            <a:off x="7413489"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0" name="Freeform 47"/>
          <p:cNvSpPr/>
          <p:nvPr/>
        </p:nvSpPr>
        <p:spPr>
          <a:xfrm rot="5399996" flipH="1">
            <a:off x="8226647"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EA3E35"/>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1" name="Freeform 47"/>
          <p:cNvSpPr/>
          <p:nvPr/>
        </p:nvSpPr>
        <p:spPr>
          <a:xfrm rot="5399996" flipH="1">
            <a:off x="9852953"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DE007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2" name="Freeform 47"/>
          <p:cNvSpPr/>
          <p:nvPr/>
        </p:nvSpPr>
        <p:spPr>
          <a:xfrm rot="5399996" flipH="1">
            <a:off x="11479259"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67509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3" name="Freeform 47"/>
          <p:cNvSpPr/>
          <p:nvPr/>
        </p:nvSpPr>
        <p:spPr>
          <a:xfrm rot="5399996" flipH="1">
            <a:off x="9039805"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4" name="Freeform 47"/>
          <p:cNvSpPr/>
          <p:nvPr/>
        </p:nvSpPr>
        <p:spPr>
          <a:xfrm rot="5399996" flipH="1">
            <a:off x="10666111"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nvGrpSpPr>
          <p:cNvPr id="55" name="Groupe 3"/>
          <p:cNvGrpSpPr/>
          <p:nvPr/>
        </p:nvGrpSpPr>
        <p:grpSpPr>
          <a:xfrm>
            <a:off x="274402" y="2660382"/>
            <a:ext cx="509329" cy="509329"/>
            <a:chOff x="274402" y="2660382"/>
            <a:chExt cx="509329" cy="509329"/>
          </a:xfrm>
        </p:grpSpPr>
        <p:sp>
          <p:nvSpPr>
            <p:cNvPr id="56" name="Freeform 49"/>
            <p:cNvSpPr/>
            <p:nvPr/>
          </p:nvSpPr>
          <p:spPr>
            <a:xfrm>
              <a:off x="274402" y="2660382"/>
              <a:ext cx="509329" cy="509329"/>
            </a:xfrm>
            <a:custGeom>
              <a:avLst/>
              <a:gdLst>
                <a:gd name="f0" fmla="val 10800000"/>
                <a:gd name="f1" fmla="val 5400000"/>
                <a:gd name="f2" fmla="val 360"/>
                <a:gd name="f3" fmla="val 180"/>
                <a:gd name="f4" fmla="val w"/>
                <a:gd name="f5" fmla="val h"/>
                <a:gd name="f6" fmla="val 0"/>
                <a:gd name="f7" fmla="val 1376"/>
                <a:gd name="f8" fmla="val 688"/>
                <a:gd name="f9" fmla="val 2"/>
                <a:gd name="f10" fmla="val 720"/>
                <a:gd name="f11" fmla="val 4"/>
                <a:gd name="f12" fmla="val 750"/>
                <a:gd name="f13" fmla="val 8"/>
                <a:gd name="f14" fmla="val 782"/>
                <a:gd name="f15" fmla="val 12"/>
                <a:gd name="f16" fmla="val 812"/>
                <a:gd name="f17" fmla="val 18"/>
                <a:gd name="f18" fmla="val 842"/>
                <a:gd name="f19" fmla="val 26"/>
                <a:gd name="f20" fmla="val 872"/>
                <a:gd name="f21" fmla="val 34"/>
                <a:gd name="f22" fmla="val 900"/>
                <a:gd name="f23" fmla="val 44"/>
                <a:gd name="f24" fmla="val 930"/>
                <a:gd name="f25" fmla="val 56"/>
                <a:gd name="f26" fmla="val 958"/>
                <a:gd name="f27" fmla="val 68"/>
                <a:gd name="f28" fmla="val 984"/>
                <a:gd name="f29" fmla="val 82"/>
                <a:gd name="f30" fmla="val 1012"/>
                <a:gd name="f31" fmla="val 96"/>
                <a:gd name="f32" fmla="val 1038"/>
                <a:gd name="f33" fmla="val 112"/>
                <a:gd name="f34" fmla="val 1062"/>
                <a:gd name="f35" fmla="val 128"/>
                <a:gd name="f36" fmla="val 1086"/>
                <a:gd name="f37" fmla="val 146"/>
                <a:gd name="f38" fmla="val 1110"/>
                <a:gd name="f39" fmla="val 164"/>
                <a:gd name="f40" fmla="val 1134"/>
                <a:gd name="f41" fmla="val 184"/>
                <a:gd name="f42" fmla="val 1156"/>
                <a:gd name="f43" fmla="val 206"/>
                <a:gd name="f44" fmla="val 1176"/>
                <a:gd name="f45" fmla="val 226"/>
                <a:gd name="f46" fmla="val 1198"/>
                <a:gd name="f47" fmla="val 248"/>
                <a:gd name="f48" fmla="val 1216"/>
                <a:gd name="f49" fmla="val 272"/>
                <a:gd name="f50" fmla="val 1234"/>
                <a:gd name="f51" fmla="val 296"/>
                <a:gd name="f52" fmla="val 1252"/>
                <a:gd name="f53" fmla="val 320"/>
                <a:gd name="f54" fmla="val 1268"/>
                <a:gd name="f55" fmla="val 346"/>
                <a:gd name="f56" fmla="val 1284"/>
                <a:gd name="f57" fmla="val 372"/>
                <a:gd name="f58" fmla="val 1298"/>
                <a:gd name="f59" fmla="val 400"/>
                <a:gd name="f60" fmla="val 1312"/>
                <a:gd name="f61" fmla="val 426"/>
                <a:gd name="f62" fmla="val 1324"/>
                <a:gd name="f63" fmla="val 454"/>
                <a:gd name="f64" fmla="val 1334"/>
                <a:gd name="f65" fmla="val 484"/>
                <a:gd name="f66" fmla="val 1344"/>
                <a:gd name="f67" fmla="val 512"/>
                <a:gd name="f68" fmla="val 1352"/>
                <a:gd name="f69" fmla="val 542"/>
                <a:gd name="f70" fmla="val 1360"/>
                <a:gd name="f71" fmla="val 572"/>
                <a:gd name="f72" fmla="val 1366"/>
                <a:gd name="f73" fmla="val 630"/>
                <a:gd name="f74" fmla="val 1372"/>
                <a:gd name="f75" fmla="val 660"/>
                <a:gd name="f76" fmla="val 1374"/>
                <a:gd name="f77" fmla="val 652"/>
                <a:gd name="f78" fmla="val 618"/>
                <a:gd name="f79" fmla="val 1368"/>
                <a:gd name="f80" fmla="val 582"/>
                <a:gd name="f81" fmla="val 1362"/>
                <a:gd name="f82" fmla="val 548"/>
                <a:gd name="f83" fmla="val 1354"/>
                <a:gd name="f84" fmla="val 516"/>
                <a:gd name="f85" fmla="val 1346"/>
                <a:gd name="f86" fmla="val 452"/>
                <a:gd name="f87" fmla="val 1322"/>
                <a:gd name="f88" fmla="val 420"/>
                <a:gd name="f89" fmla="val 1308"/>
                <a:gd name="f90" fmla="val 390"/>
                <a:gd name="f91" fmla="val 1294"/>
                <a:gd name="f92" fmla="val 1276"/>
                <a:gd name="f93" fmla="val 330"/>
                <a:gd name="f94" fmla="val 1258"/>
                <a:gd name="f95" fmla="val 302"/>
                <a:gd name="f96" fmla="val 1240"/>
                <a:gd name="f97" fmla="val 276"/>
                <a:gd name="f98" fmla="val 1220"/>
                <a:gd name="f99" fmla="val 250"/>
                <a:gd name="f100" fmla="val 1174"/>
                <a:gd name="f101" fmla="val 202"/>
                <a:gd name="f102" fmla="val 1152"/>
                <a:gd name="f103" fmla="val 178"/>
                <a:gd name="f104" fmla="val 1126"/>
                <a:gd name="f105" fmla="val 156"/>
                <a:gd name="f106" fmla="val 1100"/>
                <a:gd name="f107" fmla="val 136"/>
                <a:gd name="f108" fmla="val 1074"/>
                <a:gd name="f109" fmla="val 118"/>
                <a:gd name="f110" fmla="val 1046"/>
                <a:gd name="f111" fmla="val 100"/>
                <a:gd name="f112" fmla="val 1016"/>
                <a:gd name="f113" fmla="val 986"/>
                <a:gd name="f114" fmla="val 956"/>
                <a:gd name="f115" fmla="val 54"/>
                <a:gd name="f116" fmla="val 926"/>
                <a:gd name="f117" fmla="val 42"/>
                <a:gd name="f118" fmla="val 894"/>
                <a:gd name="f119" fmla="val 30"/>
                <a:gd name="f120" fmla="val 860"/>
                <a:gd name="f121" fmla="val 22"/>
                <a:gd name="f122" fmla="val 828"/>
                <a:gd name="f123" fmla="val 14"/>
                <a:gd name="f124" fmla="val 794"/>
                <a:gd name="f125" fmla="val 758"/>
                <a:gd name="f126" fmla="val 724"/>
                <a:gd name="f127" fmla="val 654"/>
                <a:gd name="f128" fmla="val 584"/>
                <a:gd name="f129" fmla="val 550"/>
                <a:gd name="f130" fmla="val 332"/>
                <a:gd name="f131" fmla="val 304"/>
                <a:gd name="f132" fmla="val 252"/>
                <a:gd name="f133" fmla="val 158"/>
                <a:gd name="f134" fmla="val 138"/>
                <a:gd name="f135" fmla="val 84"/>
                <a:gd name="f136" fmla="val 32"/>
                <a:gd name="f137" fmla="+- 0 0 -90"/>
                <a:gd name="f138" fmla="*/ f4 1 1376"/>
                <a:gd name="f139" fmla="*/ f5 1 1376"/>
                <a:gd name="f140" fmla="+- f7 0 f6"/>
                <a:gd name="f141" fmla="*/ f137 f0 1"/>
                <a:gd name="f142" fmla="*/ f140 1 1376"/>
                <a:gd name="f143" fmla="*/ 0 f140 1"/>
                <a:gd name="f144" fmla="*/ 688 f140 1"/>
                <a:gd name="f145" fmla="*/ 4 f140 1"/>
                <a:gd name="f146" fmla="*/ 750 f140 1"/>
                <a:gd name="f147" fmla="*/ 12 f140 1"/>
                <a:gd name="f148" fmla="*/ 812 f140 1"/>
                <a:gd name="f149" fmla="*/ 26 f140 1"/>
                <a:gd name="f150" fmla="*/ 872 f140 1"/>
                <a:gd name="f151" fmla="*/ 44 f140 1"/>
                <a:gd name="f152" fmla="*/ 930 f140 1"/>
                <a:gd name="f153" fmla="*/ 68 f140 1"/>
                <a:gd name="f154" fmla="*/ 984 f140 1"/>
                <a:gd name="f155" fmla="*/ 96 f140 1"/>
                <a:gd name="f156" fmla="*/ 1038 f140 1"/>
                <a:gd name="f157" fmla="*/ 128 f140 1"/>
                <a:gd name="f158" fmla="*/ 1086 f140 1"/>
                <a:gd name="f159" fmla="*/ 164 f140 1"/>
                <a:gd name="f160" fmla="*/ 1134 f140 1"/>
                <a:gd name="f161" fmla="*/ 206 f140 1"/>
                <a:gd name="f162" fmla="*/ 1176 f140 1"/>
                <a:gd name="f163" fmla="*/ 248 f140 1"/>
                <a:gd name="f164" fmla="*/ 1216 f140 1"/>
                <a:gd name="f165" fmla="*/ 296 f140 1"/>
                <a:gd name="f166" fmla="*/ 1252 f140 1"/>
                <a:gd name="f167" fmla="*/ 346 f140 1"/>
                <a:gd name="f168" fmla="*/ 1284 f140 1"/>
                <a:gd name="f169" fmla="*/ 400 f140 1"/>
                <a:gd name="f170" fmla="*/ 1312 f140 1"/>
                <a:gd name="f171" fmla="*/ 454 f140 1"/>
                <a:gd name="f172" fmla="*/ 1334 f140 1"/>
                <a:gd name="f173" fmla="*/ 512 f140 1"/>
                <a:gd name="f174" fmla="*/ 1352 f140 1"/>
                <a:gd name="f175" fmla="*/ 572 f140 1"/>
                <a:gd name="f176" fmla="*/ 1366 f140 1"/>
                <a:gd name="f177" fmla="*/ 630 f140 1"/>
                <a:gd name="f178" fmla="*/ 1372 f140 1"/>
                <a:gd name="f179" fmla="*/ 1376 f140 1"/>
                <a:gd name="f180" fmla="*/ 1374 f140 1"/>
                <a:gd name="f181" fmla="*/ 618 f140 1"/>
                <a:gd name="f182" fmla="*/ 1362 f140 1"/>
                <a:gd name="f183" fmla="*/ 548 f140 1"/>
                <a:gd name="f184" fmla="*/ 1346 f140 1"/>
                <a:gd name="f185" fmla="*/ 484 f140 1"/>
                <a:gd name="f186" fmla="*/ 1322 f140 1"/>
                <a:gd name="f187" fmla="*/ 420 f140 1"/>
                <a:gd name="f188" fmla="*/ 1294 f140 1"/>
                <a:gd name="f189" fmla="*/ 360 f140 1"/>
                <a:gd name="f190" fmla="*/ 1258 f140 1"/>
                <a:gd name="f191" fmla="*/ 302 f140 1"/>
                <a:gd name="f192" fmla="*/ 1220 f140 1"/>
                <a:gd name="f193" fmla="*/ 250 f140 1"/>
                <a:gd name="f194" fmla="*/ 1174 f140 1"/>
                <a:gd name="f195" fmla="*/ 202 f140 1"/>
                <a:gd name="f196" fmla="*/ 1126 f140 1"/>
                <a:gd name="f197" fmla="*/ 156 f140 1"/>
                <a:gd name="f198" fmla="*/ 1074 f140 1"/>
                <a:gd name="f199" fmla="*/ 118 f140 1"/>
                <a:gd name="f200" fmla="*/ 1016 f140 1"/>
                <a:gd name="f201" fmla="*/ 82 f140 1"/>
                <a:gd name="f202" fmla="*/ 956 f140 1"/>
                <a:gd name="f203" fmla="*/ 54 f140 1"/>
                <a:gd name="f204" fmla="*/ 894 f140 1"/>
                <a:gd name="f205" fmla="*/ 30 f140 1"/>
                <a:gd name="f206" fmla="*/ 828 f140 1"/>
                <a:gd name="f207" fmla="*/ 14 f140 1"/>
                <a:gd name="f208" fmla="*/ 758 f140 1"/>
                <a:gd name="f209" fmla="*/ 654 f140 1"/>
                <a:gd name="f210" fmla="*/ 584 f140 1"/>
                <a:gd name="f211" fmla="*/ 8 f140 1"/>
                <a:gd name="f212" fmla="*/ 516 f140 1"/>
                <a:gd name="f213" fmla="*/ 22 f140 1"/>
                <a:gd name="f214" fmla="*/ 452 f140 1"/>
                <a:gd name="f215" fmla="*/ 42 f140 1"/>
                <a:gd name="f216" fmla="*/ 390 f140 1"/>
                <a:gd name="f217" fmla="*/ 332 f140 1"/>
                <a:gd name="f218" fmla="*/ 100 f140 1"/>
                <a:gd name="f219" fmla="*/ 276 f140 1"/>
                <a:gd name="f220" fmla="*/ 136 f140 1"/>
                <a:gd name="f221" fmla="*/ 226 f140 1"/>
                <a:gd name="f222" fmla="*/ 178 f140 1"/>
                <a:gd name="f223" fmla="*/ 180 f140 1"/>
                <a:gd name="f224" fmla="*/ 138 f140 1"/>
                <a:gd name="f225" fmla="*/ 330 f140 1"/>
                <a:gd name="f226" fmla="*/ 582 f140 1"/>
                <a:gd name="f227" fmla="*/ 2 f140 1"/>
                <a:gd name="f228" fmla="*/ 652 f140 1"/>
                <a:gd name="f229" fmla="*/ f141 1 f3"/>
                <a:gd name="f230" fmla="*/ f143 1 1376"/>
                <a:gd name="f231" fmla="*/ f144 1 1376"/>
                <a:gd name="f232" fmla="*/ f145 1 1376"/>
                <a:gd name="f233" fmla="*/ f146 1 1376"/>
                <a:gd name="f234" fmla="*/ f147 1 1376"/>
                <a:gd name="f235" fmla="*/ f148 1 1376"/>
                <a:gd name="f236" fmla="*/ f149 1 1376"/>
                <a:gd name="f237" fmla="*/ f150 1 1376"/>
                <a:gd name="f238" fmla="*/ f151 1 1376"/>
                <a:gd name="f239" fmla="*/ f152 1 1376"/>
                <a:gd name="f240" fmla="*/ f153 1 1376"/>
                <a:gd name="f241" fmla="*/ f154 1 1376"/>
                <a:gd name="f242" fmla="*/ f155 1 1376"/>
                <a:gd name="f243" fmla="*/ f156 1 1376"/>
                <a:gd name="f244" fmla="*/ f157 1 1376"/>
                <a:gd name="f245" fmla="*/ f158 1 1376"/>
                <a:gd name="f246" fmla="*/ f159 1 1376"/>
                <a:gd name="f247" fmla="*/ f160 1 1376"/>
                <a:gd name="f248" fmla="*/ f161 1 1376"/>
                <a:gd name="f249" fmla="*/ f162 1 1376"/>
                <a:gd name="f250" fmla="*/ f163 1 1376"/>
                <a:gd name="f251" fmla="*/ f164 1 1376"/>
                <a:gd name="f252" fmla="*/ f165 1 1376"/>
                <a:gd name="f253" fmla="*/ f166 1 1376"/>
                <a:gd name="f254" fmla="*/ f167 1 1376"/>
                <a:gd name="f255" fmla="*/ f168 1 1376"/>
                <a:gd name="f256" fmla="*/ f169 1 1376"/>
                <a:gd name="f257" fmla="*/ f170 1 1376"/>
                <a:gd name="f258" fmla="*/ f171 1 1376"/>
                <a:gd name="f259" fmla="*/ f172 1 1376"/>
                <a:gd name="f260" fmla="*/ f173 1 1376"/>
                <a:gd name="f261" fmla="*/ f174 1 1376"/>
                <a:gd name="f262" fmla="*/ f175 1 1376"/>
                <a:gd name="f263" fmla="*/ f176 1 1376"/>
                <a:gd name="f264" fmla="*/ f177 1 1376"/>
                <a:gd name="f265" fmla="*/ f178 1 1376"/>
                <a:gd name="f266" fmla="*/ f179 1 1376"/>
                <a:gd name="f267" fmla="*/ f180 1 1376"/>
                <a:gd name="f268" fmla="*/ f181 1 1376"/>
                <a:gd name="f269" fmla="*/ f182 1 1376"/>
                <a:gd name="f270" fmla="*/ f183 1 1376"/>
                <a:gd name="f271" fmla="*/ f184 1 1376"/>
                <a:gd name="f272" fmla="*/ f185 1 1376"/>
                <a:gd name="f273" fmla="*/ f186 1 1376"/>
                <a:gd name="f274" fmla="*/ f187 1 1376"/>
                <a:gd name="f275" fmla="*/ f188 1 1376"/>
                <a:gd name="f276" fmla="*/ f189 1 1376"/>
                <a:gd name="f277" fmla="*/ f190 1 1376"/>
                <a:gd name="f278" fmla="*/ f191 1 1376"/>
                <a:gd name="f279" fmla="*/ f192 1 1376"/>
                <a:gd name="f280" fmla="*/ f193 1 1376"/>
                <a:gd name="f281" fmla="*/ f194 1 1376"/>
                <a:gd name="f282" fmla="*/ f195 1 1376"/>
                <a:gd name="f283" fmla="*/ f196 1 1376"/>
                <a:gd name="f284" fmla="*/ f197 1 1376"/>
                <a:gd name="f285" fmla="*/ f198 1 1376"/>
                <a:gd name="f286" fmla="*/ f199 1 1376"/>
                <a:gd name="f287" fmla="*/ f200 1 1376"/>
                <a:gd name="f288" fmla="*/ f201 1 1376"/>
                <a:gd name="f289" fmla="*/ f202 1 1376"/>
                <a:gd name="f290" fmla="*/ f203 1 1376"/>
                <a:gd name="f291" fmla="*/ f204 1 1376"/>
                <a:gd name="f292" fmla="*/ f205 1 1376"/>
                <a:gd name="f293" fmla="*/ f206 1 1376"/>
                <a:gd name="f294" fmla="*/ f207 1 1376"/>
                <a:gd name="f295" fmla="*/ f208 1 1376"/>
                <a:gd name="f296" fmla="*/ f209 1 1376"/>
                <a:gd name="f297" fmla="*/ f210 1 1376"/>
                <a:gd name="f298" fmla="*/ f211 1 1376"/>
                <a:gd name="f299" fmla="*/ f212 1 1376"/>
                <a:gd name="f300" fmla="*/ f213 1 1376"/>
                <a:gd name="f301" fmla="*/ f214 1 1376"/>
                <a:gd name="f302" fmla="*/ f215 1 1376"/>
                <a:gd name="f303" fmla="*/ f216 1 1376"/>
                <a:gd name="f304" fmla="*/ f217 1 1376"/>
                <a:gd name="f305" fmla="*/ f218 1 1376"/>
                <a:gd name="f306" fmla="*/ f219 1 1376"/>
                <a:gd name="f307" fmla="*/ f220 1 1376"/>
                <a:gd name="f308" fmla="*/ f221 1 1376"/>
                <a:gd name="f309" fmla="*/ f222 1 1376"/>
                <a:gd name="f310" fmla="*/ f223 1 1376"/>
                <a:gd name="f311" fmla="*/ f224 1 1376"/>
                <a:gd name="f312" fmla="*/ f225 1 1376"/>
                <a:gd name="f313" fmla="*/ f226 1 1376"/>
                <a:gd name="f314" fmla="*/ f227 1 1376"/>
                <a:gd name="f315" fmla="*/ f228 1 1376"/>
                <a:gd name="f316" fmla="*/ 0 1 f142"/>
                <a:gd name="f317" fmla="*/ f7 1 f142"/>
                <a:gd name="f318" fmla="+- f229 0 f1"/>
                <a:gd name="f319" fmla="*/ f230 1 f142"/>
                <a:gd name="f320" fmla="*/ f231 1 f142"/>
                <a:gd name="f321" fmla="*/ f232 1 f142"/>
                <a:gd name="f322" fmla="*/ f233 1 f142"/>
                <a:gd name="f323" fmla="*/ f234 1 f142"/>
                <a:gd name="f324" fmla="*/ f235 1 f142"/>
                <a:gd name="f325" fmla="*/ f236 1 f142"/>
                <a:gd name="f326" fmla="*/ f237 1 f142"/>
                <a:gd name="f327" fmla="*/ f238 1 f142"/>
                <a:gd name="f328" fmla="*/ f239 1 f142"/>
                <a:gd name="f329" fmla="*/ f240 1 f142"/>
                <a:gd name="f330" fmla="*/ f241 1 f142"/>
                <a:gd name="f331" fmla="*/ f242 1 f142"/>
                <a:gd name="f332" fmla="*/ f243 1 f142"/>
                <a:gd name="f333" fmla="*/ f244 1 f142"/>
                <a:gd name="f334" fmla="*/ f245 1 f142"/>
                <a:gd name="f335" fmla="*/ f246 1 f142"/>
                <a:gd name="f336" fmla="*/ f247 1 f142"/>
                <a:gd name="f337" fmla="*/ f248 1 f142"/>
                <a:gd name="f338" fmla="*/ f249 1 f142"/>
                <a:gd name="f339" fmla="*/ f250 1 f142"/>
                <a:gd name="f340" fmla="*/ f251 1 f142"/>
                <a:gd name="f341" fmla="*/ f252 1 f142"/>
                <a:gd name="f342" fmla="*/ f253 1 f142"/>
                <a:gd name="f343" fmla="*/ f254 1 f142"/>
                <a:gd name="f344" fmla="*/ f255 1 f142"/>
                <a:gd name="f345" fmla="*/ f256 1 f142"/>
                <a:gd name="f346" fmla="*/ f257 1 f142"/>
                <a:gd name="f347" fmla="*/ f258 1 f142"/>
                <a:gd name="f348" fmla="*/ f259 1 f142"/>
                <a:gd name="f349" fmla="*/ f260 1 f142"/>
                <a:gd name="f350" fmla="*/ f261 1 f142"/>
                <a:gd name="f351" fmla="*/ f262 1 f142"/>
                <a:gd name="f352" fmla="*/ f263 1 f142"/>
                <a:gd name="f353" fmla="*/ f264 1 f142"/>
                <a:gd name="f354" fmla="*/ f265 1 f142"/>
                <a:gd name="f355" fmla="*/ f266 1 f142"/>
                <a:gd name="f356" fmla="*/ f267 1 f142"/>
                <a:gd name="f357" fmla="*/ f268 1 f142"/>
                <a:gd name="f358" fmla="*/ f269 1 f142"/>
                <a:gd name="f359" fmla="*/ f270 1 f142"/>
                <a:gd name="f360" fmla="*/ f271 1 f142"/>
                <a:gd name="f361" fmla="*/ f272 1 f142"/>
                <a:gd name="f362" fmla="*/ f273 1 f142"/>
                <a:gd name="f363" fmla="*/ f274 1 f142"/>
                <a:gd name="f364" fmla="*/ f275 1 f142"/>
                <a:gd name="f365" fmla="*/ f276 1 f142"/>
                <a:gd name="f366" fmla="*/ f277 1 f142"/>
                <a:gd name="f367" fmla="*/ f278 1 f142"/>
                <a:gd name="f368" fmla="*/ f279 1 f142"/>
                <a:gd name="f369" fmla="*/ f280 1 f142"/>
                <a:gd name="f370" fmla="*/ f281 1 f142"/>
                <a:gd name="f371" fmla="*/ f282 1 f142"/>
                <a:gd name="f372" fmla="*/ f283 1 f142"/>
                <a:gd name="f373" fmla="*/ f284 1 f142"/>
                <a:gd name="f374" fmla="*/ f285 1 f142"/>
                <a:gd name="f375" fmla="*/ f286 1 f142"/>
                <a:gd name="f376" fmla="*/ f287 1 f142"/>
                <a:gd name="f377" fmla="*/ f288 1 f142"/>
                <a:gd name="f378" fmla="*/ f289 1 f142"/>
                <a:gd name="f379" fmla="*/ f290 1 f142"/>
                <a:gd name="f380" fmla="*/ f291 1 f142"/>
                <a:gd name="f381" fmla="*/ f292 1 f142"/>
                <a:gd name="f382" fmla="*/ f293 1 f142"/>
                <a:gd name="f383" fmla="*/ f294 1 f142"/>
                <a:gd name="f384" fmla="*/ f295 1 f142"/>
                <a:gd name="f385" fmla="*/ f296 1 f142"/>
                <a:gd name="f386" fmla="*/ f297 1 f142"/>
                <a:gd name="f387" fmla="*/ f298 1 f142"/>
                <a:gd name="f388" fmla="*/ f299 1 f142"/>
                <a:gd name="f389" fmla="*/ f300 1 f142"/>
                <a:gd name="f390" fmla="*/ f301 1 f142"/>
                <a:gd name="f391" fmla="*/ f302 1 f142"/>
                <a:gd name="f392" fmla="*/ f303 1 f142"/>
                <a:gd name="f393" fmla="*/ f304 1 f142"/>
                <a:gd name="f394" fmla="*/ f305 1 f142"/>
                <a:gd name="f395" fmla="*/ f306 1 f142"/>
                <a:gd name="f396" fmla="*/ f307 1 f142"/>
                <a:gd name="f397" fmla="*/ f308 1 f142"/>
                <a:gd name="f398" fmla="*/ f309 1 f142"/>
                <a:gd name="f399" fmla="*/ f310 1 f142"/>
                <a:gd name="f400" fmla="*/ f311 1 f142"/>
                <a:gd name="f401" fmla="*/ f312 1 f142"/>
                <a:gd name="f402" fmla="*/ f313 1 f142"/>
                <a:gd name="f403" fmla="*/ f314 1 f142"/>
                <a:gd name="f404" fmla="*/ f315 1 f142"/>
                <a:gd name="f405" fmla="*/ f316 f138 1"/>
                <a:gd name="f406" fmla="*/ f317 f138 1"/>
                <a:gd name="f407" fmla="*/ f317 f139 1"/>
                <a:gd name="f408" fmla="*/ f316 f139 1"/>
                <a:gd name="f409" fmla="*/ f319 f138 1"/>
                <a:gd name="f410" fmla="*/ f320 f139 1"/>
                <a:gd name="f411" fmla="*/ f321 f138 1"/>
                <a:gd name="f412" fmla="*/ f322 f139 1"/>
                <a:gd name="f413" fmla="*/ f323 f138 1"/>
                <a:gd name="f414" fmla="*/ f324 f139 1"/>
                <a:gd name="f415" fmla="*/ f325 f138 1"/>
                <a:gd name="f416" fmla="*/ f326 f139 1"/>
                <a:gd name="f417" fmla="*/ f327 f138 1"/>
                <a:gd name="f418" fmla="*/ f328 f139 1"/>
                <a:gd name="f419" fmla="*/ f329 f138 1"/>
                <a:gd name="f420" fmla="*/ f330 f139 1"/>
                <a:gd name="f421" fmla="*/ f331 f138 1"/>
                <a:gd name="f422" fmla="*/ f332 f139 1"/>
                <a:gd name="f423" fmla="*/ f333 f138 1"/>
                <a:gd name="f424" fmla="*/ f334 f139 1"/>
                <a:gd name="f425" fmla="*/ f335 f138 1"/>
                <a:gd name="f426" fmla="*/ f336 f139 1"/>
                <a:gd name="f427" fmla="*/ f337 f138 1"/>
                <a:gd name="f428" fmla="*/ f338 f139 1"/>
                <a:gd name="f429" fmla="*/ f339 f138 1"/>
                <a:gd name="f430" fmla="*/ f340 f139 1"/>
                <a:gd name="f431" fmla="*/ f341 f138 1"/>
                <a:gd name="f432" fmla="*/ f342 f139 1"/>
                <a:gd name="f433" fmla="*/ f343 f138 1"/>
                <a:gd name="f434" fmla="*/ f344 f139 1"/>
                <a:gd name="f435" fmla="*/ f345 f138 1"/>
                <a:gd name="f436" fmla="*/ f346 f139 1"/>
                <a:gd name="f437" fmla="*/ f347 f138 1"/>
                <a:gd name="f438" fmla="*/ f348 f139 1"/>
                <a:gd name="f439" fmla="*/ f349 f138 1"/>
                <a:gd name="f440" fmla="*/ f350 f139 1"/>
                <a:gd name="f441" fmla="*/ f351 f138 1"/>
                <a:gd name="f442" fmla="*/ f352 f139 1"/>
                <a:gd name="f443" fmla="*/ f353 f138 1"/>
                <a:gd name="f444" fmla="*/ f354 f139 1"/>
                <a:gd name="f445" fmla="*/ f320 f138 1"/>
                <a:gd name="f446" fmla="*/ f355 f139 1"/>
                <a:gd name="f447" fmla="*/ f355 f138 1"/>
                <a:gd name="f448" fmla="*/ f356 f139 1"/>
                <a:gd name="f449" fmla="*/ f354 f138 1"/>
                <a:gd name="f450" fmla="*/ f357 f139 1"/>
                <a:gd name="f451" fmla="*/ f358 f138 1"/>
                <a:gd name="f452" fmla="*/ f359 f139 1"/>
                <a:gd name="f453" fmla="*/ f360 f138 1"/>
                <a:gd name="f454" fmla="*/ f361 f139 1"/>
                <a:gd name="f455" fmla="*/ f362 f138 1"/>
                <a:gd name="f456" fmla="*/ f363 f139 1"/>
                <a:gd name="f457" fmla="*/ f364 f138 1"/>
                <a:gd name="f458" fmla="*/ f365 f139 1"/>
                <a:gd name="f459" fmla="*/ f366 f138 1"/>
                <a:gd name="f460" fmla="*/ f367 f139 1"/>
                <a:gd name="f461" fmla="*/ f368 f138 1"/>
                <a:gd name="f462" fmla="*/ f369 f139 1"/>
                <a:gd name="f463" fmla="*/ f370 f138 1"/>
                <a:gd name="f464" fmla="*/ f371 f139 1"/>
                <a:gd name="f465" fmla="*/ f372 f138 1"/>
                <a:gd name="f466" fmla="*/ f373 f139 1"/>
                <a:gd name="f467" fmla="*/ f374 f138 1"/>
                <a:gd name="f468" fmla="*/ f375 f139 1"/>
                <a:gd name="f469" fmla="*/ f376 f138 1"/>
                <a:gd name="f470" fmla="*/ f377 f139 1"/>
                <a:gd name="f471" fmla="*/ f378 f138 1"/>
                <a:gd name="f472" fmla="*/ f379 f139 1"/>
                <a:gd name="f473" fmla="*/ f380 f138 1"/>
                <a:gd name="f474" fmla="*/ f381 f139 1"/>
                <a:gd name="f475" fmla="*/ f382 f138 1"/>
                <a:gd name="f476" fmla="*/ f383 f139 1"/>
                <a:gd name="f477" fmla="*/ f384 f138 1"/>
                <a:gd name="f478" fmla="*/ f321 f139 1"/>
                <a:gd name="f479" fmla="*/ f319 f139 1"/>
                <a:gd name="f480" fmla="*/ f385 f138 1"/>
                <a:gd name="f481" fmla="*/ f386 f138 1"/>
                <a:gd name="f482" fmla="*/ f387 f139 1"/>
                <a:gd name="f483" fmla="*/ f388 f138 1"/>
                <a:gd name="f484" fmla="*/ f389 f139 1"/>
                <a:gd name="f485" fmla="*/ f390 f138 1"/>
                <a:gd name="f486" fmla="*/ f391 f139 1"/>
                <a:gd name="f487" fmla="*/ f392 f138 1"/>
                <a:gd name="f488" fmla="*/ f329 f139 1"/>
                <a:gd name="f489" fmla="*/ f393 f138 1"/>
                <a:gd name="f490" fmla="*/ f394 f139 1"/>
                <a:gd name="f491" fmla="*/ f395 f138 1"/>
                <a:gd name="f492" fmla="*/ f396 f139 1"/>
                <a:gd name="f493" fmla="*/ f397 f138 1"/>
                <a:gd name="f494" fmla="*/ f398 f139 1"/>
                <a:gd name="f495" fmla="*/ f399 f138 1"/>
                <a:gd name="f496" fmla="*/ f397 f139 1"/>
                <a:gd name="f497" fmla="*/ f400 f138 1"/>
                <a:gd name="f498" fmla="*/ f395 f139 1"/>
                <a:gd name="f499" fmla="*/ f394 f138 1"/>
                <a:gd name="f500" fmla="*/ f401 f139 1"/>
                <a:gd name="f501" fmla="*/ f392 f139 1"/>
                <a:gd name="f502" fmla="*/ f391 f138 1"/>
                <a:gd name="f503" fmla="*/ f390 f139 1"/>
                <a:gd name="f504" fmla="*/ f389 f138 1"/>
                <a:gd name="f505" fmla="*/ f388 f139 1"/>
                <a:gd name="f506" fmla="*/ f387 f138 1"/>
                <a:gd name="f507" fmla="*/ f402 f139 1"/>
                <a:gd name="f508" fmla="*/ f403 f138 1"/>
                <a:gd name="f509" fmla="*/ f404 f139 1"/>
              </a:gdLst>
              <a:ahLst/>
              <a:cxnLst>
                <a:cxn ang="3cd4">
                  <a:pos x="hc" y="t"/>
                </a:cxn>
                <a:cxn ang="0">
                  <a:pos x="r" y="vc"/>
                </a:cxn>
                <a:cxn ang="cd4">
                  <a:pos x="hc" y="b"/>
                </a:cxn>
                <a:cxn ang="cd2">
                  <a:pos x="l" y="vc"/>
                </a:cxn>
                <a:cxn ang="f318">
                  <a:pos x="f409" y="f410"/>
                </a:cxn>
                <a:cxn ang="f318">
                  <a:pos x="f411" y="f412"/>
                </a:cxn>
                <a:cxn ang="f318">
                  <a:pos x="f413" y="f414"/>
                </a:cxn>
                <a:cxn ang="f318">
                  <a:pos x="f415" y="f416"/>
                </a:cxn>
                <a:cxn ang="f318">
                  <a:pos x="f417" y="f418"/>
                </a:cxn>
                <a:cxn ang="f318">
                  <a:pos x="f419" y="f420"/>
                </a:cxn>
                <a:cxn ang="f318">
                  <a:pos x="f421" y="f422"/>
                </a:cxn>
                <a:cxn ang="f318">
                  <a:pos x="f423" y="f424"/>
                </a:cxn>
                <a:cxn ang="f318">
                  <a:pos x="f425" y="f426"/>
                </a:cxn>
                <a:cxn ang="f318">
                  <a:pos x="f427" y="f428"/>
                </a:cxn>
                <a:cxn ang="f318">
                  <a:pos x="f429" y="f430"/>
                </a:cxn>
                <a:cxn ang="f318">
                  <a:pos x="f431" y="f432"/>
                </a:cxn>
                <a:cxn ang="f318">
                  <a:pos x="f433" y="f434"/>
                </a:cxn>
                <a:cxn ang="f318">
                  <a:pos x="f435" y="f436"/>
                </a:cxn>
                <a:cxn ang="f318">
                  <a:pos x="f437" y="f438"/>
                </a:cxn>
                <a:cxn ang="f318">
                  <a:pos x="f439" y="f440"/>
                </a:cxn>
                <a:cxn ang="f318">
                  <a:pos x="f441" y="f442"/>
                </a:cxn>
                <a:cxn ang="f318">
                  <a:pos x="f443" y="f444"/>
                </a:cxn>
                <a:cxn ang="f318">
                  <a:pos x="f445" y="f446"/>
                </a:cxn>
                <a:cxn ang="f318">
                  <a:pos x="f447" y="f448"/>
                </a:cxn>
                <a:cxn ang="f318">
                  <a:pos x="f447" y="f410"/>
                </a:cxn>
                <a:cxn ang="f318">
                  <a:pos x="f449" y="f450"/>
                </a:cxn>
                <a:cxn ang="f318">
                  <a:pos x="f451" y="f452"/>
                </a:cxn>
                <a:cxn ang="f318">
                  <a:pos x="f453" y="f454"/>
                </a:cxn>
                <a:cxn ang="f318">
                  <a:pos x="f455" y="f456"/>
                </a:cxn>
                <a:cxn ang="f318">
                  <a:pos x="f457" y="f458"/>
                </a:cxn>
                <a:cxn ang="f318">
                  <a:pos x="f459" y="f460"/>
                </a:cxn>
                <a:cxn ang="f318">
                  <a:pos x="f461" y="f462"/>
                </a:cxn>
                <a:cxn ang="f318">
                  <a:pos x="f463" y="f464"/>
                </a:cxn>
                <a:cxn ang="f318">
                  <a:pos x="f465" y="f466"/>
                </a:cxn>
                <a:cxn ang="f318">
                  <a:pos x="f467" y="f468"/>
                </a:cxn>
                <a:cxn ang="f318">
                  <a:pos x="f469" y="f470"/>
                </a:cxn>
                <a:cxn ang="f318">
                  <a:pos x="f471" y="f472"/>
                </a:cxn>
                <a:cxn ang="f318">
                  <a:pos x="f473" y="f474"/>
                </a:cxn>
                <a:cxn ang="f318">
                  <a:pos x="f475" y="f476"/>
                </a:cxn>
                <a:cxn ang="f318">
                  <a:pos x="f477" y="f478"/>
                </a:cxn>
                <a:cxn ang="f318">
                  <a:pos x="f445" y="f479"/>
                </a:cxn>
                <a:cxn ang="f318">
                  <a:pos x="f480" y="f479"/>
                </a:cxn>
                <a:cxn ang="f318">
                  <a:pos x="f481" y="f482"/>
                </a:cxn>
                <a:cxn ang="f318">
                  <a:pos x="f483" y="f484"/>
                </a:cxn>
                <a:cxn ang="f318">
                  <a:pos x="f485" y="f486"/>
                </a:cxn>
                <a:cxn ang="f318">
                  <a:pos x="f487" y="f488"/>
                </a:cxn>
                <a:cxn ang="f318">
                  <a:pos x="f489" y="f490"/>
                </a:cxn>
                <a:cxn ang="f318">
                  <a:pos x="f491" y="f492"/>
                </a:cxn>
                <a:cxn ang="f318">
                  <a:pos x="f493" y="f494"/>
                </a:cxn>
                <a:cxn ang="f318">
                  <a:pos x="f495" y="f496"/>
                </a:cxn>
                <a:cxn ang="f318">
                  <a:pos x="f497" y="f498"/>
                </a:cxn>
                <a:cxn ang="f318">
                  <a:pos x="f499" y="f500"/>
                </a:cxn>
                <a:cxn ang="f318">
                  <a:pos x="f419" y="f501"/>
                </a:cxn>
                <a:cxn ang="f318">
                  <a:pos x="f502" y="f503"/>
                </a:cxn>
                <a:cxn ang="f318">
                  <a:pos x="f504" y="f505"/>
                </a:cxn>
                <a:cxn ang="f318">
                  <a:pos x="f506" y="f507"/>
                </a:cxn>
                <a:cxn ang="f318">
                  <a:pos x="f508" y="f509"/>
                </a:cxn>
              </a:cxnLst>
              <a:rect l="f405" t="f408" r="f406" b="f407"/>
              <a:pathLst>
                <a:path w="1376" h="1376">
                  <a:moveTo>
                    <a:pt x="f6" y="f8"/>
                  </a:moveTo>
                  <a:lnTo>
                    <a:pt x="f6"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1" y="f72"/>
                  </a:lnTo>
                  <a:lnTo>
                    <a:pt x="f73" y="f74"/>
                  </a:lnTo>
                  <a:lnTo>
                    <a:pt x="f75" y="f76"/>
                  </a:lnTo>
                  <a:lnTo>
                    <a:pt x="f8" y="f7"/>
                  </a:lnTo>
                  <a:lnTo>
                    <a:pt x="f8" y="f7"/>
                  </a:lnTo>
                  <a:lnTo>
                    <a:pt x="f7" y="f76"/>
                  </a:lnTo>
                  <a:lnTo>
                    <a:pt x="f7" y="f8"/>
                  </a:lnTo>
                  <a:lnTo>
                    <a:pt x="f7" y="f8"/>
                  </a:lnTo>
                  <a:lnTo>
                    <a:pt x="f7" y="f77"/>
                  </a:lnTo>
                  <a:lnTo>
                    <a:pt x="f74" y="f78"/>
                  </a:lnTo>
                  <a:lnTo>
                    <a:pt x="f79" y="f80"/>
                  </a:lnTo>
                  <a:lnTo>
                    <a:pt x="f81" y="f82"/>
                  </a:lnTo>
                  <a:lnTo>
                    <a:pt x="f83" y="f84"/>
                  </a:lnTo>
                  <a:lnTo>
                    <a:pt x="f85" y="f65"/>
                  </a:lnTo>
                  <a:lnTo>
                    <a:pt x="f64" y="f86"/>
                  </a:lnTo>
                  <a:lnTo>
                    <a:pt x="f87" y="f88"/>
                  </a:lnTo>
                  <a:lnTo>
                    <a:pt x="f89" y="f90"/>
                  </a:lnTo>
                  <a:lnTo>
                    <a:pt x="f91" y="f2"/>
                  </a:lnTo>
                  <a:lnTo>
                    <a:pt x="f92" y="f93"/>
                  </a:lnTo>
                  <a:lnTo>
                    <a:pt x="f94" y="f95"/>
                  </a:lnTo>
                  <a:lnTo>
                    <a:pt x="f96" y="f97"/>
                  </a:lnTo>
                  <a:lnTo>
                    <a:pt x="f98" y="f99"/>
                  </a:lnTo>
                  <a:lnTo>
                    <a:pt x="f46" y="f45"/>
                  </a:lnTo>
                  <a:lnTo>
                    <a:pt x="f100" y="f101"/>
                  </a:lnTo>
                  <a:lnTo>
                    <a:pt x="f102" y="f103"/>
                  </a:lnTo>
                  <a:lnTo>
                    <a:pt x="f104" y="f105"/>
                  </a:lnTo>
                  <a:lnTo>
                    <a:pt x="f106" y="f107"/>
                  </a:lnTo>
                  <a:lnTo>
                    <a:pt x="f108" y="f109"/>
                  </a:lnTo>
                  <a:lnTo>
                    <a:pt x="f110" y="f111"/>
                  </a:lnTo>
                  <a:lnTo>
                    <a:pt x="f112" y="f29"/>
                  </a:lnTo>
                  <a:lnTo>
                    <a:pt x="f113" y="f27"/>
                  </a:lnTo>
                  <a:lnTo>
                    <a:pt x="f114" y="f115"/>
                  </a:lnTo>
                  <a:lnTo>
                    <a:pt x="f116" y="f117"/>
                  </a:lnTo>
                  <a:lnTo>
                    <a:pt x="f118" y="f119"/>
                  </a:lnTo>
                  <a:lnTo>
                    <a:pt x="f120" y="f121"/>
                  </a:lnTo>
                  <a:lnTo>
                    <a:pt x="f122" y="f123"/>
                  </a:lnTo>
                  <a:lnTo>
                    <a:pt x="f124" y="f13"/>
                  </a:lnTo>
                  <a:lnTo>
                    <a:pt x="f125" y="f11"/>
                  </a:lnTo>
                  <a:lnTo>
                    <a:pt x="f126" y="f6"/>
                  </a:lnTo>
                  <a:lnTo>
                    <a:pt x="f8" y="f6"/>
                  </a:lnTo>
                  <a:lnTo>
                    <a:pt x="f8" y="f6"/>
                  </a:lnTo>
                  <a:lnTo>
                    <a:pt x="f127" y="f6"/>
                  </a:lnTo>
                  <a:lnTo>
                    <a:pt x="f78" y="f11"/>
                  </a:lnTo>
                  <a:lnTo>
                    <a:pt x="f128" y="f13"/>
                  </a:lnTo>
                  <a:lnTo>
                    <a:pt x="f129" y="f123"/>
                  </a:lnTo>
                  <a:lnTo>
                    <a:pt x="f84" y="f121"/>
                  </a:lnTo>
                  <a:lnTo>
                    <a:pt x="f65" y="f119"/>
                  </a:lnTo>
                  <a:lnTo>
                    <a:pt x="f86" y="f117"/>
                  </a:lnTo>
                  <a:lnTo>
                    <a:pt x="f88" y="f115"/>
                  </a:lnTo>
                  <a:lnTo>
                    <a:pt x="f90" y="f27"/>
                  </a:lnTo>
                  <a:lnTo>
                    <a:pt x="f2" y="f29"/>
                  </a:lnTo>
                  <a:lnTo>
                    <a:pt x="f130" y="f111"/>
                  </a:lnTo>
                  <a:lnTo>
                    <a:pt x="f131" y="f109"/>
                  </a:lnTo>
                  <a:lnTo>
                    <a:pt x="f97" y="f107"/>
                  </a:lnTo>
                  <a:lnTo>
                    <a:pt x="f132" y="f105"/>
                  </a:lnTo>
                  <a:lnTo>
                    <a:pt x="f45" y="f103"/>
                  </a:lnTo>
                  <a:lnTo>
                    <a:pt x="f101" y="f101"/>
                  </a:lnTo>
                  <a:lnTo>
                    <a:pt x="f3" y="f45"/>
                  </a:lnTo>
                  <a:lnTo>
                    <a:pt x="f133" y="f99"/>
                  </a:lnTo>
                  <a:lnTo>
                    <a:pt x="f134" y="f97"/>
                  </a:lnTo>
                  <a:lnTo>
                    <a:pt x="f109" y="f95"/>
                  </a:lnTo>
                  <a:lnTo>
                    <a:pt x="f111" y="f93"/>
                  </a:lnTo>
                  <a:lnTo>
                    <a:pt x="f135" y="f2"/>
                  </a:lnTo>
                  <a:lnTo>
                    <a:pt x="f27" y="f90"/>
                  </a:lnTo>
                  <a:lnTo>
                    <a:pt x="f115" y="f88"/>
                  </a:lnTo>
                  <a:lnTo>
                    <a:pt x="f117" y="f86"/>
                  </a:lnTo>
                  <a:lnTo>
                    <a:pt x="f136" y="f65"/>
                  </a:lnTo>
                  <a:lnTo>
                    <a:pt x="f121" y="f84"/>
                  </a:lnTo>
                  <a:lnTo>
                    <a:pt x="f123" y="f82"/>
                  </a:lnTo>
                  <a:lnTo>
                    <a:pt x="f13" y="f80"/>
                  </a:lnTo>
                  <a:lnTo>
                    <a:pt x="f11" y="f78"/>
                  </a:lnTo>
                  <a:lnTo>
                    <a:pt x="f9" y="f77"/>
                  </a:lnTo>
                  <a:lnTo>
                    <a:pt x="f6" y="f8"/>
                  </a:lnTo>
                  <a:close/>
                </a:path>
              </a:pathLst>
            </a:custGeom>
            <a:solidFill>
              <a:srgbClr val="00658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7" name="Freeform 51"/>
            <p:cNvSpPr/>
            <p:nvPr/>
          </p:nvSpPr>
          <p:spPr>
            <a:xfrm>
              <a:off x="382859" y="2770686"/>
              <a:ext cx="292415" cy="288721"/>
            </a:xfrm>
            <a:custGeom>
              <a:avLst/>
              <a:gdLst>
                <a:gd name="f0" fmla="val 10800000"/>
                <a:gd name="f1" fmla="val 5400000"/>
                <a:gd name="f2" fmla="val 180"/>
                <a:gd name="f3" fmla="val w"/>
                <a:gd name="f4" fmla="val h"/>
                <a:gd name="f5" fmla="val 0"/>
                <a:gd name="f6" fmla="val 790"/>
                <a:gd name="f7" fmla="val 780"/>
                <a:gd name="f8" fmla="val 284"/>
                <a:gd name="f9" fmla="val 282"/>
                <a:gd name="f10" fmla="val 498"/>
                <a:gd name="f11" fmla="val 506"/>
                <a:gd name="f12" fmla="+- 0 0 -90"/>
                <a:gd name="f13" fmla="*/ f3 1 790"/>
                <a:gd name="f14" fmla="*/ f4 1 780"/>
                <a:gd name="f15" fmla="+- f7 0 f5"/>
                <a:gd name="f16" fmla="+- f6 0 f5"/>
                <a:gd name="f17" fmla="*/ f12 f0 1"/>
                <a:gd name="f18" fmla="*/ f16 1 790"/>
                <a:gd name="f19" fmla="*/ f15 1 780"/>
                <a:gd name="f20" fmla="*/ 284 f16 1"/>
                <a:gd name="f21" fmla="*/ 0 f15 1"/>
                <a:gd name="f22" fmla="*/ 282 f15 1"/>
                <a:gd name="f23" fmla="*/ 0 f16 1"/>
                <a:gd name="f24" fmla="*/ 498 f15 1"/>
                <a:gd name="f25" fmla="*/ 780 f15 1"/>
                <a:gd name="f26" fmla="*/ 506 f16 1"/>
                <a:gd name="f27" fmla="*/ 790 f16 1"/>
                <a:gd name="f28" fmla="*/ f17 1 f2"/>
                <a:gd name="f29" fmla="*/ f20 1 790"/>
                <a:gd name="f30" fmla="*/ f21 1 780"/>
                <a:gd name="f31" fmla="*/ f22 1 780"/>
                <a:gd name="f32" fmla="*/ f23 1 790"/>
                <a:gd name="f33" fmla="*/ f24 1 780"/>
                <a:gd name="f34" fmla="*/ f25 1 780"/>
                <a:gd name="f35" fmla="*/ f26 1 790"/>
                <a:gd name="f36" fmla="*/ f27 1 790"/>
                <a:gd name="f37" fmla="*/ 0 1 f18"/>
                <a:gd name="f38" fmla="*/ f6 1 f18"/>
                <a:gd name="f39" fmla="*/ 0 1 f19"/>
                <a:gd name="f40" fmla="*/ f7 1 f19"/>
                <a:gd name="f41" fmla="+- f28 0 f1"/>
                <a:gd name="f42" fmla="*/ f29 1 f18"/>
                <a:gd name="f43" fmla="*/ f30 1 f19"/>
                <a:gd name="f44" fmla="*/ f31 1 f19"/>
                <a:gd name="f45" fmla="*/ f32 1 f18"/>
                <a:gd name="f46" fmla="*/ f33 1 f19"/>
                <a:gd name="f47" fmla="*/ f34 1 f19"/>
                <a:gd name="f48" fmla="*/ f35 1 f18"/>
                <a:gd name="f49" fmla="*/ f36 1 f18"/>
                <a:gd name="f50" fmla="*/ f37 f13 1"/>
                <a:gd name="f51" fmla="*/ f38 f13 1"/>
                <a:gd name="f52" fmla="*/ f40 f14 1"/>
                <a:gd name="f53" fmla="*/ f39 f14 1"/>
                <a:gd name="f54" fmla="*/ f42 f13 1"/>
                <a:gd name="f55" fmla="*/ f43 f14 1"/>
                <a:gd name="f56" fmla="*/ f44 f14 1"/>
                <a:gd name="f57" fmla="*/ f45 f13 1"/>
                <a:gd name="f58" fmla="*/ f46 f14 1"/>
                <a:gd name="f59" fmla="*/ f47 f14 1"/>
                <a:gd name="f60" fmla="*/ f48 f13 1"/>
                <a:gd name="f61" fmla="*/ f49 f13 1"/>
              </a:gdLst>
              <a:ahLst/>
              <a:cxnLst>
                <a:cxn ang="3cd4">
                  <a:pos x="hc" y="t"/>
                </a:cxn>
                <a:cxn ang="0">
                  <a:pos x="r" y="vc"/>
                </a:cxn>
                <a:cxn ang="cd4">
                  <a:pos x="hc" y="b"/>
                </a:cxn>
                <a:cxn ang="cd2">
                  <a:pos x="l" y="vc"/>
                </a:cxn>
                <a:cxn ang="f41">
                  <a:pos x="f54" y="f55"/>
                </a:cxn>
                <a:cxn ang="f41">
                  <a:pos x="f54" y="f56"/>
                </a:cxn>
                <a:cxn ang="f41">
                  <a:pos x="f57" y="f56"/>
                </a:cxn>
                <a:cxn ang="f41">
                  <a:pos x="f57" y="f58"/>
                </a:cxn>
                <a:cxn ang="f41">
                  <a:pos x="f54" y="f58"/>
                </a:cxn>
                <a:cxn ang="f41">
                  <a:pos x="f54" y="f59"/>
                </a:cxn>
                <a:cxn ang="f41">
                  <a:pos x="f60" y="f59"/>
                </a:cxn>
                <a:cxn ang="f41">
                  <a:pos x="f60" y="f58"/>
                </a:cxn>
                <a:cxn ang="f41">
                  <a:pos x="f61" y="f58"/>
                </a:cxn>
                <a:cxn ang="f41">
                  <a:pos x="f61" y="f56"/>
                </a:cxn>
                <a:cxn ang="f41">
                  <a:pos x="f60" y="f56"/>
                </a:cxn>
                <a:cxn ang="f41">
                  <a:pos x="f60" y="f55"/>
                </a:cxn>
                <a:cxn ang="f41">
                  <a:pos x="f54" y="f55"/>
                </a:cxn>
              </a:cxnLst>
              <a:rect l="f50" t="f53" r="f51" b="f52"/>
              <a:pathLst>
                <a:path w="790" h="780">
                  <a:moveTo>
                    <a:pt x="f8" y="f5"/>
                  </a:moveTo>
                  <a:lnTo>
                    <a:pt x="f8" y="f9"/>
                  </a:lnTo>
                  <a:lnTo>
                    <a:pt x="f5" y="f9"/>
                  </a:lnTo>
                  <a:lnTo>
                    <a:pt x="f5" y="f10"/>
                  </a:lnTo>
                  <a:lnTo>
                    <a:pt x="f8" y="f10"/>
                  </a:lnTo>
                  <a:lnTo>
                    <a:pt x="f8" y="f7"/>
                  </a:lnTo>
                  <a:lnTo>
                    <a:pt x="f11" y="f7"/>
                  </a:lnTo>
                  <a:lnTo>
                    <a:pt x="f11" y="f10"/>
                  </a:lnTo>
                  <a:lnTo>
                    <a:pt x="f6" y="f10"/>
                  </a:lnTo>
                  <a:lnTo>
                    <a:pt x="f6" y="f9"/>
                  </a:lnTo>
                  <a:lnTo>
                    <a:pt x="f11" y="f9"/>
                  </a:lnTo>
                  <a:lnTo>
                    <a:pt x="f11" y="f5"/>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spTree>
    <p:extLst>
      <p:ext uri="{BB962C8B-B14F-4D97-AF65-F5344CB8AC3E}">
        <p14:creationId xmlns:p14="http://schemas.microsoft.com/office/powerpoint/2010/main" val="1788478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Diapositive de titre">
    <p:spTree>
      <p:nvGrpSpPr>
        <p:cNvPr id="1" name=""/>
        <p:cNvGrpSpPr/>
        <p:nvPr/>
      </p:nvGrpSpPr>
      <p:grpSpPr>
        <a:xfrm>
          <a:off x="0" y="0"/>
          <a:ext cx="0" cy="0"/>
          <a:chOff x="0" y="0"/>
          <a:chExt cx="0" cy="0"/>
        </a:xfrm>
      </p:grpSpPr>
      <p:sp>
        <p:nvSpPr>
          <p:cNvPr id="2" name="Rectangle 42"/>
          <p:cNvSpPr/>
          <p:nvPr/>
        </p:nvSpPr>
        <p:spPr>
          <a:xfrm flipV="1">
            <a:off x="3208016" y="205740"/>
            <a:ext cx="8739880" cy="6461763"/>
          </a:xfrm>
          <a:prstGeom prst="rect">
            <a:avLst/>
          </a:prstGeom>
          <a:solidFill>
            <a:srgbClr val="A4D7DC"/>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HelveticaNeueLT Std Lt"/>
            </a:endParaRPr>
          </a:p>
        </p:txBody>
      </p:sp>
      <p:sp>
        <p:nvSpPr>
          <p:cNvPr id="3" name="Rectangle 41"/>
          <p:cNvSpPr/>
          <p:nvPr/>
        </p:nvSpPr>
        <p:spPr>
          <a:xfrm>
            <a:off x="213356" y="205740"/>
            <a:ext cx="2994660" cy="6461763"/>
          </a:xfrm>
          <a:prstGeom prst="rect">
            <a:avLst/>
          </a:prstGeom>
          <a:solidFill>
            <a:srgbClr val="006489"/>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HelveticaNeueLT Std Lt"/>
            </a:endParaRPr>
          </a:p>
        </p:txBody>
      </p:sp>
      <p:sp>
        <p:nvSpPr>
          <p:cNvPr id="4" name="Titre 1"/>
          <p:cNvSpPr txBox="1">
            <a:spLocks noGrp="1"/>
          </p:cNvSpPr>
          <p:nvPr>
            <p:ph type="title"/>
          </p:nvPr>
        </p:nvSpPr>
        <p:spPr>
          <a:xfrm>
            <a:off x="4452935" y="1815248"/>
            <a:ext cx="7488451" cy="1869435"/>
          </a:xfrm>
        </p:spPr>
        <p:txBody>
          <a:bodyPr anchor="ctr"/>
          <a:lstStyle>
            <a:lvl1pPr>
              <a:defRPr sz="3200">
                <a:solidFill>
                  <a:srgbClr val="FFFFFF"/>
                </a:solidFill>
              </a:defRPr>
            </a:lvl1pPr>
          </a:lstStyle>
          <a:p>
            <a:pPr lvl="0"/>
            <a:r>
              <a:rPr lang="fr-FR"/>
              <a:t>Titre de la presentation</a:t>
            </a:r>
          </a:p>
        </p:txBody>
      </p:sp>
      <p:grpSp>
        <p:nvGrpSpPr>
          <p:cNvPr id="5" name="Groupe 40"/>
          <p:cNvGrpSpPr/>
          <p:nvPr/>
        </p:nvGrpSpPr>
        <p:grpSpPr>
          <a:xfrm>
            <a:off x="707864" y="1888162"/>
            <a:ext cx="1965228" cy="1039591"/>
            <a:chOff x="707864" y="1888162"/>
            <a:chExt cx="1965228" cy="1039591"/>
          </a:xfrm>
        </p:grpSpPr>
        <p:sp>
          <p:nvSpPr>
            <p:cNvPr id="6" name="Freeform 5"/>
            <p:cNvSpPr/>
            <p:nvPr/>
          </p:nvSpPr>
          <p:spPr>
            <a:xfrm>
              <a:off x="707864" y="2532385"/>
              <a:ext cx="604683" cy="395368"/>
            </a:xfrm>
            <a:custGeom>
              <a:avLst/>
              <a:gdLst>
                <a:gd name="f0" fmla="val 10800000"/>
                <a:gd name="f1" fmla="val 5400000"/>
                <a:gd name="f2" fmla="val 180"/>
                <a:gd name="f3" fmla="val w"/>
                <a:gd name="f4" fmla="val h"/>
                <a:gd name="f5" fmla="val 0"/>
                <a:gd name="f6" fmla="val 520"/>
                <a:gd name="f7" fmla="val 340"/>
                <a:gd name="f8" fmla="val 30"/>
                <a:gd name="f9" fmla="val 32"/>
                <a:gd name="f10" fmla="val 24"/>
                <a:gd name="f11" fmla="val 38"/>
                <a:gd name="f12" fmla="val 46"/>
                <a:gd name="f13" fmla="val 66"/>
                <a:gd name="f14" fmla="val 56"/>
                <a:gd name="f15" fmla="val 84"/>
                <a:gd name="f16" fmla="val 68"/>
                <a:gd name="f17" fmla="val 100"/>
                <a:gd name="f18" fmla="val 80"/>
                <a:gd name="f19" fmla="val 116"/>
                <a:gd name="f20" fmla="val 108"/>
                <a:gd name="f21" fmla="val 142"/>
                <a:gd name="f22" fmla="val 134"/>
                <a:gd name="f23" fmla="val 166"/>
                <a:gd name="f24" fmla="val 156"/>
                <a:gd name="f25" fmla="val 188"/>
                <a:gd name="f26" fmla="val 198"/>
                <a:gd name="f27" fmla="val 172"/>
                <a:gd name="f28" fmla="val 210"/>
                <a:gd name="f29" fmla="val 176"/>
                <a:gd name="f30" fmla="val 222"/>
                <a:gd name="f31" fmla="val 178"/>
                <a:gd name="f32" fmla="val 234"/>
                <a:gd name="f33" fmla="val 246"/>
                <a:gd name="f34" fmla="val 174"/>
                <a:gd name="f35" fmla="val 258"/>
                <a:gd name="f36" fmla="val 168"/>
                <a:gd name="f37" fmla="val 266"/>
                <a:gd name="f38" fmla="val 162"/>
                <a:gd name="f39" fmla="val 272"/>
                <a:gd name="f40" fmla="val 152"/>
                <a:gd name="f41" fmla="val 278"/>
                <a:gd name="f42" fmla="val 282"/>
                <a:gd name="f43" fmla="val 132"/>
                <a:gd name="f44" fmla="val 284"/>
                <a:gd name="f45" fmla="val 120"/>
                <a:gd name="f46" fmla="val 280"/>
                <a:gd name="f47" fmla="val 60"/>
                <a:gd name="f48" fmla="val 276"/>
                <a:gd name="f49" fmla="val 44"/>
                <a:gd name="f50" fmla="val 270"/>
                <a:gd name="f51" fmla="val 16"/>
                <a:gd name="f52" fmla="val 2"/>
                <a:gd name="f53" fmla="val 254"/>
                <a:gd name="f54" fmla="val 6"/>
                <a:gd name="f55" fmla="val 298"/>
                <a:gd name="f56" fmla="val 12"/>
                <a:gd name="f57" fmla="val 314"/>
                <a:gd name="f58" fmla="val 322"/>
                <a:gd name="f59" fmla="val 326"/>
                <a:gd name="f60" fmla="val 328"/>
                <a:gd name="f61" fmla="val 334"/>
                <a:gd name="f62" fmla="val 338"/>
                <a:gd name="f63" fmla="val 128"/>
                <a:gd name="f64" fmla="val 332"/>
                <a:gd name="f65" fmla="val 200"/>
                <a:gd name="f66" fmla="val 218"/>
                <a:gd name="f67" fmla="val 310"/>
                <a:gd name="f68" fmla="val 232"/>
                <a:gd name="f69" fmla="val 294"/>
                <a:gd name="f70" fmla="val 240"/>
                <a:gd name="f71" fmla="val 260"/>
                <a:gd name="f72" fmla="val 248"/>
                <a:gd name="f73" fmla="val 220"/>
                <a:gd name="f74" fmla="val 202"/>
                <a:gd name="f75" fmla="val 186"/>
                <a:gd name="f76" fmla="val 170"/>
                <a:gd name="f77" fmla="val 208"/>
                <a:gd name="f78" fmla="val 192"/>
                <a:gd name="f79" fmla="val 158"/>
                <a:gd name="f80" fmla="val 118"/>
                <a:gd name="f81" fmla="val 92"/>
                <a:gd name="f82" fmla="val 52"/>
                <a:gd name="f83" fmla="val 36"/>
                <a:gd name="f84" fmla="val 40"/>
                <a:gd name="f85" fmla="val 18"/>
                <a:gd name="f86" fmla="val 430"/>
                <a:gd name="f87" fmla="val 74"/>
                <a:gd name="f88" fmla="val 76"/>
                <a:gd name="f89" fmla="val 292"/>
                <a:gd name="f90" fmla="val 78"/>
                <a:gd name="f91" fmla="val 330"/>
                <a:gd name="f92" fmla="val 362"/>
                <a:gd name="f93" fmla="val 122"/>
                <a:gd name="f94" fmla="val 378"/>
                <a:gd name="f95" fmla="val 408"/>
                <a:gd name="f96" fmla="val 420"/>
                <a:gd name="f97" fmla="val 428"/>
                <a:gd name="f98" fmla="val 124"/>
                <a:gd name="f99" fmla="val 436"/>
                <a:gd name="f100" fmla="val 126"/>
                <a:gd name="f101" fmla="val 442"/>
                <a:gd name="f102" fmla="val 446"/>
                <a:gd name="f103" fmla="val 140"/>
                <a:gd name="f104" fmla="val 448"/>
                <a:gd name="f105" fmla="val 450"/>
                <a:gd name="f106" fmla="val 518"/>
                <a:gd name="f107" fmla="val 136"/>
                <a:gd name="f108" fmla="val 514"/>
                <a:gd name="f109" fmla="val 506"/>
                <a:gd name="f110" fmla="val 104"/>
                <a:gd name="f111" fmla="val 496"/>
                <a:gd name="f112" fmla="val 94"/>
                <a:gd name="f113" fmla="val 482"/>
                <a:gd name="f114" fmla="val 86"/>
                <a:gd name="f115" fmla="val 468"/>
                <a:gd name="f116" fmla="+- 0 0 -90"/>
                <a:gd name="f117" fmla="*/ f3 1 520"/>
                <a:gd name="f118" fmla="*/ f4 1 340"/>
                <a:gd name="f119" fmla="+- f7 0 f5"/>
                <a:gd name="f120" fmla="+- f6 0 f5"/>
                <a:gd name="f121" fmla="*/ f116 f0 1"/>
                <a:gd name="f122" fmla="*/ f120 1 520"/>
                <a:gd name="f123" fmla="*/ f119 1 340"/>
                <a:gd name="f124" fmla="*/ 30 f120 1"/>
                <a:gd name="f125" fmla="*/ 0 f119 1"/>
                <a:gd name="f126" fmla="*/ 38 f120 1"/>
                <a:gd name="f127" fmla="*/ 46 f119 1"/>
                <a:gd name="f128" fmla="*/ 56 f120 1"/>
                <a:gd name="f129" fmla="*/ 84 f119 1"/>
                <a:gd name="f130" fmla="*/ 80 f120 1"/>
                <a:gd name="f131" fmla="*/ 116 f119 1"/>
                <a:gd name="f132" fmla="*/ 134 f120 1"/>
                <a:gd name="f133" fmla="*/ 166 f119 1"/>
                <a:gd name="f134" fmla="*/ 166 f120 1"/>
                <a:gd name="f135" fmla="*/ 198 f119 1"/>
                <a:gd name="f136" fmla="*/ 176 f120 1"/>
                <a:gd name="f137" fmla="*/ 222 f119 1"/>
                <a:gd name="f138" fmla="*/ 178 f120 1"/>
                <a:gd name="f139" fmla="*/ 234 f119 1"/>
                <a:gd name="f140" fmla="*/ 174 f120 1"/>
                <a:gd name="f141" fmla="*/ 258 f119 1"/>
                <a:gd name="f142" fmla="*/ 162 f120 1"/>
                <a:gd name="f143" fmla="*/ 272 f119 1"/>
                <a:gd name="f144" fmla="*/ 142 f120 1"/>
                <a:gd name="f145" fmla="*/ 282 f119 1"/>
                <a:gd name="f146" fmla="*/ 120 f120 1"/>
                <a:gd name="f147" fmla="*/ 284 f119 1"/>
                <a:gd name="f148" fmla="*/ 100 f120 1"/>
                <a:gd name="f149" fmla="*/ 60 f120 1"/>
                <a:gd name="f150" fmla="*/ 276 f119 1"/>
                <a:gd name="f151" fmla="*/ 16 f120 1"/>
                <a:gd name="f152" fmla="*/ 2 f120 1"/>
                <a:gd name="f153" fmla="*/ 254 f119 1"/>
                <a:gd name="f154" fmla="*/ 278 f119 1"/>
                <a:gd name="f155" fmla="*/ 12 f120 1"/>
                <a:gd name="f156" fmla="*/ 314 f119 1"/>
                <a:gd name="f157" fmla="*/ 322 f119 1"/>
                <a:gd name="f158" fmla="*/ 328 f119 1"/>
                <a:gd name="f159" fmla="*/ 338 f119 1"/>
                <a:gd name="f160" fmla="*/ 128 f120 1"/>
                <a:gd name="f161" fmla="*/ 340 f119 1"/>
                <a:gd name="f162" fmla="*/ 180 f120 1"/>
                <a:gd name="f163" fmla="*/ 332 f119 1"/>
                <a:gd name="f164" fmla="*/ 218 f120 1"/>
                <a:gd name="f165" fmla="*/ 310 f119 1"/>
                <a:gd name="f166" fmla="*/ 240 f120 1"/>
                <a:gd name="f167" fmla="*/ 248 f120 1"/>
                <a:gd name="f168" fmla="*/ 240 f119 1"/>
                <a:gd name="f169" fmla="*/ 246 f120 1"/>
                <a:gd name="f170" fmla="*/ 220 f119 1"/>
                <a:gd name="f171" fmla="*/ 232 f120 1"/>
                <a:gd name="f172" fmla="*/ 186 f119 1"/>
                <a:gd name="f173" fmla="*/ 208 f120 1"/>
                <a:gd name="f174" fmla="*/ 156 f119 1"/>
                <a:gd name="f175" fmla="*/ 158 f120 1"/>
                <a:gd name="f176" fmla="*/ 118 f119 1"/>
                <a:gd name="f177" fmla="*/ 84 f120 1"/>
                <a:gd name="f178" fmla="*/ 66 f119 1"/>
                <a:gd name="f179" fmla="*/ 52 f120 1"/>
                <a:gd name="f180" fmla="*/ 36 f119 1"/>
                <a:gd name="f181" fmla="*/ 430 f120 1"/>
                <a:gd name="f182" fmla="*/ 74 f119 1"/>
                <a:gd name="f183" fmla="*/ 338 f120 1"/>
                <a:gd name="f184" fmla="*/ 76 f119 1"/>
                <a:gd name="f185" fmla="*/ 292 f120 1"/>
                <a:gd name="f186" fmla="*/ 330 f119 1"/>
                <a:gd name="f187" fmla="*/ 362 f120 1"/>
                <a:gd name="f188" fmla="*/ 122 f119 1"/>
                <a:gd name="f189" fmla="*/ 378 f120 1"/>
                <a:gd name="f190" fmla="*/ 408 f120 1"/>
                <a:gd name="f191" fmla="*/ 120 f119 1"/>
                <a:gd name="f192" fmla="*/ 428 f120 1"/>
                <a:gd name="f193" fmla="*/ 124 f119 1"/>
                <a:gd name="f194" fmla="*/ 442 f120 1"/>
                <a:gd name="f195" fmla="*/ 132 f119 1"/>
                <a:gd name="f196" fmla="*/ 446 f120 1"/>
                <a:gd name="f197" fmla="*/ 140 f119 1"/>
                <a:gd name="f198" fmla="*/ 450 f120 1"/>
                <a:gd name="f199" fmla="*/ 176 f119 1"/>
                <a:gd name="f200" fmla="*/ 520 f120 1"/>
                <a:gd name="f201" fmla="*/ 514 f120 1"/>
                <a:gd name="f202" fmla="*/ 496 f120 1"/>
                <a:gd name="f203" fmla="*/ 94 f119 1"/>
                <a:gd name="f204" fmla="*/ 468 f120 1"/>
                <a:gd name="f205" fmla="*/ 80 f119 1"/>
                <a:gd name="f206" fmla="*/ f121 1 f2"/>
                <a:gd name="f207" fmla="*/ f124 1 520"/>
                <a:gd name="f208" fmla="*/ f125 1 340"/>
                <a:gd name="f209" fmla="*/ f126 1 520"/>
                <a:gd name="f210" fmla="*/ f127 1 340"/>
                <a:gd name="f211" fmla="*/ f128 1 520"/>
                <a:gd name="f212" fmla="*/ f129 1 340"/>
                <a:gd name="f213" fmla="*/ f130 1 520"/>
                <a:gd name="f214" fmla="*/ f131 1 340"/>
                <a:gd name="f215" fmla="*/ f132 1 520"/>
                <a:gd name="f216" fmla="*/ f133 1 340"/>
                <a:gd name="f217" fmla="*/ f134 1 520"/>
                <a:gd name="f218" fmla="*/ f135 1 340"/>
                <a:gd name="f219" fmla="*/ f136 1 520"/>
                <a:gd name="f220" fmla="*/ f137 1 340"/>
                <a:gd name="f221" fmla="*/ f138 1 520"/>
                <a:gd name="f222" fmla="*/ f139 1 340"/>
                <a:gd name="f223" fmla="*/ f140 1 520"/>
                <a:gd name="f224" fmla="*/ f141 1 340"/>
                <a:gd name="f225" fmla="*/ f142 1 520"/>
                <a:gd name="f226" fmla="*/ f143 1 340"/>
                <a:gd name="f227" fmla="*/ f144 1 520"/>
                <a:gd name="f228" fmla="*/ f145 1 340"/>
                <a:gd name="f229" fmla="*/ f146 1 520"/>
                <a:gd name="f230" fmla="*/ f147 1 340"/>
                <a:gd name="f231" fmla="*/ f148 1 520"/>
                <a:gd name="f232" fmla="*/ f149 1 520"/>
                <a:gd name="f233" fmla="*/ f150 1 340"/>
                <a:gd name="f234" fmla="*/ f151 1 520"/>
                <a:gd name="f235" fmla="*/ f152 1 520"/>
                <a:gd name="f236" fmla="*/ f153 1 340"/>
                <a:gd name="f237" fmla="*/ f154 1 340"/>
                <a:gd name="f238" fmla="*/ f155 1 520"/>
                <a:gd name="f239" fmla="*/ f156 1 340"/>
                <a:gd name="f240" fmla="*/ f157 1 340"/>
                <a:gd name="f241" fmla="*/ f158 1 340"/>
                <a:gd name="f242" fmla="*/ f159 1 340"/>
                <a:gd name="f243" fmla="*/ f160 1 520"/>
                <a:gd name="f244" fmla="*/ f161 1 340"/>
                <a:gd name="f245" fmla="*/ f162 1 520"/>
                <a:gd name="f246" fmla="*/ f163 1 340"/>
                <a:gd name="f247" fmla="*/ f164 1 520"/>
                <a:gd name="f248" fmla="*/ f165 1 340"/>
                <a:gd name="f249" fmla="*/ f166 1 520"/>
                <a:gd name="f250" fmla="*/ f167 1 520"/>
                <a:gd name="f251" fmla="*/ f168 1 340"/>
                <a:gd name="f252" fmla="*/ f169 1 520"/>
                <a:gd name="f253" fmla="*/ f170 1 340"/>
                <a:gd name="f254" fmla="*/ f171 1 520"/>
                <a:gd name="f255" fmla="*/ f172 1 340"/>
                <a:gd name="f256" fmla="*/ f173 1 520"/>
                <a:gd name="f257" fmla="*/ f174 1 340"/>
                <a:gd name="f258" fmla="*/ f175 1 520"/>
                <a:gd name="f259" fmla="*/ f176 1 340"/>
                <a:gd name="f260" fmla="*/ f177 1 520"/>
                <a:gd name="f261" fmla="*/ f178 1 340"/>
                <a:gd name="f262" fmla="*/ f179 1 520"/>
                <a:gd name="f263" fmla="*/ f180 1 340"/>
                <a:gd name="f264" fmla="*/ f181 1 520"/>
                <a:gd name="f265" fmla="*/ f182 1 340"/>
                <a:gd name="f266" fmla="*/ f183 1 520"/>
                <a:gd name="f267" fmla="*/ f184 1 340"/>
                <a:gd name="f268" fmla="*/ f185 1 520"/>
                <a:gd name="f269" fmla="*/ f186 1 340"/>
                <a:gd name="f270" fmla="*/ f187 1 520"/>
                <a:gd name="f271" fmla="*/ f188 1 340"/>
                <a:gd name="f272" fmla="*/ f189 1 520"/>
                <a:gd name="f273" fmla="*/ f190 1 520"/>
                <a:gd name="f274" fmla="*/ f191 1 340"/>
                <a:gd name="f275" fmla="*/ f192 1 520"/>
                <a:gd name="f276" fmla="*/ f193 1 340"/>
                <a:gd name="f277" fmla="*/ f194 1 520"/>
                <a:gd name="f278" fmla="*/ f195 1 340"/>
                <a:gd name="f279" fmla="*/ f196 1 520"/>
                <a:gd name="f280" fmla="*/ f197 1 340"/>
                <a:gd name="f281" fmla="*/ f198 1 520"/>
                <a:gd name="f282" fmla="*/ f199 1 340"/>
                <a:gd name="f283" fmla="*/ f200 1 520"/>
                <a:gd name="f284" fmla="*/ f201 1 520"/>
                <a:gd name="f285" fmla="*/ f202 1 520"/>
                <a:gd name="f286" fmla="*/ f203 1 340"/>
                <a:gd name="f287" fmla="*/ f204 1 520"/>
                <a:gd name="f288" fmla="*/ f205 1 340"/>
                <a:gd name="f289" fmla="*/ 0 1 f122"/>
                <a:gd name="f290" fmla="*/ f6 1 f122"/>
                <a:gd name="f291" fmla="*/ 0 1 f123"/>
                <a:gd name="f292" fmla="*/ f7 1 f123"/>
                <a:gd name="f293" fmla="+- f206 0 f1"/>
                <a:gd name="f294" fmla="*/ f207 1 f122"/>
                <a:gd name="f295" fmla="*/ f208 1 f123"/>
                <a:gd name="f296" fmla="*/ f209 1 f122"/>
                <a:gd name="f297" fmla="*/ f210 1 f123"/>
                <a:gd name="f298" fmla="*/ f211 1 f122"/>
                <a:gd name="f299" fmla="*/ f212 1 f123"/>
                <a:gd name="f300" fmla="*/ f213 1 f122"/>
                <a:gd name="f301" fmla="*/ f214 1 f123"/>
                <a:gd name="f302" fmla="*/ f215 1 f122"/>
                <a:gd name="f303" fmla="*/ f216 1 f123"/>
                <a:gd name="f304" fmla="*/ f217 1 f122"/>
                <a:gd name="f305" fmla="*/ f218 1 f123"/>
                <a:gd name="f306" fmla="*/ f219 1 f122"/>
                <a:gd name="f307" fmla="*/ f220 1 f123"/>
                <a:gd name="f308" fmla="*/ f221 1 f122"/>
                <a:gd name="f309" fmla="*/ f222 1 f123"/>
                <a:gd name="f310" fmla="*/ f223 1 f122"/>
                <a:gd name="f311" fmla="*/ f224 1 f123"/>
                <a:gd name="f312" fmla="*/ f225 1 f122"/>
                <a:gd name="f313" fmla="*/ f226 1 f123"/>
                <a:gd name="f314" fmla="*/ f227 1 f122"/>
                <a:gd name="f315" fmla="*/ f228 1 f123"/>
                <a:gd name="f316" fmla="*/ f229 1 f122"/>
                <a:gd name="f317" fmla="*/ f230 1 f123"/>
                <a:gd name="f318" fmla="*/ f231 1 f122"/>
                <a:gd name="f319" fmla="*/ f232 1 f122"/>
                <a:gd name="f320" fmla="*/ f233 1 f123"/>
                <a:gd name="f321" fmla="*/ f234 1 f122"/>
                <a:gd name="f322" fmla="*/ f235 1 f122"/>
                <a:gd name="f323" fmla="*/ f236 1 f123"/>
                <a:gd name="f324" fmla="*/ f237 1 f123"/>
                <a:gd name="f325" fmla="*/ f238 1 f122"/>
                <a:gd name="f326" fmla="*/ f239 1 f123"/>
                <a:gd name="f327" fmla="*/ f240 1 f123"/>
                <a:gd name="f328" fmla="*/ f241 1 f123"/>
                <a:gd name="f329" fmla="*/ f242 1 f123"/>
                <a:gd name="f330" fmla="*/ f243 1 f122"/>
                <a:gd name="f331" fmla="*/ f244 1 f123"/>
                <a:gd name="f332" fmla="*/ f245 1 f122"/>
                <a:gd name="f333" fmla="*/ f246 1 f123"/>
                <a:gd name="f334" fmla="*/ f247 1 f122"/>
                <a:gd name="f335" fmla="*/ f248 1 f123"/>
                <a:gd name="f336" fmla="*/ f249 1 f122"/>
                <a:gd name="f337" fmla="*/ f250 1 f122"/>
                <a:gd name="f338" fmla="*/ f251 1 f123"/>
                <a:gd name="f339" fmla="*/ f252 1 f122"/>
                <a:gd name="f340" fmla="*/ f253 1 f123"/>
                <a:gd name="f341" fmla="*/ f254 1 f122"/>
                <a:gd name="f342" fmla="*/ f255 1 f123"/>
                <a:gd name="f343" fmla="*/ f256 1 f122"/>
                <a:gd name="f344" fmla="*/ f257 1 f123"/>
                <a:gd name="f345" fmla="*/ f258 1 f122"/>
                <a:gd name="f346" fmla="*/ f259 1 f123"/>
                <a:gd name="f347" fmla="*/ f260 1 f122"/>
                <a:gd name="f348" fmla="*/ f261 1 f123"/>
                <a:gd name="f349" fmla="*/ f262 1 f122"/>
                <a:gd name="f350" fmla="*/ f263 1 f123"/>
                <a:gd name="f351" fmla="*/ f264 1 f122"/>
                <a:gd name="f352" fmla="*/ f265 1 f123"/>
                <a:gd name="f353" fmla="*/ f266 1 f122"/>
                <a:gd name="f354" fmla="*/ f267 1 f123"/>
                <a:gd name="f355" fmla="*/ f268 1 f122"/>
                <a:gd name="f356" fmla="*/ f269 1 f123"/>
                <a:gd name="f357" fmla="*/ f270 1 f122"/>
                <a:gd name="f358" fmla="*/ f271 1 f123"/>
                <a:gd name="f359" fmla="*/ f272 1 f122"/>
                <a:gd name="f360" fmla="*/ f273 1 f122"/>
                <a:gd name="f361" fmla="*/ f274 1 f123"/>
                <a:gd name="f362" fmla="*/ f275 1 f122"/>
                <a:gd name="f363" fmla="*/ f276 1 f123"/>
                <a:gd name="f364" fmla="*/ f277 1 f122"/>
                <a:gd name="f365" fmla="*/ f278 1 f123"/>
                <a:gd name="f366" fmla="*/ f279 1 f122"/>
                <a:gd name="f367" fmla="*/ f280 1 f123"/>
                <a:gd name="f368" fmla="*/ f281 1 f122"/>
                <a:gd name="f369" fmla="*/ f282 1 f123"/>
                <a:gd name="f370" fmla="*/ f283 1 f122"/>
                <a:gd name="f371" fmla="*/ f284 1 f122"/>
                <a:gd name="f372" fmla="*/ f285 1 f122"/>
                <a:gd name="f373" fmla="*/ f286 1 f123"/>
                <a:gd name="f374" fmla="*/ f287 1 f122"/>
                <a:gd name="f375" fmla="*/ f288 1 f123"/>
                <a:gd name="f376" fmla="*/ f289 f117 1"/>
                <a:gd name="f377" fmla="*/ f290 f117 1"/>
                <a:gd name="f378" fmla="*/ f292 f118 1"/>
                <a:gd name="f379" fmla="*/ f291 f118 1"/>
                <a:gd name="f380" fmla="*/ f294 f117 1"/>
                <a:gd name="f381" fmla="*/ f295 f118 1"/>
                <a:gd name="f382" fmla="*/ f296 f117 1"/>
                <a:gd name="f383" fmla="*/ f297 f118 1"/>
                <a:gd name="f384" fmla="*/ f298 f117 1"/>
                <a:gd name="f385" fmla="*/ f299 f118 1"/>
                <a:gd name="f386" fmla="*/ f300 f117 1"/>
                <a:gd name="f387" fmla="*/ f301 f118 1"/>
                <a:gd name="f388" fmla="*/ f302 f117 1"/>
                <a:gd name="f389" fmla="*/ f303 f118 1"/>
                <a:gd name="f390" fmla="*/ f304 f117 1"/>
                <a:gd name="f391" fmla="*/ f305 f118 1"/>
                <a:gd name="f392" fmla="*/ f306 f117 1"/>
                <a:gd name="f393" fmla="*/ f307 f118 1"/>
                <a:gd name="f394" fmla="*/ f308 f117 1"/>
                <a:gd name="f395" fmla="*/ f309 f118 1"/>
                <a:gd name="f396" fmla="*/ f310 f117 1"/>
                <a:gd name="f397" fmla="*/ f311 f118 1"/>
                <a:gd name="f398" fmla="*/ f312 f117 1"/>
                <a:gd name="f399" fmla="*/ f313 f118 1"/>
                <a:gd name="f400" fmla="*/ f314 f117 1"/>
                <a:gd name="f401" fmla="*/ f315 f118 1"/>
                <a:gd name="f402" fmla="*/ f316 f117 1"/>
                <a:gd name="f403" fmla="*/ f317 f118 1"/>
                <a:gd name="f404" fmla="*/ f318 f117 1"/>
                <a:gd name="f405" fmla="*/ f319 f117 1"/>
                <a:gd name="f406" fmla="*/ f320 f118 1"/>
                <a:gd name="f407" fmla="*/ f321 f117 1"/>
                <a:gd name="f408" fmla="*/ f322 f117 1"/>
                <a:gd name="f409" fmla="*/ f323 f118 1"/>
                <a:gd name="f410" fmla="*/ f324 f118 1"/>
                <a:gd name="f411" fmla="*/ f325 f117 1"/>
                <a:gd name="f412" fmla="*/ f326 f118 1"/>
                <a:gd name="f413" fmla="*/ f327 f118 1"/>
                <a:gd name="f414" fmla="*/ f328 f118 1"/>
                <a:gd name="f415" fmla="*/ f329 f118 1"/>
                <a:gd name="f416" fmla="*/ f330 f117 1"/>
                <a:gd name="f417" fmla="*/ f331 f118 1"/>
                <a:gd name="f418" fmla="*/ f332 f117 1"/>
                <a:gd name="f419" fmla="*/ f333 f118 1"/>
                <a:gd name="f420" fmla="*/ f334 f117 1"/>
                <a:gd name="f421" fmla="*/ f335 f118 1"/>
                <a:gd name="f422" fmla="*/ f336 f117 1"/>
                <a:gd name="f423" fmla="*/ f337 f117 1"/>
                <a:gd name="f424" fmla="*/ f338 f118 1"/>
                <a:gd name="f425" fmla="*/ f339 f117 1"/>
                <a:gd name="f426" fmla="*/ f340 f118 1"/>
                <a:gd name="f427" fmla="*/ f341 f117 1"/>
                <a:gd name="f428" fmla="*/ f342 f118 1"/>
                <a:gd name="f429" fmla="*/ f343 f117 1"/>
                <a:gd name="f430" fmla="*/ f344 f118 1"/>
                <a:gd name="f431" fmla="*/ f345 f117 1"/>
                <a:gd name="f432" fmla="*/ f346 f118 1"/>
                <a:gd name="f433" fmla="*/ f347 f117 1"/>
                <a:gd name="f434" fmla="*/ f348 f118 1"/>
                <a:gd name="f435" fmla="*/ f349 f117 1"/>
                <a:gd name="f436" fmla="*/ f350 f118 1"/>
                <a:gd name="f437" fmla="*/ f351 f117 1"/>
                <a:gd name="f438" fmla="*/ f352 f118 1"/>
                <a:gd name="f439" fmla="*/ f353 f117 1"/>
                <a:gd name="f440" fmla="*/ f354 f118 1"/>
                <a:gd name="f441" fmla="*/ f355 f117 1"/>
                <a:gd name="f442" fmla="*/ f356 f118 1"/>
                <a:gd name="f443" fmla="*/ f357 f117 1"/>
                <a:gd name="f444" fmla="*/ f358 f118 1"/>
                <a:gd name="f445" fmla="*/ f359 f117 1"/>
                <a:gd name="f446" fmla="*/ f360 f117 1"/>
                <a:gd name="f447" fmla="*/ f361 f118 1"/>
                <a:gd name="f448" fmla="*/ f362 f117 1"/>
                <a:gd name="f449" fmla="*/ f363 f118 1"/>
                <a:gd name="f450" fmla="*/ f364 f117 1"/>
                <a:gd name="f451" fmla="*/ f365 f118 1"/>
                <a:gd name="f452" fmla="*/ f366 f117 1"/>
                <a:gd name="f453" fmla="*/ f367 f118 1"/>
                <a:gd name="f454" fmla="*/ f368 f117 1"/>
                <a:gd name="f455" fmla="*/ f369 f118 1"/>
                <a:gd name="f456" fmla="*/ f370 f117 1"/>
                <a:gd name="f457" fmla="*/ f371 f117 1"/>
                <a:gd name="f458" fmla="*/ f372 f117 1"/>
                <a:gd name="f459" fmla="*/ f373 f118 1"/>
                <a:gd name="f460" fmla="*/ f374 f117 1"/>
                <a:gd name="f461" fmla="*/ f375 f118 1"/>
              </a:gdLst>
              <a:ahLst/>
              <a:cxnLst>
                <a:cxn ang="3cd4">
                  <a:pos x="hc" y="t"/>
                </a:cxn>
                <a:cxn ang="0">
                  <a:pos x="r" y="vc"/>
                </a:cxn>
                <a:cxn ang="cd4">
                  <a:pos x="hc" y="b"/>
                </a:cxn>
                <a:cxn ang="cd2">
                  <a:pos x="l" y="vc"/>
                </a:cxn>
                <a:cxn ang="f293">
                  <a:pos x="f380" y="f381"/>
                </a:cxn>
                <a:cxn ang="f293">
                  <a:pos x="f382" y="f383"/>
                </a:cxn>
                <a:cxn ang="f293">
                  <a:pos x="f384" y="f385"/>
                </a:cxn>
                <a:cxn ang="f293">
                  <a:pos x="f386" y="f387"/>
                </a:cxn>
                <a:cxn ang="f293">
                  <a:pos x="f388" y="f389"/>
                </a:cxn>
                <a:cxn ang="f293">
                  <a:pos x="f390" y="f391"/>
                </a:cxn>
                <a:cxn ang="f293">
                  <a:pos x="f392" y="f393"/>
                </a:cxn>
                <a:cxn ang="f293">
                  <a:pos x="f394" y="f395"/>
                </a:cxn>
                <a:cxn ang="f293">
                  <a:pos x="f396" y="f397"/>
                </a:cxn>
                <a:cxn ang="f293">
                  <a:pos x="f398" y="f399"/>
                </a:cxn>
                <a:cxn ang="f293">
                  <a:pos x="f400" y="f401"/>
                </a:cxn>
                <a:cxn ang="f293">
                  <a:pos x="f402" y="f403"/>
                </a:cxn>
                <a:cxn ang="f293">
                  <a:pos x="f404" y="f403"/>
                </a:cxn>
                <a:cxn ang="f293">
                  <a:pos x="f405" y="f406"/>
                </a:cxn>
                <a:cxn ang="f293">
                  <a:pos x="f407" y="f397"/>
                </a:cxn>
                <a:cxn ang="f293">
                  <a:pos x="f408" y="f409"/>
                </a:cxn>
                <a:cxn ang="f293">
                  <a:pos x="f408" y="f410"/>
                </a:cxn>
                <a:cxn ang="f293">
                  <a:pos x="f411" y="f412"/>
                </a:cxn>
                <a:cxn ang="f293">
                  <a:pos x="f407" y="f413"/>
                </a:cxn>
                <a:cxn ang="f293">
                  <a:pos x="f382" y="f414"/>
                </a:cxn>
                <a:cxn ang="f293">
                  <a:pos x="f404" y="f415"/>
                </a:cxn>
                <a:cxn ang="f293">
                  <a:pos x="f416" y="f417"/>
                </a:cxn>
                <a:cxn ang="f293">
                  <a:pos x="f418" y="f419"/>
                </a:cxn>
                <a:cxn ang="f293">
                  <a:pos x="f420" y="f421"/>
                </a:cxn>
                <a:cxn ang="f293">
                  <a:pos x="f422" y="f410"/>
                </a:cxn>
                <a:cxn ang="f293">
                  <a:pos x="f423" y="f424"/>
                </a:cxn>
                <a:cxn ang="f293">
                  <a:pos x="f425" y="f426"/>
                </a:cxn>
                <a:cxn ang="f293">
                  <a:pos x="f427" y="f428"/>
                </a:cxn>
                <a:cxn ang="f293">
                  <a:pos x="f429" y="f430"/>
                </a:cxn>
                <a:cxn ang="f293">
                  <a:pos x="f431" y="f432"/>
                </a:cxn>
                <a:cxn ang="f293">
                  <a:pos x="f433" y="f434"/>
                </a:cxn>
                <a:cxn ang="f293">
                  <a:pos x="f435" y="f436"/>
                </a:cxn>
                <a:cxn ang="f293">
                  <a:pos x="f380" y="f381"/>
                </a:cxn>
                <a:cxn ang="f293">
                  <a:pos x="f437" y="f438"/>
                </a:cxn>
                <a:cxn ang="f293">
                  <a:pos x="f439" y="f440"/>
                </a:cxn>
                <a:cxn ang="f293">
                  <a:pos x="f441" y="f442"/>
                </a:cxn>
                <a:cxn ang="f293">
                  <a:pos x="f443" y="f444"/>
                </a:cxn>
                <a:cxn ang="f293">
                  <a:pos x="f445" y="f444"/>
                </a:cxn>
                <a:cxn ang="f293">
                  <a:pos x="f446" y="f447"/>
                </a:cxn>
                <a:cxn ang="f293">
                  <a:pos x="f448" y="f449"/>
                </a:cxn>
                <a:cxn ang="f293">
                  <a:pos x="f450" y="f451"/>
                </a:cxn>
                <a:cxn ang="f293">
                  <a:pos x="f452" y="f453"/>
                </a:cxn>
                <a:cxn ang="f293">
                  <a:pos x="f454" y="f455"/>
                </a:cxn>
                <a:cxn ang="f293">
                  <a:pos x="f456" y="f442"/>
                </a:cxn>
                <a:cxn ang="f293">
                  <a:pos x="f456" y="f430"/>
                </a:cxn>
                <a:cxn ang="f293">
                  <a:pos x="f457" y="f447"/>
                </a:cxn>
                <a:cxn ang="f293">
                  <a:pos x="f458" y="f459"/>
                </a:cxn>
                <a:cxn ang="f293">
                  <a:pos x="f460" y="f461"/>
                </a:cxn>
                <a:cxn ang="f293">
                  <a:pos x="f437" y="f438"/>
                </a:cxn>
              </a:cxnLst>
              <a:rect l="f376" t="f379" r="f377" b="f378"/>
              <a:pathLst>
                <a:path w="520" h="340">
                  <a:moveTo>
                    <a:pt x="f8" y="f5"/>
                  </a:moveTo>
                  <a:lnTo>
                    <a:pt x="f8" y="f5"/>
                  </a:lnTo>
                  <a:lnTo>
                    <a:pt x="f9" y="f10"/>
                  </a:lnTo>
                  <a:lnTo>
                    <a:pt x="f11" y="f12"/>
                  </a:lnTo>
                  <a:lnTo>
                    <a:pt x="f12" y="f13"/>
                  </a:lnTo>
                  <a:lnTo>
                    <a:pt x="f14" y="f15"/>
                  </a:lnTo>
                  <a:lnTo>
                    <a:pt x="f16" y="f17"/>
                  </a:lnTo>
                  <a:lnTo>
                    <a:pt x="f18" y="f19"/>
                  </a:lnTo>
                  <a:lnTo>
                    <a:pt x="f20" y="f21"/>
                  </a:lnTo>
                  <a:lnTo>
                    <a:pt x="f22" y="f23"/>
                  </a:lnTo>
                  <a:lnTo>
                    <a:pt x="f24" y="f25"/>
                  </a:lnTo>
                  <a:lnTo>
                    <a:pt x="f23" y="f26"/>
                  </a:lnTo>
                  <a:lnTo>
                    <a:pt x="f27" y="f28"/>
                  </a:lnTo>
                  <a:lnTo>
                    <a:pt x="f29" y="f30"/>
                  </a:lnTo>
                  <a:lnTo>
                    <a:pt x="f31" y="f32"/>
                  </a:lnTo>
                  <a:lnTo>
                    <a:pt x="f31" y="f32"/>
                  </a:lnTo>
                  <a:lnTo>
                    <a:pt x="f31" y="f33"/>
                  </a:lnTo>
                  <a:lnTo>
                    <a:pt x="f34" y="f35"/>
                  </a:lnTo>
                  <a:lnTo>
                    <a:pt x="f36" y="f37"/>
                  </a:lnTo>
                  <a:lnTo>
                    <a:pt x="f38" y="f39"/>
                  </a:lnTo>
                  <a:lnTo>
                    <a:pt x="f40" y="f41"/>
                  </a:lnTo>
                  <a:lnTo>
                    <a:pt x="f21" y="f42"/>
                  </a:lnTo>
                  <a:lnTo>
                    <a:pt x="f43" y="f44"/>
                  </a:lnTo>
                  <a:lnTo>
                    <a:pt x="f45" y="f44"/>
                  </a:lnTo>
                  <a:lnTo>
                    <a:pt x="f45" y="f44"/>
                  </a:lnTo>
                  <a:lnTo>
                    <a:pt x="f17" y="f44"/>
                  </a:lnTo>
                  <a:lnTo>
                    <a:pt x="f18" y="f46"/>
                  </a:lnTo>
                  <a:lnTo>
                    <a:pt x="f47" y="f48"/>
                  </a:lnTo>
                  <a:lnTo>
                    <a:pt x="f49" y="f50"/>
                  </a:lnTo>
                  <a:lnTo>
                    <a:pt x="f51" y="f35"/>
                  </a:lnTo>
                  <a:lnTo>
                    <a:pt x="f52" y="f53"/>
                  </a:lnTo>
                  <a:lnTo>
                    <a:pt x="f52" y="f53"/>
                  </a:lnTo>
                  <a:lnTo>
                    <a:pt x="f5" y="f37"/>
                  </a:lnTo>
                  <a:lnTo>
                    <a:pt x="f52" y="f41"/>
                  </a:lnTo>
                  <a:lnTo>
                    <a:pt x="f54" y="f55"/>
                  </a:lnTo>
                  <a:lnTo>
                    <a:pt x="f56" y="f57"/>
                  </a:lnTo>
                  <a:lnTo>
                    <a:pt x="f51" y="f58"/>
                  </a:lnTo>
                  <a:lnTo>
                    <a:pt x="f51" y="f58"/>
                  </a:lnTo>
                  <a:lnTo>
                    <a:pt x="f10" y="f59"/>
                  </a:lnTo>
                  <a:lnTo>
                    <a:pt x="f11" y="f60"/>
                  </a:lnTo>
                  <a:lnTo>
                    <a:pt x="f16" y="f61"/>
                  </a:lnTo>
                  <a:lnTo>
                    <a:pt x="f17" y="f62"/>
                  </a:lnTo>
                  <a:lnTo>
                    <a:pt x="f63" y="f7"/>
                  </a:lnTo>
                  <a:lnTo>
                    <a:pt x="f63" y="f7"/>
                  </a:lnTo>
                  <a:lnTo>
                    <a:pt x="f24" y="f62"/>
                  </a:lnTo>
                  <a:lnTo>
                    <a:pt x="f2" y="f64"/>
                  </a:lnTo>
                  <a:lnTo>
                    <a:pt x="f65" y="f58"/>
                  </a:lnTo>
                  <a:lnTo>
                    <a:pt x="f66" y="f67"/>
                  </a:lnTo>
                  <a:lnTo>
                    <a:pt x="f68" y="f69"/>
                  </a:lnTo>
                  <a:lnTo>
                    <a:pt x="f70" y="f41"/>
                  </a:lnTo>
                  <a:lnTo>
                    <a:pt x="f33" y="f71"/>
                  </a:lnTo>
                  <a:lnTo>
                    <a:pt x="f72" y="f70"/>
                  </a:lnTo>
                  <a:lnTo>
                    <a:pt x="f72" y="f70"/>
                  </a:lnTo>
                  <a:lnTo>
                    <a:pt x="f33" y="f73"/>
                  </a:lnTo>
                  <a:lnTo>
                    <a:pt x="f70" y="f74"/>
                  </a:lnTo>
                  <a:lnTo>
                    <a:pt x="f68" y="f75"/>
                  </a:lnTo>
                  <a:lnTo>
                    <a:pt x="f73" y="f76"/>
                  </a:lnTo>
                  <a:lnTo>
                    <a:pt x="f77" y="f24"/>
                  </a:lnTo>
                  <a:lnTo>
                    <a:pt x="f78" y="f21"/>
                  </a:lnTo>
                  <a:lnTo>
                    <a:pt x="f79" y="f80"/>
                  </a:lnTo>
                  <a:lnTo>
                    <a:pt x="f45" y="f81"/>
                  </a:lnTo>
                  <a:lnTo>
                    <a:pt x="f15" y="f13"/>
                  </a:lnTo>
                  <a:lnTo>
                    <a:pt x="f16" y="f82"/>
                  </a:lnTo>
                  <a:lnTo>
                    <a:pt x="f82" y="f83"/>
                  </a:lnTo>
                  <a:lnTo>
                    <a:pt x="f84" y="f85"/>
                  </a:lnTo>
                  <a:lnTo>
                    <a:pt x="f8" y="f5"/>
                  </a:lnTo>
                  <a:lnTo>
                    <a:pt x="f8" y="f5"/>
                  </a:lnTo>
                  <a:close/>
                  <a:moveTo>
                    <a:pt x="f86" y="f87"/>
                  </a:moveTo>
                  <a:lnTo>
                    <a:pt x="f86" y="f87"/>
                  </a:lnTo>
                  <a:lnTo>
                    <a:pt x="f62" y="f88"/>
                  </a:lnTo>
                  <a:lnTo>
                    <a:pt x="f89" y="f90"/>
                  </a:lnTo>
                  <a:lnTo>
                    <a:pt x="f89" y="f91"/>
                  </a:lnTo>
                  <a:lnTo>
                    <a:pt x="f92" y="f91"/>
                  </a:lnTo>
                  <a:lnTo>
                    <a:pt x="f92" y="f93"/>
                  </a:lnTo>
                  <a:lnTo>
                    <a:pt x="f92" y="f93"/>
                  </a:lnTo>
                  <a:lnTo>
                    <a:pt x="f94" y="f93"/>
                  </a:lnTo>
                  <a:lnTo>
                    <a:pt x="f95" y="f45"/>
                  </a:lnTo>
                  <a:lnTo>
                    <a:pt x="f95" y="f45"/>
                  </a:lnTo>
                  <a:lnTo>
                    <a:pt x="f96" y="f93"/>
                  </a:lnTo>
                  <a:lnTo>
                    <a:pt x="f97" y="f98"/>
                  </a:lnTo>
                  <a:lnTo>
                    <a:pt x="f99" y="f100"/>
                  </a:lnTo>
                  <a:lnTo>
                    <a:pt x="f101" y="f43"/>
                  </a:lnTo>
                  <a:lnTo>
                    <a:pt x="f101" y="f43"/>
                  </a:lnTo>
                  <a:lnTo>
                    <a:pt x="f102" y="f103"/>
                  </a:lnTo>
                  <a:lnTo>
                    <a:pt x="f104" y="f40"/>
                  </a:lnTo>
                  <a:lnTo>
                    <a:pt x="f105" y="f29"/>
                  </a:lnTo>
                  <a:lnTo>
                    <a:pt x="f105" y="f91"/>
                  </a:lnTo>
                  <a:lnTo>
                    <a:pt x="f6" y="f91"/>
                  </a:lnTo>
                  <a:lnTo>
                    <a:pt x="f6" y="f24"/>
                  </a:lnTo>
                  <a:lnTo>
                    <a:pt x="f6" y="f24"/>
                  </a:lnTo>
                  <a:lnTo>
                    <a:pt x="f106" y="f107"/>
                  </a:lnTo>
                  <a:lnTo>
                    <a:pt x="f108" y="f45"/>
                  </a:lnTo>
                  <a:lnTo>
                    <a:pt x="f109" y="f110"/>
                  </a:lnTo>
                  <a:lnTo>
                    <a:pt x="f111" y="f112"/>
                  </a:lnTo>
                  <a:lnTo>
                    <a:pt x="f113" y="f114"/>
                  </a:lnTo>
                  <a:lnTo>
                    <a:pt x="f115" y="f18"/>
                  </a:lnTo>
                  <a:lnTo>
                    <a:pt x="f105" y="f88"/>
                  </a:lnTo>
                  <a:lnTo>
                    <a:pt x="f86" y="f87"/>
                  </a:lnTo>
                  <a:lnTo>
                    <a:pt x="f86" y="f8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7" name="Freeform 6"/>
            <p:cNvSpPr/>
            <p:nvPr/>
          </p:nvSpPr>
          <p:spPr>
            <a:xfrm>
              <a:off x="1370685" y="2616107"/>
              <a:ext cx="272107" cy="304668"/>
            </a:xfrm>
            <a:custGeom>
              <a:avLst/>
              <a:gdLst>
                <a:gd name="f0" fmla="val 10800000"/>
                <a:gd name="f1" fmla="val 5400000"/>
                <a:gd name="f2" fmla="val 180"/>
                <a:gd name="f3" fmla="val w"/>
                <a:gd name="f4" fmla="val h"/>
                <a:gd name="f5" fmla="val 0"/>
                <a:gd name="f6" fmla="val 234"/>
                <a:gd name="f7" fmla="val 262"/>
                <a:gd name="f8" fmla="val 120"/>
                <a:gd name="f9" fmla="val 94"/>
                <a:gd name="f10" fmla="val 2"/>
                <a:gd name="f11" fmla="val 70"/>
                <a:gd name="f12" fmla="val 6"/>
                <a:gd name="f13" fmla="val 60"/>
                <a:gd name="f14" fmla="val 10"/>
                <a:gd name="f15" fmla="val 50"/>
                <a:gd name="f16" fmla="val 14"/>
                <a:gd name="f17" fmla="val 40"/>
                <a:gd name="f18" fmla="val 20"/>
                <a:gd name="f19" fmla="val 32"/>
                <a:gd name="f20" fmla="val 28"/>
                <a:gd name="f21" fmla="val 26"/>
                <a:gd name="f22" fmla="val 36"/>
                <a:gd name="f23" fmla="val 18"/>
                <a:gd name="f24" fmla="val 46"/>
                <a:gd name="f25" fmla="val 56"/>
                <a:gd name="f26" fmla="val 8"/>
                <a:gd name="f27" fmla="val 68"/>
                <a:gd name="f28" fmla="val 82"/>
                <a:gd name="f29" fmla="val 98"/>
                <a:gd name="f30" fmla="val 132"/>
                <a:gd name="f31" fmla="val 162"/>
                <a:gd name="f32" fmla="val 190"/>
                <a:gd name="f33" fmla="val 12"/>
                <a:gd name="f34" fmla="val 200"/>
                <a:gd name="f35" fmla="val 16"/>
                <a:gd name="f36" fmla="val 212"/>
                <a:gd name="f37" fmla="val 22"/>
                <a:gd name="f38" fmla="val 222"/>
                <a:gd name="f39" fmla="val 230"/>
                <a:gd name="f40" fmla="val 238"/>
                <a:gd name="f41" fmla="val 244"/>
                <a:gd name="f42" fmla="val 250"/>
                <a:gd name="f43" fmla="val 254"/>
                <a:gd name="f44" fmla="val 80"/>
                <a:gd name="f45" fmla="val 258"/>
                <a:gd name="f46" fmla="val 260"/>
                <a:gd name="f47" fmla="val 126"/>
                <a:gd name="f48" fmla="val 164"/>
                <a:gd name="f49" fmla="val 192"/>
                <a:gd name="f50" fmla="val 256"/>
                <a:gd name="f51" fmla="val 210"/>
                <a:gd name="f52" fmla="val 252"/>
                <a:gd name="f53" fmla="val 216"/>
                <a:gd name="f54" fmla="val 218"/>
                <a:gd name="f55" fmla="val 202"/>
                <a:gd name="f56" fmla="val 204"/>
                <a:gd name="f57" fmla="val 196"/>
                <a:gd name="f58" fmla="val 208"/>
                <a:gd name="f59" fmla="val 172"/>
                <a:gd name="f60" fmla="val 140"/>
                <a:gd name="f61" fmla="val 214"/>
                <a:gd name="f62" fmla="val 118"/>
                <a:gd name="f63" fmla="val 100"/>
                <a:gd name="f64" fmla="val 206"/>
                <a:gd name="f65" fmla="val 88"/>
                <a:gd name="f66" fmla="val 198"/>
                <a:gd name="f67" fmla="val 188"/>
                <a:gd name="f68" fmla="val 74"/>
                <a:gd name="f69" fmla="val 176"/>
                <a:gd name="f70" fmla="val 72"/>
                <a:gd name="f71" fmla="val 136"/>
                <a:gd name="f72" fmla="val 96"/>
                <a:gd name="f73" fmla="val 78"/>
                <a:gd name="f74" fmla="val 84"/>
                <a:gd name="f75" fmla="val 52"/>
                <a:gd name="f76" fmla="val 106"/>
                <a:gd name="f77" fmla="val 48"/>
                <a:gd name="f78" fmla="val 142"/>
                <a:gd name="f79" fmla="val 152"/>
                <a:gd name="f80" fmla="val 158"/>
                <a:gd name="f81" fmla="val 62"/>
                <a:gd name="f82" fmla="val 166"/>
                <a:gd name="f83" fmla="val 168"/>
                <a:gd name="f84" fmla="val 110"/>
                <a:gd name="f85" fmla="val 114"/>
                <a:gd name="f86" fmla="val 86"/>
                <a:gd name="f87" fmla="val 90"/>
                <a:gd name="f88" fmla="val 146"/>
                <a:gd name="f89" fmla="val 92"/>
                <a:gd name="f90" fmla="val 150"/>
                <a:gd name="f91" fmla="val 102"/>
                <a:gd name="f92" fmla="val 154"/>
                <a:gd name="f93" fmla="val 108"/>
                <a:gd name="f94" fmla="val 228"/>
                <a:gd name="f95" fmla="val 232"/>
                <a:gd name="f96" fmla="val 130"/>
                <a:gd name="f97" fmla="val 116"/>
                <a:gd name="f98" fmla="val 38"/>
                <a:gd name="f99" fmla="val 30"/>
                <a:gd name="f100" fmla="val 24"/>
                <a:gd name="f101" fmla="val 170"/>
                <a:gd name="f102" fmla="+- 0 0 -90"/>
                <a:gd name="f103" fmla="*/ f3 1 234"/>
                <a:gd name="f104" fmla="*/ f4 1 262"/>
                <a:gd name="f105" fmla="+- f7 0 f5"/>
                <a:gd name="f106" fmla="+- f6 0 f5"/>
                <a:gd name="f107" fmla="*/ f102 f0 1"/>
                <a:gd name="f108" fmla="*/ f106 1 234"/>
                <a:gd name="f109" fmla="*/ f105 1 262"/>
                <a:gd name="f110" fmla="*/ 120 f106 1"/>
                <a:gd name="f111" fmla="*/ 0 f105 1"/>
                <a:gd name="f112" fmla="*/ 70 f106 1"/>
                <a:gd name="f113" fmla="*/ 6 f105 1"/>
                <a:gd name="f114" fmla="*/ 50 f106 1"/>
                <a:gd name="f115" fmla="*/ 14 f105 1"/>
                <a:gd name="f116" fmla="*/ 32 f106 1"/>
                <a:gd name="f117" fmla="*/ 28 f105 1"/>
                <a:gd name="f118" fmla="*/ 18 f106 1"/>
                <a:gd name="f119" fmla="*/ 46 f105 1"/>
                <a:gd name="f120" fmla="*/ 8 f106 1"/>
                <a:gd name="f121" fmla="*/ 68 f105 1"/>
                <a:gd name="f122" fmla="*/ 2 f106 1"/>
                <a:gd name="f123" fmla="*/ 98 f105 1"/>
                <a:gd name="f124" fmla="*/ 0 f106 1"/>
                <a:gd name="f125" fmla="*/ 132 f105 1"/>
                <a:gd name="f126" fmla="*/ 190 f105 1"/>
                <a:gd name="f127" fmla="*/ 16 f106 1"/>
                <a:gd name="f128" fmla="*/ 212 f105 1"/>
                <a:gd name="f129" fmla="*/ 28 f106 1"/>
                <a:gd name="f130" fmla="*/ 230 f105 1"/>
                <a:gd name="f131" fmla="*/ 46 f106 1"/>
                <a:gd name="f132" fmla="*/ 244 f105 1"/>
                <a:gd name="f133" fmla="*/ 68 f106 1"/>
                <a:gd name="f134" fmla="*/ 254 f105 1"/>
                <a:gd name="f135" fmla="*/ 94 f106 1"/>
                <a:gd name="f136" fmla="*/ 260 f105 1"/>
                <a:gd name="f137" fmla="*/ 126 f106 1"/>
                <a:gd name="f138" fmla="*/ 262 f105 1"/>
                <a:gd name="f139" fmla="*/ 192 f106 1"/>
                <a:gd name="f140" fmla="*/ 256 f105 1"/>
                <a:gd name="f141" fmla="*/ 216 f106 1"/>
                <a:gd name="f142" fmla="*/ 250 f105 1"/>
                <a:gd name="f143" fmla="*/ 218 f106 1"/>
                <a:gd name="f144" fmla="*/ 202 f105 1"/>
                <a:gd name="f145" fmla="*/ 196 f106 1"/>
                <a:gd name="f146" fmla="*/ 208 f105 1"/>
                <a:gd name="f147" fmla="*/ 140 f106 1"/>
                <a:gd name="f148" fmla="*/ 214 f105 1"/>
                <a:gd name="f149" fmla="*/ 118 f106 1"/>
                <a:gd name="f150" fmla="*/ 88 f106 1"/>
                <a:gd name="f151" fmla="*/ 198 f105 1"/>
                <a:gd name="f152" fmla="*/ 74 f106 1"/>
                <a:gd name="f153" fmla="*/ 176 f105 1"/>
                <a:gd name="f154" fmla="*/ 136 f105 1"/>
                <a:gd name="f155" fmla="*/ 72 f106 1"/>
                <a:gd name="f156" fmla="*/ 96 f105 1"/>
                <a:gd name="f157" fmla="*/ 78 f106 1"/>
                <a:gd name="f158" fmla="*/ 70 f105 1"/>
                <a:gd name="f159" fmla="*/ 52 f105 1"/>
                <a:gd name="f160" fmla="*/ 48 f105 1"/>
                <a:gd name="f161" fmla="*/ 132 f106 1"/>
                <a:gd name="f162" fmla="*/ 152 f106 1"/>
                <a:gd name="f163" fmla="*/ 56 f105 1"/>
                <a:gd name="f164" fmla="*/ 162 f106 1"/>
                <a:gd name="f165" fmla="*/ 168 f106 1"/>
                <a:gd name="f166" fmla="*/ 94 f105 1"/>
                <a:gd name="f167" fmla="*/ 110 f105 1"/>
                <a:gd name="f168" fmla="*/ 164 f106 1"/>
                <a:gd name="f169" fmla="*/ 114 f105 1"/>
                <a:gd name="f170" fmla="*/ 86 f106 1"/>
                <a:gd name="f171" fmla="*/ 126 f105 1"/>
                <a:gd name="f172" fmla="*/ 90 f106 1"/>
                <a:gd name="f173" fmla="*/ 146 f105 1"/>
                <a:gd name="f174" fmla="*/ 96 f106 1"/>
                <a:gd name="f175" fmla="*/ 152 f105 1"/>
                <a:gd name="f176" fmla="*/ 108 f106 1"/>
                <a:gd name="f177" fmla="*/ 154 f105 1"/>
                <a:gd name="f178" fmla="*/ 228 f106 1"/>
                <a:gd name="f179" fmla="*/ 232 f106 1"/>
                <a:gd name="f180" fmla="*/ 142 f105 1"/>
                <a:gd name="f181" fmla="*/ 234 f106 1"/>
                <a:gd name="f182" fmla="*/ 116 f105 1"/>
                <a:gd name="f183" fmla="*/ 90 f105 1"/>
                <a:gd name="f184" fmla="*/ 206 f106 1"/>
                <a:gd name="f185" fmla="*/ 30 f105 1"/>
                <a:gd name="f186" fmla="*/ 190 f106 1"/>
                <a:gd name="f187" fmla="*/ 18 f105 1"/>
                <a:gd name="f188" fmla="*/ 170 f106 1"/>
                <a:gd name="f189" fmla="*/ 8 f105 1"/>
                <a:gd name="f190" fmla="*/ f107 1 f2"/>
                <a:gd name="f191" fmla="*/ f110 1 234"/>
                <a:gd name="f192" fmla="*/ f111 1 262"/>
                <a:gd name="f193" fmla="*/ f112 1 234"/>
                <a:gd name="f194" fmla="*/ f113 1 262"/>
                <a:gd name="f195" fmla="*/ f114 1 234"/>
                <a:gd name="f196" fmla="*/ f115 1 262"/>
                <a:gd name="f197" fmla="*/ f116 1 234"/>
                <a:gd name="f198" fmla="*/ f117 1 262"/>
                <a:gd name="f199" fmla="*/ f118 1 234"/>
                <a:gd name="f200" fmla="*/ f119 1 262"/>
                <a:gd name="f201" fmla="*/ f120 1 234"/>
                <a:gd name="f202" fmla="*/ f121 1 262"/>
                <a:gd name="f203" fmla="*/ f122 1 234"/>
                <a:gd name="f204" fmla="*/ f123 1 262"/>
                <a:gd name="f205" fmla="*/ f124 1 234"/>
                <a:gd name="f206" fmla="*/ f125 1 262"/>
                <a:gd name="f207" fmla="*/ f126 1 262"/>
                <a:gd name="f208" fmla="*/ f127 1 234"/>
                <a:gd name="f209" fmla="*/ f128 1 262"/>
                <a:gd name="f210" fmla="*/ f129 1 234"/>
                <a:gd name="f211" fmla="*/ f130 1 262"/>
                <a:gd name="f212" fmla="*/ f131 1 234"/>
                <a:gd name="f213" fmla="*/ f132 1 262"/>
                <a:gd name="f214" fmla="*/ f133 1 234"/>
                <a:gd name="f215" fmla="*/ f134 1 262"/>
                <a:gd name="f216" fmla="*/ f135 1 234"/>
                <a:gd name="f217" fmla="*/ f136 1 262"/>
                <a:gd name="f218" fmla="*/ f137 1 234"/>
                <a:gd name="f219" fmla="*/ f138 1 262"/>
                <a:gd name="f220" fmla="*/ f139 1 234"/>
                <a:gd name="f221" fmla="*/ f140 1 262"/>
                <a:gd name="f222" fmla="*/ f141 1 234"/>
                <a:gd name="f223" fmla="*/ f142 1 262"/>
                <a:gd name="f224" fmla="*/ f143 1 234"/>
                <a:gd name="f225" fmla="*/ f144 1 262"/>
                <a:gd name="f226" fmla="*/ f145 1 234"/>
                <a:gd name="f227" fmla="*/ f146 1 262"/>
                <a:gd name="f228" fmla="*/ f147 1 234"/>
                <a:gd name="f229" fmla="*/ f148 1 262"/>
                <a:gd name="f230" fmla="*/ f149 1 234"/>
                <a:gd name="f231" fmla="*/ f150 1 234"/>
                <a:gd name="f232" fmla="*/ f151 1 262"/>
                <a:gd name="f233" fmla="*/ f152 1 234"/>
                <a:gd name="f234" fmla="*/ f153 1 262"/>
                <a:gd name="f235" fmla="*/ f154 1 262"/>
                <a:gd name="f236" fmla="*/ f155 1 234"/>
                <a:gd name="f237" fmla="*/ f156 1 262"/>
                <a:gd name="f238" fmla="*/ f157 1 234"/>
                <a:gd name="f239" fmla="*/ f158 1 262"/>
                <a:gd name="f240" fmla="*/ f159 1 262"/>
                <a:gd name="f241" fmla="*/ f160 1 262"/>
                <a:gd name="f242" fmla="*/ f161 1 234"/>
                <a:gd name="f243" fmla="*/ f162 1 234"/>
                <a:gd name="f244" fmla="*/ f163 1 262"/>
                <a:gd name="f245" fmla="*/ f164 1 234"/>
                <a:gd name="f246" fmla="*/ f165 1 234"/>
                <a:gd name="f247" fmla="*/ f166 1 262"/>
                <a:gd name="f248" fmla="*/ f167 1 262"/>
                <a:gd name="f249" fmla="*/ f168 1 234"/>
                <a:gd name="f250" fmla="*/ f169 1 262"/>
                <a:gd name="f251" fmla="*/ f170 1 234"/>
                <a:gd name="f252" fmla="*/ f171 1 262"/>
                <a:gd name="f253" fmla="*/ f172 1 234"/>
                <a:gd name="f254" fmla="*/ f173 1 262"/>
                <a:gd name="f255" fmla="*/ f174 1 234"/>
                <a:gd name="f256" fmla="*/ f175 1 262"/>
                <a:gd name="f257" fmla="*/ f176 1 234"/>
                <a:gd name="f258" fmla="*/ f177 1 262"/>
                <a:gd name="f259" fmla="*/ f178 1 234"/>
                <a:gd name="f260" fmla="*/ f179 1 234"/>
                <a:gd name="f261" fmla="*/ f180 1 262"/>
                <a:gd name="f262" fmla="*/ f181 1 234"/>
                <a:gd name="f263" fmla="*/ f182 1 262"/>
                <a:gd name="f264" fmla="*/ f183 1 262"/>
                <a:gd name="f265" fmla="*/ f184 1 234"/>
                <a:gd name="f266" fmla="*/ f185 1 262"/>
                <a:gd name="f267" fmla="*/ f186 1 234"/>
                <a:gd name="f268" fmla="*/ f187 1 262"/>
                <a:gd name="f269" fmla="*/ f188 1 234"/>
                <a:gd name="f270" fmla="*/ f189 1 262"/>
                <a:gd name="f271" fmla="*/ 0 1 f108"/>
                <a:gd name="f272" fmla="*/ f6 1 f108"/>
                <a:gd name="f273" fmla="*/ 0 1 f109"/>
                <a:gd name="f274" fmla="*/ f7 1 f109"/>
                <a:gd name="f275" fmla="+- f190 0 f1"/>
                <a:gd name="f276" fmla="*/ f191 1 f108"/>
                <a:gd name="f277" fmla="*/ f192 1 f109"/>
                <a:gd name="f278" fmla="*/ f193 1 f108"/>
                <a:gd name="f279" fmla="*/ f194 1 f109"/>
                <a:gd name="f280" fmla="*/ f195 1 f108"/>
                <a:gd name="f281" fmla="*/ f196 1 f109"/>
                <a:gd name="f282" fmla="*/ f197 1 f108"/>
                <a:gd name="f283" fmla="*/ f198 1 f109"/>
                <a:gd name="f284" fmla="*/ f199 1 f108"/>
                <a:gd name="f285" fmla="*/ f200 1 f109"/>
                <a:gd name="f286" fmla="*/ f201 1 f108"/>
                <a:gd name="f287" fmla="*/ f202 1 f109"/>
                <a:gd name="f288" fmla="*/ f203 1 f108"/>
                <a:gd name="f289" fmla="*/ f204 1 f109"/>
                <a:gd name="f290" fmla="*/ f205 1 f108"/>
                <a:gd name="f291" fmla="*/ f206 1 f109"/>
                <a:gd name="f292" fmla="*/ f207 1 f109"/>
                <a:gd name="f293" fmla="*/ f208 1 f108"/>
                <a:gd name="f294" fmla="*/ f209 1 f109"/>
                <a:gd name="f295" fmla="*/ f210 1 f108"/>
                <a:gd name="f296" fmla="*/ f211 1 f109"/>
                <a:gd name="f297" fmla="*/ f212 1 f108"/>
                <a:gd name="f298" fmla="*/ f213 1 f109"/>
                <a:gd name="f299" fmla="*/ f214 1 f108"/>
                <a:gd name="f300" fmla="*/ f215 1 f109"/>
                <a:gd name="f301" fmla="*/ f216 1 f108"/>
                <a:gd name="f302" fmla="*/ f217 1 f109"/>
                <a:gd name="f303" fmla="*/ f218 1 f108"/>
                <a:gd name="f304" fmla="*/ f219 1 f109"/>
                <a:gd name="f305" fmla="*/ f220 1 f108"/>
                <a:gd name="f306" fmla="*/ f221 1 f109"/>
                <a:gd name="f307" fmla="*/ f222 1 f108"/>
                <a:gd name="f308" fmla="*/ f223 1 f109"/>
                <a:gd name="f309" fmla="*/ f224 1 f108"/>
                <a:gd name="f310" fmla="*/ f225 1 f109"/>
                <a:gd name="f311" fmla="*/ f226 1 f108"/>
                <a:gd name="f312" fmla="*/ f227 1 f109"/>
                <a:gd name="f313" fmla="*/ f228 1 f108"/>
                <a:gd name="f314" fmla="*/ f229 1 f109"/>
                <a:gd name="f315" fmla="*/ f230 1 f108"/>
                <a:gd name="f316" fmla="*/ f231 1 f108"/>
                <a:gd name="f317" fmla="*/ f232 1 f109"/>
                <a:gd name="f318" fmla="*/ f233 1 f108"/>
                <a:gd name="f319" fmla="*/ f234 1 f109"/>
                <a:gd name="f320" fmla="*/ f235 1 f109"/>
                <a:gd name="f321" fmla="*/ f236 1 f108"/>
                <a:gd name="f322" fmla="*/ f237 1 f109"/>
                <a:gd name="f323" fmla="*/ f238 1 f108"/>
                <a:gd name="f324" fmla="*/ f239 1 f109"/>
                <a:gd name="f325" fmla="*/ f240 1 f109"/>
                <a:gd name="f326" fmla="*/ f241 1 f109"/>
                <a:gd name="f327" fmla="*/ f242 1 f108"/>
                <a:gd name="f328" fmla="*/ f243 1 f108"/>
                <a:gd name="f329" fmla="*/ f244 1 f109"/>
                <a:gd name="f330" fmla="*/ f245 1 f108"/>
                <a:gd name="f331" fmla="*/ f246 1 f108"/>
                <a:gd name="f332" fmla="*/ f247 1 f109"/>
                <a:gd name="f333" fmla="*/ f248 1 f109"/>
                <a:gd name="f334" fmla="*/ f249 1 f108"/>
                <a:gd name="f335" fmla="*/ f250 1 f109"/>
                <a:gd name="f336" fmla="*/ f251 1 f108"/>
                <a:gd name="f337" fmla="*/ f252 1 f109"/>
                <a:gd name="f338" fmla="*/ f253 1 f108"/>
                <a:gd name="f339" fmla="*/ f254 1 f109"/>
                <a:gd name="f340" fmla="*/ f255 1 f108"/>
                <a:gd name="f341" fmla="*/ f256 1 f109"/>
                <a:gd name="f342" fmla="*/ f257 1 f108"/>
                <a:gd name="f343" fmla="*/ f258 1 f109"/>
                <a:gd name="f344" fmla="*/ f259 1 f108"/>
                <a:gd name="f345" fmla="*/ f260 1 f108"/>
                <a:gd name="f346" fmla="*/ f261 1 f109"/>
                <a:gd name="f347" fmla="*/ f262 1 f108"/>
                <a:gd name="f348" fmla="*/ f263 1 f109"/>
                <a:gd name="f349" fmla="*/ f264 1 f109"/>
                <a:gd name="f350" fmla="*/ f265 1 f108"/>
                <a:gd name="f351" fmla="*/ f266 1 f109"/>
                <a:gd name="f352" fmla="*/ f267 1 f108"/>
                <a:gd name="f353" fmla="*/ f268 1 f109"/>
                <a:gd name="f354" fmla="*/ f269 1 f108"/>
                <a:gd name="f355" fmla="*/ f270 1 f109"/>
                <a:gd name="f356" fmla="*/ f271 f103 1"/>
                <a:gd name="f357" fmla="*/ f272 f103 1"/>
                <a:gd name="f358" fmla="*/ f274 f104 1"/>
                <a:gd name="f359" fmla="*/ f273 f104 1"/>
                <a:gd name="f360" fmla="*/ f276 f103 1"/>
                <a:gd name="f361" fmla="*/ f277 f104 1"/>
                <a:gd name="f362" fmla="*/ f278 f103 1"/>
                <a:gd name="f363" fmla="*/ f279 f104 1"/>
                <a:gd name="f364" fmla="*/ f280 f103 1"/>
                <a:gd name="f365" fmla="*/ f281 f104 1"/>
                <a:gd name="f366" fmla="*/ f282 f103 1"/>
                <a:gd name="f367" fmla="*/ f283 f104 1"/>
                <a:gd name="f368" fmla="*/ f284 f103 1"/>
                <a:gd name="f369" fmla="*/ f285 f104 1"/>
                <a:gd name="f370" fmla="*/ f286 f103 1"/>
                <a:gd name="f371" fmla="*/ f287 f104 1"/>
                <a:gd name="f372" fmla="*/ f288 f103 1"/>
                <a:gd name="f373" fmla="*/ f289 f104 1"/>
                <a:gd name="f374" fmla="*/ f290 f103 1"/>
                <a:gd name="f375" fmla="*/ f291 f104 1"/>
                <a:gd name="f376" fmla="*/ f292 f104 1"/>
                <a:gd name="f377" fmla="*/ f293 f103 1"/>
                <a:gd name="f378" fmla="*/ f294 f104 1"/>
                <a:gd name="f379" fmla="*/ f295 f103 1"/>
                <a:gd name="f380" fmla="*/ f296 f104 1"/>
                <a:gd name="f381" fmla="*/ f297 f103 1"/>
                <a:gd name="f382" fmla="*/ f298 f104 1"/>
                <a:gd name="f383" fmla="*/ f299 f103 1"/>
                <a:gd name="f384" fmla="*/ f300 f104 1"/>
                <a:gd name="f385" fmla="*/ f301 f103 1"/>
                <a:gd name="f386" fmla="*/ f302 f104 1"/>
                <a:gd name="f387" fmla="*/ f303 f103 1"/>
                <a:gd name="f388" fmla="*/ f304 f104 1"/>
                <a:gd name="f389" fmla="*/ f305 f103 1"/>
                <a:gd name="f390" fmla="*/ f306 f104 1"/>
                <a:gd name="f391" fmla="*/ f307 f103 1"/>
                <a:gd name="f392" fmla="*/ f308 f104 1"/>
                <a:gd name="f393" fmla="*/ f309 f103 1"/>
                <a:gd name="f394" fmla="*/ f310 f104 1"/>
                <a:gd name="f395" fmla="*/ f311 f103 1"/>
                <a:gd name="f396" fmla="*/ f312 f104 1"/>
                <a:gd name="f397" fmla="*/ f313 f103 1"/>
                <a:gd name="f398" fmla="*/ f314 f104 1"/>
                <a:gd name="f399" fmla="*/ f315 f103 1"/>
                <a:gd name="f400" fmla="*/ f316 f103 1"/>
                <a:gd name="f401" fmla="*/ f317 f104 1"/>
                <a:gd name="f402" fmla="*/ f318 f103 1"/>
                <a:gd name="f403" fmla="*/ f319 f104 1"/>
                <a:gd name="f404" fmla="*/ f320 f104 1"/>
                <a:gd name="f405" fmla="*/ f321 f103 1"/>
                <a:gd name="f406" fmla="*/ f322 f104 1"/>
                <a:gd name="f407" fmla="*/ f323 f103 1"/>
                <a:gd name="f408" fmla="*/ f324 f104 1"/>
                <a:gd name="f409" fmla="*/ f325 f104 1"/>
                <a:gd name="f410" fmla="*/ f326 f104 1"/>
                <a:gd name="f411" fmla="*/ f327 f103 1"/>
                <a:gd name="f412" fmla="*/ f328 f103 1"/>
                <a:gd name="f413" fmla="*/ f329 f104 1"/>
                <a:gd name="f414" fmla="*/ f330 f103 1"/>
                <a:gd name="f415" fmla="*/ f331 f103 1"/>
                <a:gd name="f416" fmla="*/ f332 f104 1"/>
                <a:gd name="f417" fmla="*/ f333 f104 1"/>
                <a:gd name="f418" fmla="*/ f334 f103 1"/>
                <a:gd name="f419" fmla="*/ f335 f104 1"/>
                <a:gd name="f420" fmla="*/ f336 f103 1"/>
                <a:gd name="f421" fmla="*/ f337 f104 1"/>
                <a:gd name="f422" fmla="*/ f338 f103 1"/>
                <a:gd name="f423" fmla="*/ f339 f104 1"/>
                <a:gd name="f424" fmla="*/ f340 f103 1"/>
                <a:gd name="f425" fmla="*/ f341 f104 1"/>
                <a:gd name="f426" fmla="*/ f342 f103 1"/>
                <a:gd name="f427" fmla="*/ f343 f104 1"/>
                <a:gd name="f428" fmla="*/ f344 f103 1"/>
                <a:gd name="f429" fmla="*/ f345 f103 1"/>
                <a:gd name="f430" fmla="*/ f346 f104 1"/>
                <a:gd name="f431" fmla="*/ f347 f103 1"/>
                <a:gd name="f432" fmla="*/ f348 f104 1"/>
                <a:gd name="f433" fmla="*/ f349 f104 1"/>
                <a:gd name="f434" fmla="*/ f350 f103 1"/>
                <a:gd name="f435" fmla="*/ f351 f104 1"/>
                <a:gd name="f436" fmla="*/ f352 f103 1"/>
                <a:gd name="f437" fmla="*/ f353 f104 1"/>
                <a:gd name="f438" fmla="*/ f354 f103 1"/>
                <a:gd name="f439" fmla="*/ f355 f104 1"/>
              </a:gdLst>
              <a:ahLst/>
              <a:cxnLst>
                <a:cxn ang="3cd4">
                  <a:pos x="hc" y="t"/>
                </a:cxn>
                <a:cxn ang="0">
                  <a:pos x="r" y="vc"/>
                </a:cxn>
                <a:cxn ang="cd4">
                  <a:pos x="hc" y="b"/>
                </a:cxn>
                <a:cxn ang="cd2">
                  <a:pos x="l" y="vc"/>
                </a:cxn>
                <a:cxn ang="f275">
                  <a:pos x="f360" y="f361"/>
                </a:cxn>
                <a:cxn ang="f275">
                  <a:pos x="f362" y="f363"/>
                </a:cxn>
                <a:cxn ang="f275">
                  <a:pos x="f364" y="f365"/>
                </a:cxn>
                <a:cxn ang="f275">
                  <a:pos x="f366" y="f367"/>
                </a:cxn>
                <a:cxn ang="f275">
                  <a:pos x="f368" y="f369"/>
                </a:cxn>
                <a:cxn ang="f275">
                  <a:pos x="f370" y="f371"/>
                </a:cxn>
                <a:cxn ang="f275">
                  <a:pos x="f372" y="f373"/>
                </a:cxn>
                <a:cxn ang="f275">
                  <a:pos x="f374" y="f375"/>
                </a:cxn>
                <a:cxn ang="f275">
                  <a:pos x="f370" y="f376"/>
                </a:cxn>
                <a:cxn ang="f275">
                  <a:pos x="f377" y="f378"/>
                </a:cxn>
                <a:cxn ang="f275">
                  <a:pos x="f379" y="f380"/>
                </a:cxn>
                <a:cxn ang="f275">
                  <a:pos x="f381" y="f382"/>
                </a:cxn>
                <a:cxn ang="f275">
                  <a:pos x="f383" y="f384"/>
                </a:cxn>
                <a:cxn ang="f275">
                  <a:pos x="f385" y="f386"/>
                </a:cxn>
                <a:cxn ang="f275">
                  <a:pos x="f387" y="f388"/>
                </a:cxn>
                <a:cxn ang="f275">
                  <a:pos x="f389" y="f390"/>
                </a:cxn>
                <a:cxn ang="f275">
                  <a:pos x="f391" y="f392"/>
                </a:cxn>
                <a:cxn ang="f275">
                  <a:pos x="f393" y="f394"/>
                </a:cxn>
                <a:cxn ang="f275">
                  <a:pos x="f395" y="f396"/>
                </a:cxn>
                <a:cxn ang="f275">
                  <a:pos x="f397" y="f398"/>
                </a:cxn>
                <a:cxn ang="f275">
                  <a:pos x="f399" y="f378"/>
                </a:cxn>
                <a:cxn ang="f275">
                  <a:pos x="f400" y="f401"/>
                </a:cxn>
                <a:cxn ang="f275">
                  <a:pos x="f402" y="f403"/>
                </a:cxn>
                <a:cxn ang="f275">
                  <a:pos x="f362" y="f404"/>
                </a:cxn>
                <a:cxn ang="f275">
                  <a:pos x="f405" y="f406"/>
                </a:cxn>
                <a:cxn ang="f275">
                  <a:pos x="f407" y="f408"/>
                </a:cxn>
                <a:cxn ang="f275">
                  <a:pos x="f385" y="f409"/>
                </a:cxn>
                <a:cxn ang="f275">
                  <a:pos x="f360" y="f410"/>
                </a:cxn>
                <a:cxn ang="f275">
                  <a:pos x="f411" y="f410"/>
                </a:cxn>
                <a:cxn ang="f275">
                  <a:pos x="f412" y="f413"/>
                </a:cxn>
                <a:cxn ang="f275">
                  <a:pos x="f414" y="f408"/>
                </a:cxn>
                <a:cxn ang="f275">
                  <a:pos x="f415" y="f416"/>
                </a:cxn>
                <a:cxn ang="f275">
                  <a:pos x="f415" y="f417"/>
                </a:cxn>
                <a:cxn ang="f275">
                  <a:pos x="f418" y="f419"/>
                </a:cxn>
                <a:cxn ang="f275">
                  <a:pos x="f420" y="f419"/>
                </a:cxn>
                <a:cxn ang="f275">
                  <a:pos x="f420" y="f421"/>
                </a:cxn>
                <a:cxn ang="f275">
                  <a:pos x="f422" y="f423"/>
                </a:cxn>
                <a:cxn ang="f275">
                  <a:pos x="f424" y="f425"/>
                </a:cxn>
                <a:cxn ang="f275">
                  <a:pos x="f426" y="f427"/>
                </a:cxn>
                <a:cxn ang="f275">
                  <a:pos x="f428" y="f427"/>
                </a:cxn>
                <a:cxn ang="f275">
                  <a:pos x="f429" y="f430"/>
                </a:cxn>
                <a:cxn ang="f275">
                  <a:pos x="f431" y="f432"/>
                </a:cxn>
                <a:cxn ang="f275">
                  <a:pos x="f431" y="f433"/>
                </a:cxn>
                <a:cxn ang="f275">
                  <a:pos x="f393" y="f410"/>
                </a:cxn>
                <a:cxn ang="f275">
                  <a:pos x="f434" y="f435"/>
                </a:cxn>
                <a:cxn ang="f275">
                  <a:pos x="f436" y="f437"/>
                </a:cxn>
                <a:cxn ang="f275">
                  <a:pos x="f438" y="f439"/>
                </a:cxn>
                <a:cxn ang="f275">
                  <a:pos x="f360" y="f361"/>
                </a:cxn>
              </a:cxnLst>
              <a:rect l="f356" t="f359" r="f357" b="f358"/>
              <a:pathLst>
                <a:path w="234" h="262">
                  <a:moveTo>
                    <a:pt x="f8" y="f5"/>
                  </a:moveTo>
                  <a:lnTo>
                    <a:pt x="f8" y="f5"/>
                  </a:lnTo>
                  <a:lnTo>
                    <a:pt x="f9" y="f10"/>
                  </a:lnTo>
                  <a:lnTo>
                    <a:pt x="f11" y="f12"/>
                  </a:lnTo>
                  <a:lnTo>
                    <a:pt x="f13" y="f14"/>
                  </a:lnTo>
                  <a:lnTo>
                    <a:pt x="f15" y="f16"/>
                  </a:lnTo>
                  <a:lnTo>
                    <a:pt x="f17" y="f18"/>
                  </a:lnTo>
                  <a:lnTo>
                    <a:pt x="f19" y="f20"/>
                  </a:lnTo>
                  <a:lnTo>
                    <a:pt x="f21" y="f22"/>
                  </a:lnTo>
                  <a:lnTo>
                    <a:pt x="f23" y="f24"/>
                  </a:lnTo>
                  <a:lnTo>
                    <a:pt x="f16" y="f25"/>
                  </a:lnTo>
                  <a:lnTo>
                    <a:pt x="f26" y="f27"/>
                  </a:lnTo>
                  <a:lnTo>
                    <a:pt x="f12" y="f28"/>
                  </a:lnTo>
                  <a:lnTo>
                    <a:pt x="f10" y="f29"/>
                  </a:lnTo>
                  <a:lnTo>
                    <a:pt x="f5" y="f30"/>
                  </a:lnTo>
                  <a:lnTo>
                    <a:pt x="f5" y="f30"/>
                  </a:lnTo>
                  <a:lnTo>
                    <a:pt x="f10" y="f31"/>
                  </a:lnTo>
                  <a:lnTo>
                    <a:pt x="f26" y="f32"/>
                  </a:lnTo>
                  <a:lnTo>
                    <a:pt x="f33" y="f34"/>
                  </a:lnTo>
                  <a:lnTo>
                    <a:pt x="f35" y="f36"/>
                  </a:lnTo>
                  <a:lnTo>
                    <a:pt x="f37" y="f38"/>
                  </a:lnTo>
                  <a:lnTo>
                    <a:pt x="f20" y="f39"/>
                  </a:lnTo>
                  <a:lnTo>
                    <a:pt x="f22" y="f40"/>
                  </a:lnTo>
                  <a:lnTo>
                    <a:pt x="f24" y="f41"/>
                  </a:lnTo>
                  <a:lnTo>
                    <a:pt x="f25" y="f42"/>
                  </a:lnTo>
                  <a:lnTo>
                    <a:pt x="f27" y="f43"/>
                  </a:lnTo>
                  <a:lnTo>
                    <a:pt x="f44" y="f45"/>
                  </a:lnTo>
                  <a:lnTo>
                    <a:pt x="f9" y="f46"/>
                  </a:lnTo>
                  <a:lnTo>
                    <a:pt x="f47" y="f7"/>
                  </a:lnTo>
                  <a:lnTo>
                    <a:pt x="f47" y="f7"/>
                  </a:lnTo>
                  <a:lnTo>
                    <a:pt x="f48" y="f46"/>
                  </a:lnTo>
                  <a:lnTo>
                    <a:pt x="f49" y="f50"/>
                  </a:lnTo>
                  <a:lnTo>
                    <a:pt x="f51" y="f52"/>
                  </a:lnTo>
                  <a:lnTo>
                    <a:pt x="f53" y="f42"/>
                  </a:lnTo>
                  <a:lnTo>
                    <a:pt x="f54" y="f55"/>
                  </a:lnTo>
                  <a:lnTo>
                    <a:pt x="f54" y="f55"/>
                  </a:lnTo>
                  <a:lnTo>
                    <a:pt x="f36" y="f56"/>
                  </a:lnTo>
                  <a:lnTo>
                    <a:pt x="f57" y="f58"/>
                  </a:lnTo>
                  <a:lnTo>
                    <a:pt x="f59" y="f36"/>
                  </a:lnTo>
                  <a:lnTo>
                    <a:pt x="f60" y="f61"/>
                  </a:lnTo>
                  <a:lnTo>
                    <a:pt x="f60" y="f61"/>
                  </a:lnTo>
                  <a:lnTo>
                    <a:pt x="f62" y="f36"/>
                  </a:lnTo>
                  <a:lnTo>
                    <a:pt x="f63" y="f64"/>
                  </a:lnTo>
                  <a:lnTo>
                    <a:pt x="f65" y="f66"/>
                  </a:lnTo>
                  <a:lnTo>
                    <a:pt x="f44" y="f67"/>
                  </a:lnTo>
                  <a:lnTo>
                    <a:pt x="f68" y="f69"/>
                  </a:lnTo>
                  <a:lnTo>
                    <a:pt x="f70" y="f31"/>
                  </a:lnTo>
                  <a:lnTo>
                    <a:pt x="f11" y="f71"/>
                  </a:lnTo>
                  <a:lnTo>
                    <a:pt x="f11" y="f71"/>
                  </a:lnTo>
                  <a:lnTo>
                    <a:pt x="f70" y="f72"/>
                  </a:lnTo>
                  <a:lnTo>
                    <a:pt x="f68" y="f28"/>
                  </a:lnTo>
                  <a:lnTo>
                    <a:pt x="f73" y="f11"/>
                  </a:lnTo>
                  <a:lnTo>
                    <a:pt x="f74" y="f13"/>
                  </a:lnTo>
                  <a:lnTo>
                    <a:pt x="f9" y="f75"/>
                  </a:lnTo>
                  <a:lnTo>
                    <a:pt x="f76" y="f77"/>
                  </a:lnTo>
                  <a:lnTo>
                    <a:pt x="f8" y="f77"/>
                  </a:lnTo>
                  <a:lnTo>
                    <a:pt x="f8" y="f77"/>
                  </a:lnTo>
                  <a:lnTo>
                    <a:pt x="f30" y="f77"/>
                  </a:lnTo>
                  <a:lnTo>
                    <a:pt x="f78" y="f15"/>
                  </a:lnTo>
                  <a:lnTo>
                    <a:pt x="f79" y="f25"/>
                  </a:lnTo>
                  <a:lnTo>
                    <a:pt x="f80" y="f81"/>
                  </a:lnTo>
                  <a:lnTo>
                    <a:pt x="f31" y="f11"/>
                  </a:lnTo>
                  <a:lnTo>
                    <a:pt x="f82" y="f28"/>
                  </a:lnTo>
                  <a:lnTo>
                    <a:pt x="f83" y="f9"/>
                  </a:lnTo>
                  <a:lnTo>
                    <a:pt x="f83" y="f84"/>
                  </a:lnTo>
                  <a:lnTo>
                    <a:pt x="f83" y="f84"/>
                  </a:lnTo>
                  <a:lnTo>
                    <a:pt x="f83" y="f85"/>
                  </a:lnTo>
                  <a:lnTo>
                    <a:pt x="f48" y="f85"/>
                  </a:lnTo>
                  <a:lnTo>
                    <a:pt x="f86" y="f85"/>
                  </a:lnTo>
                  <a:lnTo>
                    <a:pt x="f86" y="f85"/>
                  </a:lnTo>
                  <a:lnTo>
                    <a:pt x="f86" y="f47"/>
                  </a:lnTo>
                  <a:lnTo>
                    <a:pt x="f86" y="f47"/>
                  </a:lnTo>
                  <a:lnTo>
                    <a:pt x="f86" y="f71"/>
                  </a:lnTo>
                  <a:lnTo>
                    <a:pt x="f87" y="f88"/>
                  </a:lnTo>
                  <a:lnTo>
                    <a:pt x="f89" y="f90"/>
                  </a:lnTo>
                  <a:lnTo>
                    <a:pt x="f72" y="f79"/>
                  </a:lnTo>
                  <a:lnTo>
                    <a:pt x="f91" y="f92"/>
                  </a:lnTo>
                  <a:lnTo>
                    <a:pt x="f93" y="f92"/>
                  </a:lnTo>
                  <a:lnTo>
                    <a:pt x="f94" y="f92"/>
                  </a:lnTo>
                  <a:lnTo>
                    <a:pt x="f94" y="f92"/>
                  </a:lnTo>
                  <a:lnTo>
                    <a:pt x="f39" y="f79"/>
                  </a:lnTo>
                  <a:lnTo>
                    <a:pt x="f95" y="f78"/>
                  </a:lnTo>
                  <a:lnTo>
                    <a:pt x="f6" y="f96"/>
                  </a:lnTo>
                  <a:lnTo>
                    <a:pt x="f6" y="f97"/>
                  </a:lnTo>
                  <a:lnTo>
                    <a:pt x="f6" y="f97"/>
                  </a:lnTo>
                  <a:lnTo>
                    <a:pt x="f6" y="f87"/>
                  </a:lnTo>
                  <a:lnTo>
                    <a:pt x="f94" y="f27"/>
                  </a:lnTo>
                  <a:lnTo>
                    <a:pt x="f54" y="f77"/>
                  </a:lnTo>
                  <a:lnTo>
                    <a:pt x="f36" y="f98"/>
                  </a:lnTo>
                  <a:lnTo>
                    <a:pt x="f64" y="f99"/>
                  </a:lnTo>
                  <a:lnTo>
                    <a:pt x="f66" y="f100"/>
                  </a:lnTo>
                  <a:lnTo>
                    <a:pt x="f32" y="f23"/>
                  </a:lnTo>
                  <a:lnTo>
                    <a:pt x="f2" y="f33"/>
                  </a:lnTo>
                  <a:lnTo>
                    <a:pt x="f101" y="f26"/>
                  </a:lnTo>
                  <a:lnTo>
                    <a:pt x="f88" y="f10"/>
                  </a:lnTo>
                  <a:lnTo>
                    <a:pt x="f8" y="f5"/>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8" name="Freeform 7"/>
            <p:cNvSpPr/>
            <p:nvPr/>
          </p:nvSpPr>
          <p:spPr>
            <a:xfrm>
              <a:off x="1828854" y="2418423"/>
              <a:ext cx="93031" cy="130237"/>
            </a:xfrm>
            <a:custGeom>
              <a:avLst/>
              <a:gdLst>
                <a:gd name="f0" fmla="val 10800000"/>
                <a:gd name="f1" fmla="val 5400000"/>
                <a:gd name="f2" fmla="val 180"/>
                <a:gd name="f3" fmla="val w"/>
                <a:gd name="f4" fmla="val h"/>
                <a:gd name="f5" fmla="val 0"/>
                <a:gd name="f6" fmla="val 80"/>
                <a:gd name="f7" fmla="val 112"/>
                <a:gd name="f8" fmla="val 68"/>
                <a:gd name="f9" fmla="val 26"/>
                <a:gd name="f10" fmla="val 54"/>
                <a:gd name="f11" fmla="val 20"/>
                <a:gd name="f12" fmla="val 42"/>
                <a:gd name="f13" fmla="val 18"/>
                <a:gd name="f14" fmla="val 36"/>
                <a:gd name="f15" fmla="val 32"/>
                <a:gd name="f16" fmla="val 22"/>
                <a:gd name="f17" fmla="val 30"/>
                <a:gd name="f18" fmla="val 24"/>
                <a:gd name="f19" fmla="val 28"/>
                <a:gd name="f20" fmla="val 34"/>
                <a:gd name="f21" fmla="val 40"/>
                <a:gd name="f22" fmla="val 52"/>
                <a:gd name="f23" fmla="val 44"/>
                <a:gd name="f24" fmla="val 64"/>
                <a:gd name="f25" fmla="val 48"/>
                <a:gd name="f26" fmla="val 72"/>
                <a:gd name="f27" fmla="val 56"/>
                <a:gd name="f28" fmla="val 78"/>
                <a:gd name="f29" fmla="val 76"/>
                <a:gd name="f30" fmla="val 84"/>
                <a:gd name="f31" fmla="val 90"/>
                <a:gd name="f32" fmla="val 96"/>
                <a:gd name="f33" fmla="val 102"/>
                <a:gd name="f34" fmla="val 60"/>
                <a:gd name="f35" fmla="val 106"/>
                <a:gd name="f36" fmla="val 108"/>
                <a:gd name="f37" fmla="val 110"/>
                <a:gd name="f38" fmla="val 8"/>
                <a:gd name="f39" fmla="val 92"/>
                <a:gd name="f40" fmla="val 94"/>
                <a:gd name="f41" fmla="val 50"/>
                <a:gd name="f42" fmla="val 86"/>
                <a:gd name="f43" fmla="val 74"/>
                <a:gd name="f44" fmla="val 70"/>
                <a:gd name="f45" fmla="val 66"/>
                <a:gd name="f46" fmla="val 62"/>
                <a:gd name="f47" fmla="val 16"/>
                <a:gd name="f48" fmla="val 12"/>
                <a:gd name="f49" fmla="val 6"/>
                <a:gd name="f50" fmla="val 4"/>
                <a:gd name="f51" fmla="val 10"/>
                <a:gd name="f52" fmla="val 14"/>
                <a:gd name="f53" fmla="val 2"/>
                <a:gd name="f54" fmla="+- 0 0 -90"/>
                <a:gd name="f55" fmla="*/ f3 1 80"/>
                <a:gd name="f56" fmla="*/ f4 1 112"/>
                <a:gd name="f57" fmla="+- f7 0 f5"/>
                <a:gd name="f58" fmla="+- f6 0 f5"/>
                <a:gd name="f59" fmla="*/ f54 f0 1"/>
                <a:gd name="f60" fmla="*/ f58 1 80"/>
                <a:gd name="f61" fmla="*/ f57 1 112"/>
                <a:gd name="f62" fmla="*/ 68 f58 1"/>
                <a:gd name="f63" fmla="*/ 26 f57 1"/>
                <a:gd name="f64" fmla="*/ 42 f58 1"/>
                <a:gd name="f65" fmla="*/ 18 f57 1"/>
                <a:gd name="f66" fmla="*/ 36 f58 1"/>
                <a:gd name="f67" fmla="*/ 30 f58 1"/>
                <a:gd name="f68" fmla="*/ 24 f57 1"/>
                <a:gd name="f69" fmla="*/ 28 f58 1"/>
                <a:gd name="f70" fmla="*/ 30 f57 1"/>
                <a:gd name="f71" fmla="*/ 36 f57 1"/>
                <a:gd name="f72" fmla="*/ 52 f58 1"/>
                <a:gd name="f73" fmla="*/ 44 f57 1"/>
                <a:gd name="f74" fmla="*/ 64 f58 1"/>
                <a:gd name="f75" fmla="*/ 48 f57 1"/>
                <a:gd name="f76" fmla="*/ 78 f58 1"/>
                <a:gd name="f77" fmla="*/ 64 f57 1"/>
                <a:gd name="f78" fmla="*/ 80 f58 1"/>
                <a:gd name="f79" fmla="*/ 76 f57 1"/>
                <a:gd name="f80" fmla="*/ 76 f58 1"/>
                <a:gd name="f81" fmla="*/ 90 f57 1"/>
                <a:gd name="f82" fmla="*/ 102 f57 1"/>
                <a:gd name="f83" fmla="*/ 54 f58 1"/>
                <a:gd name="f84" fmla="*/ 108 f57 1"/>
                <a:gd name="f85" fmla="*/ 112 f57 1"/>
                <a:gd name="f86" fmla="*/ 26 f58 1"/>
                <a:gd name="f87" fmla="*/ 110 f57 1"/>
                <a:gd name="f88" fmla="*/ 8 f58 1"/>
                <a:gd name="f89" fmla="*/ 106 f57 1"/>
                <a:gd name="f90" fmla="*/ 84 f57 1"/>
                <a:gd name="f91" fmla="*/ 22 f58 1"/>
                <a:gd name="f92" fmla="*/ 92 f57 1"/>
                <a:gd name="f93" fmla="*/ 94 f57 1"/>
                <a:gd name="f94" fmla="*/ 44 f58 1"/>
                <a:gd name="f95" fmla="*/ 86 f57 1"/>
                <a:gd name="f96" fmla="*/ 56 f58 1"/>
                <a:gd name="f97" fmla="*/ 78 f57 1"/>
                <a:gd name="f98" fmla="*/ 70 f57 1"/>
                <a:gd name="f99" fmla="*/ 66 f57 1"/>
                <a:gd name="f100" fmla="*/ 62 f57 1"/>
                <a:gd name="f101" fmla="*/ 12 f58 1"/>
                <a:gd name="f102" fmla="*/ 54 f57 1"/>
                <a:gd name="f103" fmla="*/ 4 f58 1"/>
                <a:gd name="f104" fmla="*/ 32 f57 1"/>
                <a:gd name="f105" fmla="*/ 10 f58 1"/>
                <a:gd name="f106" fmla="*/ 14 f57 1"/>
                <a:gd name="f107" fmla="*/ 20 f58 1"/>
                <a:gd name="f108" fmla="*/ 6 f57 1"/>
                <a:gd name="f109" fmla="*/ 34 f58 1"/>
                <a:gd name="f110" fmla="*/ 0 f57 1"/>
                <a:gd name="f111" fmla="*/ 62 f58 1"/>
                <a:gd name="f112" fmla="*/ 2 f57 1"/>
                <a:gd name="f113" fmla="*/ 10 f57 1"/>
                <a:gd name="f114" fmla="*/ f59 1 f2"/>
                <a:gd name="f115" fmla="*/ f62 1 80"/>
                <a:gd name="f116" fmla="*/ f63 1 112"/>
                <a:gd name="f117" fmla="*/ f64 1 80"/>
                <a:gd name="f118" fmla="*/ f65 1 112"/>
                <a:gd name="f119" fmla="*/ f66 1 80"/>
                <a:gd name="f120" fmla="*/ f67 1 80"/>
                <a:gd name="f121" fmla="*/ f68 1 112"/>
                <a:gd name="f122" fmla="*/ f69 1 80"/>
                <a:gd name="f123" fmla="*/ f70 1 112"/>
                <a:gd name="f124" fmla="*/ f71 1 112"/>
                <a:gd name="f125" fmla="*/ f72 1 80"/>
                <a:gd name="f126" fmla="*/ f73 1 112"/>
                <a:gd name="f127" fmla="*/ f74 1 80"/>
                <a:gd name="f128" fmla="*/ f75 1 112"/>
                <a:gd name="f129" fmla="*/ f76 1 80"/>
                <a:gd name="f130" fmla="*/ f77 1 112"/>
                <a:gd name="f131" fmla="*/ f78 1 80"/>
                <a:gd name="f132" fmla="*/ f79 1 112"/>
                <a:gd name="f133" fmla="*/ f80 1 80"/>
                <a:gd name="f134" fmla="*/ f81 1 112"/>
                <a:gd name="f135" fmla="*/ f82 1 112"/>
                <a:gd name="f136" fmla="*/ f83 1 80"/>
                <a:gd name="f137" fmla="*/ f84 1 112"/>
                <a:gd name="f138" fmla="*/ f85 1 112"/>
                <a:gd name="f139" fmla="*/ f86 1 80"/>
                <a:gd name="f140" fmla="*/ f87 1 112"/>
                <a:gd name="f141" fmla="*/ f88 1 80"/>
                <a:gd name="f142" fmla="*/ f89 1 112"/>
                <a:gd name="f143" fmla="*/ f90 1 112"/>
                <a:gd name="f144" fmla="*/ f91 1 80"/>
                <a:gd name="f145" fmla="*/ f92 1 112"/>
                <a:gd name="f146" fmla="*/ f93 1 112"/>
                <a:gd name="f147" fmla="*/ f94 1 80"/>
                <a:gd name="f148" fmla="*/ f95 1 112"/>
                <a:gd name="f149" fmla="*/ f96 1 80"/>
                <a:gd name="f150" fmla="*/ f97 1 112"/>
                <a:gd name="f151" fmla="*/ f98 1 112"/>
                <a:gd name="f152" fmla="*/ f99 1 112"/>
                <a:gd name="f153" fmla="*/ f100 1 112"/>
                <a:gd name="f154" fmla="*/ f101 1 80"/>
                <a:gd name="f155" fmla="*/ f102 1 112"/>
                <a:gd name="f156" fmla="*/ f103 1 80"/>
                <a:gd name="f157" fmla="*/ f104 1 112"/>
                <a:gd name="f158" fmla="*/ f105 1 80"/>
                <a:gd name="f159" fmla="*/ f106 1 112"/>
                <a:gd name="f160" fmla="*/ f107 1 80"/>
                <a:gd name="f161" fmla="*/ f108 1 112"/>
                <a:gd name="f162" fmla="*/ f109 1 80"/>
                <a:gd name="f163" fmla="*/ f110 1 112"/>
                <a:gd name="f164" fmla="*/ f111 1 80"/>
                <a:gd name="f165" fmla="*/ f112 1 112"/>
                <a:gd name="f166" fmla="*/ f113 1 112"/>
                <a:gd name="f167" fmla="*/ 0 1 f60"/>
                <a:gd name="f168" fmla="*/ f6 1 f60"/>
                <a:gd name="f169" fmla="*/ 0 1 f61"/>
                <a:gd name="f170" fmla="*/ f7 1 f61"/>
                <a:gd name="f171" fmla="+- f114 0 f1"/>
                <a:gd name="f172" fmla="*/ f115 1 f60"/>
                <a:gd name="f173" fmla="*/ f116 1 f61"/>
                <a:gd name="f174" fmla="*/ f117 1 f60"/>
                <a:gd name="f175" fmla="*/ f118 1 f61"/>
                <a:gd name="f176" fmla="*/ f119 1 f60"/>
                <a:gd name="f177" fmla="*/ f120 1 f60"/>
                <a:gd name="f178" fmla="*/ f121 1 f61"/>
                <a:gd name="f179" fmla="*/ f122 1 f60"/>
                <a:gd name="f180" fmla="*/ f123 1 f61"/>
                <a:gd name="f181" fmla="*/ f124 1 f61"/>
                <a:gd name="f182" fmla="*/ f125 1 f60"/>
                <a:gd name="f183" fmla="*/ f126 1 f61"/>
                <a:gd name="f184" fmla="*/ f127 1 f60"/>
                <a:gd name="f185" fmla="*/ f128 1 f61"/>
                <a:gd name="f186" fmla="*/ f129 1 f60"/>
                <a:gd name="f187" fmla="*/ f130 1 f61"/>
                <a:gd name="f188" fmla="*/ f131 1 f60"/>
                <a:gd name="f189" fmla="*/ f132 1 f61"/>
                <a:gd name="f190" fmla="*/ f133 1 f60"/>
                <a:gd name="f191" fmla="*/ f134 1 f61"/>
                <a:gd name="f192" fmla="*/ f135 1 f61"/>
                <a:gd name="f193" fmla="*/ f136 1 f60"/>
                <a:gd name="f194" fmla="*/ f137 1 f61"/>
                <a:gd name="f195" fmla="*/ f138 1 f61"/>
                <a:gd name="f196" fmla="*/ f139 1 f60"/>
                <a:gd name="f197" fmla="*/ f140 1 f61"/>
                <a:gd name="f198" fmla="*/ f141 1 f60"/>
                <a:gd name="f199" fmla="*/ f142 1 f61"/>
                <a:gd name="f200" fmla="*/ f143 1 f61"/>
                <a:gd name="f201" fmla="*/ f144 1 f60"/>
                <a:gd name="f202" fmla="*/ f145 1 f61"/>
                <a:gd name="f203" fmla="*/ f146 1 f61"/>
                <a:gd name="f204" fmla="*/ f147 1 f60"/>
                <a:gd name="f205" fmla="*/ f148 1 f61"/>
                <a:gd name="f206" fmla="*/ f149 1 f60"/>
                <a:gd name="f207" fmla="*/ f150 1 f61"/>
                <a:gd name="f208" fmla="*/ f151 1 f61"/>
                <a:gd name="f209" fmla="*/ f152 1 f61"/>
                <a:gd name="f210" fmla="*/ f153 1 f61"/>
                <a:gd name="f211" fmla="*/ f154 1 f60"/>
                <a:gd name="f212" fmla="*/ f155 1 f61"/>
                <a:gd name="f213" fmla="*/ f156 1 f60"/>
                <a:gd name="f214" fmla="*/ f157 1 f61"/>
                <a:gd name="f215" fmla="*/ f158 1 f60"/>
                <a:gd name="f216" fmla="*/ f159 1 f61"/>
                <a:gd name="f217" fmla="*/ f160 1 f60"/>
                <a:gd name="f218" fmla="*/ f161 1 f61"/>
                <a:gd name="f219" fmla="*/ f162 1 f60"/>
                <a:gd name="f220" fmla="*/ f163 1 f61"/>
                <a:gd name="f221" fmla="*/ f164 1 f60"/>
                <a:gd name="f222" fmla="*/ f165 1 f61"/>
                <a:gd name="f223" fmla="*/ f166 1 f61"/>
                <a:gd name="f224" fmla="*/ f167 f55 1"/>
                <a:gd name="f225" fmla="*/ f168 f55 1"/>
                <a:gd name="f226" fmla="*/ f170 f56 1"/>
                <a:gd name="f227" fmla="*/ f169 f56 1"/>
                <a:gd name="f228" fmla="*/ f172 f55 1"/>
                <a:gd name="f229" fmla="*/ f173 f56 1"/>
                <a:gd name="f230" fmla="*/ f174 f55 1"/>
                <a:gd name="f231" fmla="*/ f175 f56 1"/>
                <a:gd name="f232" fmla="*/ f176 f55 1"/>
                <a:gd name="f233" fmla="*/ f177 f55 1"/>
                <a:gd name="f234" fmla="*/ f178 f56 1"/>
                <a:gd name="f235" fmla="*/ f179 f55 1"/>
                <a:gd name="f236" fmla="*/ f180 f56 1"/>
                <a:gd name="f237" fmla="*/ f181 f56 1"/>
                <a:gd name="f238" fmla="*/ f182 f55 1"/>
                <a:gd name="f239" fmla="*/ f183 f56 1"/>
                <a:gd name="f240" fmla="*/ f184 f55 1"/>
                <a:gd name="f241" fmla="*/ f185 f56 1"/>
                <a:gd name="f242" fmla="*/ f186 f55 1"/>
                <a:gd name="f243" fmla="*/ f187 f56 1"/>
                <a:gd name="f244" fmla="*/ f188 f55 1"/>
                <a:gd name="f245" fmla="*/ f189 f56 1"/>
                <a:gd name="f246" fmla="*/ f190 f55 1"/>
                <a:gd name="f247" fmla="*/ f191 f56 1"/>
                <a:gd name="f248" fmla="*/ f192 f56 1"/>
                <a:gd name="f249" fmla="*/ f193 f55 1"/>
                <a:gd name="f250" fmla="*/ f194 f56 1"/>
                <a:gd name="f251" fmla="*/ f195 f56 1"/>
                <a:gd name="f252" fmla="*/ f196 f55 1"/>
                <a:gd name="f253" fmla="*/ f197 f56 1"/>
                <a:gd name="f254" fmla="*/ f198 f55 1"/>
                <a:gd name="f255" fmla="*/ f199 f56 1"/>
                <a:gd name="f256" fmla="*/ f200 f56 1"/>
                <a:gd name="f257" fmla="*/ f201 f55 1"/>
                <a:gd name="f258" fmla="*/ f202 f56 1"/>
                <a:gd name="f259" fmla="*/ f203 f56 1"/>
                <a:gd name="f260" fmla="*/ f204 f55 1"/>
                <a:gd name="f261" fmla="*/ f205 f56 1"/>
                <a:gd name="f262" fmla="*/ f206 f55 1"/>
                <a:gd name="f263" fmla="*/ f207 f56 1"/>
                <a:gd name="f264" fmla="*/ f208 f56 1"/>
                <a:gd name="f265" fmla="*/ f209 f56 1"/>
                <a:gd name="f266" fmla="*/ f210 f56 1"/>
                <a:gd name="f267" fmla="*/ f211 f55 1"/>
                <a:gd name="f268" fmla="*/ f212 f56 1"/>
                <a:gd name="f269" fmla="*/ f213 f55 1"/>
                <a:gd name="f270" fmla="*/ f214 f56 1"/>
                <a:gd name="f271" fmla="*/ f215 f55 1"/>
                <a:gd name="f272" fmla="*/ f216 f56 1"/>
                <a:gd name="f273" fmla="*/ f217 f55 1"/>
                <a:gd name="f274" fmla="*/ f218 f56 1"/>
                <a:gd name="f275" fmla="*/ f219 f55 1"/>
                <a:gd name="f276" fmla="*/ f220 f56 1"/>
                <a:gd name="f277" fmla="*/ f221 f55 1"/>
                <a:gd name="f278" fmla="*/ f222 f56 1"/>
                <a:gd name="f279" fmla="*/ f223 f56 1"/>
              </a:gdLst>
              <a:ahLst/>
              <a:cxnLst>
                <a:cxn ang="3cd4">
                  <a:pos x="hc" y="t"/>
                </a:cxn>
                <a:cxn ang="0">
                  <a:pos x="r" y="vc"/>
                </a:cxn>
                <a:cxn ang="cd4">
                  <a:pos x="hc" y="b"/>
                </a:cxn>
                <a:cxn ang="cd2">
                  <a:pos x="l" y="vc"/>
                </a:cxn>
                <a:cxn ang="f171">
                  <a:pos x="f228" y="f229"/>
                </a:cxn>
                <a:cxn ang="f171">
                  <a:pos x="f230" y="f231"/>
                </a:cxn>
                <a:cxn ang="f171">
                  <a:pos x="f232" y="f231"/>
                </a:cxn>
                <a:cxn ang="f171">
                  <a:pos x="f233" y="f234"/>
                </a:cxn>
                <a:cxn ang="f171">
                  <a:pos x="f235" y="f236"/>
                </a:cxn>
                <a:cxn ang="f171">
                  <a:pos x="f233" y="f237"/>
                </a:cxn>
                <a:cxn ang="f171">
                  <a:pos x="f238" y="f239"/>
                </a:cxn>
                <a:cxn ang="f171">
                  <a:pos x="f240" y="f241"/>
                </a:cxn>
                <a:cxn ang="f171">
                  <a:pos x="f242" y="f243"/>
                </a:cxn>
                <a:cxn ang="f171">
                  <a:pos x="f244" y="f245"/>
                </a:cxn>
                <a:cxn ang="f171">
                  <a:pos x="f246" y="f247"/>
                </a:cxn>
                <a:cxn ang="f171">
                  <a:pos x="f228" y="f248"/>
                </a:cxn>
                <a:cxn ang="f171">
                  <a:pos x="f249" y="f250"/>
                </a:cxn>
                <a:cxn ang="f171">
                  <a:pos x="f232" y="f251"/>
                </a:cxn>
                <a:cxn ang="f171">
                  <a:pos x="f252" y="f253"/>
                </a:cxn>
                <a:cxn ang="f171">
                  <a:pos x="f254" y="f255"/>
                </a:cxn>
                <a:cxn ang="f171">
                  <a:pos x="f254" y="f256"/>
                </a:cxn>
                <a:cxn ang="f171">
                  <a:pos x="f257" y="f258"/>
                </a:cxn>
                <a:cxn ang="f171">
                  <a:pos x="f232" y="f259"/>
                </a:cxn>
                <a:cxn ang="f171">
                  <a:pos x="f260" y="f258"/>
                </a:cxn>
                <a:cxn ang="f171">
                  <a:pos x="f249" y="f261"/>
                </a:cxn>
                <a:cxn ang="f171">
                  <a:pos x="f262" y="f263"/>
                </a:cxn>
                <a:cxn ang="f171">
                  <a:pos x="f238" y="f264"/>
                </a:cxn>
                <a:cxn ang="f171">
                  <a:pos x="f230" y="f265"/>
                </a:cxn>
                <a:cxn ang="f171">
                  <a:pos x="f233" y="f266"/>
                </a:cxn>
                <a:cxn ang="f171">
                  <a:pos x="f267" y="f268"/>
                </a:cxn>
                <a:cxn ang="f171">
                  <a:pos x="f254" y="f241"/>
                </a:cxn>
                <a:cxn ang="f171">
                  <a:pos x="f269" y="f270"/>
                </a:cxn>
                <a:cxn ang="f171">
                  <a:pos x="f269" y="f229"/>
                </a:cxn>
                <a:cxn ang="f171">
                  <a:pos x="f271" y="f272"/>
                </a:cxn>
                <a:cxn ang="f171">
                  <a:pos x="f273" y="f274"/>
                </a:cxn>
                <a:cxn ang="f171">
                  <a:pos x="f275" y="f276"/>
                </a:cxn>
                <a:cxn ang="f171">
                  <a:pos x="f230" y="f276"/>
                </a:cxn>
                <a:cxn ang="f171">
                  <a:pos x="f277" y="f278"/>
                </a:cxn>
                <a:cxn ang="f171">
                  <a:pos x="f242" y="f279"/>
                </a:cxn>
              </a:cxnLst>
              <a:rect l="f224" t="f227" r="f225" b="f226"/>
              <a:pathLst>
                <a:path w="80" h="112">
                  <a:moveTo>
                    <a:pt x="f8" y="f9"/>
                  </a:moveTo>
                  <a:lnTo>
                    <a:pt x="f8" y="f9"/>
                  </a:lnTo>
                  <a:lnTo>
                    <a:pt x="f10" y="f11"/>
                  </a:lnTo>
                  <a:lnTo>
                    <a:pt x="f12" y="f13"/>
                  </a:lnTo>
                  <a:lnTo>
                    <a:pt x="f12" y="f13"/>
                  </a:lnTo>
                  <a:lnTo>
                    <a:pt x="f14" y="f13"/>
                  </a:lnTo>
                  <a:lnTo>
                    <a:pt x="f15" y="f16"/>
                  </a:lnTo>
                  <a:lnTo>
                    <a:pt x="f17" y="f18"/>
                  </a:lnTo>
                  <a:lnTo>
                    <a:pt x="f19" y="f17"/>
                  </a:lnTo>
                  <a:lnTo>
                    <a:pt x="f19" y="f17"/>
                  </a:lnTo>
                  <a:lnTo>
                    <a:pt x="f19" y="f20"/>
                  </a:lnTo>
                  <a:lnTo>
                    <a:pt x="f17" y="f14"/>
                  </a:lnTo>
                  <a:lnTo>
                    <a:pt x="f21" y="f21"/>
                  </a:lnTo>
                  <a:lnTo>
                    <a:pt x="f22" y="f23"/>
                  </a:lnTo>
                  <a:lnTo>
                    <a:pt x="f22" y="f23"/>
                  </a:lnTo>
                  <a:lnTo>
                    <a:pt x="f24" y="f25"/>
                  </a:lnTo>
                  <a:lnTo>
                    <a:pt x="f26" y="f27"/>
                  </a:lnTo>
                  <a:lnTo>
                    <a:pt x="f28" y="f24"/>
                  </a:lnTo>
                  <a:lnTo>
                    <a:pt x="f6" y="f29"/>
                  </a:lnTo>
                  <a:lnTo>
                    <a:pt x="f6" y="f29"/>
                  </a:lnTo>
                  <a:lnTo>
                    <a:pt x="f28" y="f30"/>
                  </a:lnTo>
                  <a:lnTo>
                    <a:pt x="f29" y="f31"/>
                  </a:lnTo>
                  <a:lnTo>
                    <a:pt x="f26" y="f32"/>
                  </a:lnTo>
                  <a:lnTo>
                    <a:pt x="f8" y="f33"/>
                  </a:lnTo>
                  <a:lnTo>
                    <a:pt x="f34" y="f35"/>
                  </a:lnTo>
                  <a:lnTo>
                    <a:pt x="f10" y="f36"/>
                  </a:lnTo>
                  <a:lnTo>
                    <a:pt x="f23" y="f37"/>
                  </a:lnTo>
                  <a:lnTo>
                    <a:pt x="f14" y="f7"/>
                  </a:lnTo>
                  <a:lnTo>
                    <a:pt x="f14" y="f7"/>
                  </a:lnTo>
                  <a:lnTo>
                    <a:pt x="f9" y="f37"/>
                  </a:lnTo>
                  <a:lnTo>
                    <a:pt x="f13" y="f36"/>
                  </a:lnTo>
                  <a:lnTo>
                    <a:pt x="f38" y="f35"/>
                  </a:lnTo>
                  <a:lnTo>
                    <a:pt x="f5" y="f33"/>
                  </a:lnTo>
                  <a:lnTo>
                    <a:pt x="f38" y="f30"/>
                  </a:lnTo>
                  <a:lnTo>
                    <a:pt x="f38" y="f30"/>
                  </a:lnTo>
                  <a:lnTo>
                    <a:pt x="f16" y="f39"/>
                  </a:lnTo>
                  <a:lnTo>
                    <a:pt x="f19" y="f39"/>
                  </a:lnTo>
                  <a:lnTo>
                    <a:pt x="f14" y="f40"/>
                  </a:lnTo>
                  <a:lnTo>
                    <a:pt x="f14" y="f40"/>
                  </a:lnTo>
                  <a:lnTo>
                    <a:pt x="f23" y="f39"/>
                  </a:lnTo>
                  <a:lnTo>
                    <a:pt x="f41" y="f31"/>
                  </a:lnTo>
                  <a:lnTo>
                    <a:pt x="f10" y="f42"/>
                  </a:lnTo>
                  <a:lnTo>
                    <a:pt x="f27" y="f28"/>
                  </a:lnTo>
                  <a:lnTo>
                    <a:pt x="f27" y="f28"/>
                  </a:lnTo>
                  <a:lnTo>
                    <a:pt x="f10" y="f43"/>
                  </a:lnTo>
                  <a:lnTo>
                    <a:pt x="f22" y="f44"/>
                  </a:lnTo>
                  <a:lnTo>
                    <a:pt x="f25" y="f8"/>
                  </a:lnTo>
                  <a:lnTo>
                    <a:pt x="f12" y="f45"/>
                  </a:lnTo>
                  <a:lnTo>
                    <a:pt x="f17" y="f46"/>
                  </a:lnTo>
                  <a:lnTo>
                    <a:pt x="f17" y="f46"/>
                  </a:lnTo>
                  <a:lnTo>
                    <a:pt x="f47" y="f27"/>
                  </a:lnTo>
                  <a:lnTo>
                    <a:pt x="f48" y="f10"/>
                  </a:lnTo>
                  <a:lnTo>
                    <a:pt x="f38" y="f25"/>
                  </a:lnTo>
                  <a:lnTo>
                    <a:pt x="f38" y="f25"/>
                  </a:lnTo>
                  <a:lnTo>
                    <a:pt x="f49" y="f12"/>
                  </a:lnTo>
                  <a:lnTo>
                    <a:pt x="f50" y="f15"/>
                  </a:lnTo>
                  <a:lnTo>
                    <a:pt x="f50" y="f15"/>
                  </a:lnTo>
                  <a:lnTo>
                    <a:pt x="f50" y="f9"/>
                  </a:lnTo>
                  <a:lnTo>
                    <a:pt x="f38" y="f11"/>
                  </a:lnTo>
                  <a:lnTo>
                    <a:pt x="f51" y="f52"/>
                  </a:lnTo>
                  <a:lnTo>
                    <a:pt x="f52" y="f51"/>
                  </a:lnTo>
                  <a:lnTo>
                    <a:pt x="f11" y="f49"/>
                  </a:lnTo>
                  <a:lnTo>
                    <a:pt x="f9" y="f53"/>
                  </a:lnTo>
                  <a:lnTo>
                    <a:pt x="f20" y="f5"/>
                  </a:lnTo>
                  <a:lnTo>
                    <a:pt x="f12" y="f5"/>
                  </a:lnTo>
                  <a:lnTo>
                    <a:pt x="f12" y="f5"/>
                  </a:lnTo>
                  <a:lnTo>
                    <a:pt x="f22" y="f5"/>
                  </a:lnTo>
                  <a:lnTo>
                    <a:pt x="f46" y="f53"/>
                  </a:lnTo>
                  <a:lnTo>
                    <a:pt x="f44" y="f49"/>
                  </a:lnTo>
                  <a:lnTo>
                    <a:pt x="f28" y="f51"/>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9" name="Freeform 8"/>
            <p:cNvSpPr/>
            <p:nvPr/>
          </p:nvSpPr>
          <p:spPr>
            <a:xfrm>
              <a:off x="1924208" y="2453307"/>
              <a:ext cx="90699" cy="130237"/>
            </a:xfrm>
            <a:custGeom>
              <a:avLst/>
              <a:gdLst>
                <a:gd name="f0" fmla="val 10800000"/>
                <a:gd name="f1" fmla="val 5400000"/>
                <a:gd name="f2" fmla="val 180"/>
                <a:gd name="f3" fmla="val w"/>
                <a:gd name="f4" fmla="val h"/>
                <a:gd name="f5" fmla="val 0"/>
                <a:gd name="f6" fmla="val 78"/>
                <a:gd name="f7" fmla="val 112"/>
                <a:gd name="f8" fmla="val 22"/>
                <a:gd name="f9" fmla="val 34"/>
                <a:gd name="f10" fmla="val 46"/>
                <a:gd name="f11" fmla="val 40"/>
                <a:gd name="f12" fmla="val 62"/>
                <a:gd name="f13" fmla="val 42"/>
                <a:gd name="f14" fmla="val 48"/>
                <a:gd name="f15" fmla="val 44"/>
                <a:gd name="f16" fmla="val 38"/>
                <a:gd name="f17" fmla="val 56"/>
                <a:gd name="f18" fmla="val 50"/>
                <a:gd name="f19" fmla="val 80"/>
                <a:gd name="f20" fmla="val 96"/>
                <a:gd name="f21" fmla="val 102"/>
                <a:gd name="f22" fmla="val 106"/>
                <a:gd name="f23" fmla="val 26"/>
                <a:gd name="f24" fmla="val 110"/>
                <a:gd name="f25" fmla="val 16"/>
                <a:gd name="f26" fmla="val 8"/>
                <a:gd name="f27" fmla="val 100"/>
                <a:gd name="f28" fmla="val 98"/>
                <a:gd name="f29" fmla="val 94"/>
                <a:gd name="f30" fmla="val 28"/>
                <a:gd name="f31" fmla="val 88"/>
                <a:gd name="f32" fmla="val 32"/>
                <a:gd name="f33" fmla="val 18"/>
                <a:gd name="f34" fmla="val 2"/>
                <a:gd name="f35" fmla="+- 0 0 -90"/>
                <a:gd name="f36" fmla="*/ f3 1 78"/>
                <a:gd name="f37" fmla="*/ f4 1 112"/>
                <a:gd name="f38" fmla="+- f7 0 f5"/>
                <a:gd name="f39" fmla="+- f6 0 f5"/>
                <a:gd name="f40" fmla="*/ f35 f0 1"/>
                <a:gd name="f41" fmla="*/ f39 1 78"/>
                <a:gd name="f42" fmla="*/ f38 1 112"/>
                <a:gd name="f43" fmla="*/ 22 f39 1"/>
                <a:gd name="f44" fmla="*/ 0 f38 1"/>
                <a:gd name="f45" fmla="*/ 34 f39 1"/>
                <a:gd name="f46" fmla="*/ 46 f38 1"/>
                <a:gd name="f47" fmla="*/ 40 f39 1"/>
                <a:gd name="f48" fmla="*/ 62 f38 1"/>
                <a:gd name="f49" fmla="*/ 42 f39 1"/>
                <a:gd name="f50" fmla="*/ 48 f38 1"/>
                <a:gd name="f51" fmla="*/ 44 f39 1"/>
                <a:gd name="f52" fmla="*/ 38 f38 1"/>
                <a:gd name="f53" fmla="*/ 56 f39 1"/>
                <a:gd name="f54" fmla="*/ 78 f39 1"/>
                <a:gd name="f55" fmla="*/ 50 f39 1"/>
                <a:gd name="f56" fmla="*/ 80 f38 1"/>
                <a:gd name="f57" fmla="*/ 96 f38 1"/>
                <a:gd name="f58" fmla="*/ 38 f39 1"/>
                <a:gd name="f59" fmla="*/ 102 f38 1"/>
                <a:gd name="f60" fmla="*/ 106 f38 1"/>
                <a:gd name="f61" fmla="*/ 26 f39 1"/>
                <a:gd name="f62" fmla="*/ 110 f38 1"/>
                <a:gd name="f63" fmla="*/ 16 f39 1"/>
                <a:gd name="f64" fmla="*/ 112 f38 1"/>
                <a:gd name="f65" fmla="*/ 8 f39 1"/>
                <a:gd name="f66" fmla="*/ 100 f38 1"/>
                <a:gd name="f67" fmla="*/ 98 f38 1"/>
                <a:gd name="f68" fmla="*/ 94 f38 1"/>
                <a:gd name="f69" fmla="*/ 28 f39 1"/>
                <a:gd name="f70" fmla="*/ 88 f38 1"/>
                <a:gd name="f71" fmla="*/ 32 f39 1"/>
                <a:gd name="f72" fmla="*/ 78 f38 1"/>
                <a:gd name="f73" fmla="*/ 18 f39 1"/>
                <a:gd name="f74" fmla="*/ 56 f38 1"/>
                <a:gd name="f75" fmla="*/ 0 f39 1"/>
                <a:gd name="f76" fmla="*/ 2 f38 1"/>
                <a:gd name="f77" fmla="*/ f40 1 f2"/>
                <a:gd name="f78" fmla="*/ f43 1 78"/>
                <a:gd name="f79" fmla="*/ f44 1 112"/>
                <a:gd name="f80" fmla="*/ f45 1 78"/>
                <a:gd name="f81" fmla="*/ f46 1 112"/>
                <a:gd name="f82" fmla="*/ f47 1 78"/>
                <a:gd name="f83" fmla="*/ f48 1 112"/>
                <a:gd name="f84" fmla="*/ f49 1 78"/>
                <a:gd name="f85" fmla="*/ f50 1 112"/>
                <a:gd name="f86" fmla="*/ f51 1 78"/>
                <a:gd name="f87" fmla="*/ f52 1 112"/>
                <a:gd name="f88" fmla="*/ f53 1 78"/>
                <a:gd name="f89" fmla="*/ f54 1 78"/>
                <a:gd name="f90" fmla="*/ f55 1 78"/>
                <a:gd name="f91" fmla="*/ f56 1 112"/>
                <a:gd name="f92" fmla="*/ f57 1 112"/>
                <a:gd name="f93" fmla="*/ f58 1 78"/>
                <a:gd name="f94" fmla="*/ f59 1 112"/>
                <a:gd name="f95" fmla="*/ f60 1 112"/>
                <a:gd name="f96" fmla="*/ f61 1 78"/>
                <a:gd name="f97" fmla="*/ f62 1 112"/>
                <a:gd name="f98" fmla="*/ f63 1 78"/>
                <a:gd name="f99" fmla="*/ f64 1 112"/>
                <a:gd name="f100" fmla="*/ f65 1 78"/>
                <a:gd name="f101" fmla="*/ f66 1 112"/>
                <a:gd name="f102" fmla="*/ f67 1 112"/>
                <a:gd name="f103" fmla="*/ f68 1 112"/>
                <a:gd name="f104" fmla="*/ f69 1 78"/>
                <a:gd name="f105" fmla="*/ f70 1 112"/>
                <a:gd name="f106" fmla="*/ f71 1 78"/>
                <a:gd name="f107" fmla="*/ f72 1 112"/>
                <a:gd name="f108" fmla="*/ f73 1 78"/>
                <a:gd name="f109" fmla="*/ f74 1 112"/>
                <a:gd name="f110" fmla="*/ f75 1 78"/>
                <a:gd name="f111" fmla="*/ f76 1 112"/>
                <a:gd name="f112" fmla="*/ 0 1 f41"/>
                <a:gd name="f113" fmla="*/ f6 1 f41"/>
                <a:gd name="f114" fmla="*/ 0 1 f42"/>
                <a:gd name="f115" fmla="*/ f7 1 f42"/>
                <a:gd name="f116" fmla="+- f77 0 f1"/>
                <a:gd name="f117" fmla="*/ f78 1 f41"/>
                <a:gd name="f118" fmla="*/ f79 1 f42"/>
                <a:gd name="f119" fmla="*/ f80 1 f41"/>
                <a:gd name="f120" fmla="*/ f81 1 f42"/>
                <a:gd name="f121" fmla="*/ f82 1 f41"/>
                <a:gd name="f122" fmla="*/ f83 1 f42"/>
                <a:gd name="f123" fmla="*/ f84 1 f41"/>
                <a:gd name="f124" fmla="*/ f85 1 f42"/>
                <a:gd name="f125" fmla="*/ f86 1 f41"/>
                <a:gd name="f126" fmla="*/ f87 1 f42"/>
                <a:gd name="f127" fmla="*/ f88 1 f41"/>
                <a:gd name="f128" fmla="*/ f89 1 f41"/>
                <a:gd name="f129" fmla="*/ f90 1 f41"/>
                <a:gd name="f130" fmla="*/ f91 1 f42"/>
                <a:gd name="f131" fmla="*/ f92 1 f42"/>
                <a:gd name="f132" fmla="*/ f93 1 f41"/>
                <a:gd name="f133" fmla="*/ f94 1 f42"/>
                <a:gd name="f134" fmla="*/ f95 1 f42"/>
                <a:gd name="f135" fmla="*/ f96 1 f41"/>
                <a:gd name="f136" fmla="*/ f97 1 f42"/>
                <a:gd name="f137" fmla="*/ f98 1 f41"/>
                <a:gd name="f138" fmla="*/ f99 1 f42"/>
                <a:gd name="f139" fmla="*/ f100 1 f41"/>
                <a:gd name="f140" fmla="*/ f101 1 f42"/>
                <a:gd name="f141" fmla="*/ f102 1 f42"/>
                <a:gd name="f142" fmla="*/ f103 1 f42"/>
                <a:gd name="f143" fmla="*/ f104 1 f41"/>
                <a:gd name="f144" fmla="*/ f105 1 f42"/>
                <a:gd name="f145" fmla="*/ f106 1 f41"/>
                <a:gd name="f146" fmla="*/ f107 1 f42"/>
                <a:gd name="f147" fmla="*/ f108 1 f41"/>
                <a:gd name="f148" fmla="*/ f109 1 f42"/>
                <a:gd name="f149" fmla="*/ f110 1 f41"/>
                <a:gd name="f150" fmla="*/ f111 1 f42"/>
                <a:gd name="f151" fmla="*/ f112 f36 1"/>
                <a:gd name="f152" fmla="*/ f113 f36 1"/>
                <a:gd name="f153" fmla="*/ f115 f37 1"/>
                <a:gd name="f154" fmla="*/ f114 f37 1"/>
                <a:gd name="f155" fmla="*/ f117 f36 1"/>
                <a:gd name="f156" fmla="*/ f118 f37 1"/>
                <a:gd name="f157" fmla="*/ f119 f36 1"/>
                <a:gd name="f158" fmla="*/ f120 f37 1"/>
                <a:gd name="f159" fmla="*/ f121 f36 1"/>
                <a:gd name="f160" fmla="*/ f122 f37 1"/>
                <a:gd name="f161" fmla="*/ f123 f36 1"/>
                <a:gd name="f162" fmla="*/ f124 f37 1"/>
                <a:gd name="f163" fmla="*/ f125 f36 1"/>
                <a:gd name="f164" fmla="*/ f126 f37 1"/>
                <a:gd name="f165" fmla="*/ f127 f36 1"/>
                <a:gd name="f166" fmla="*/ f128 f36 1"/>
                <a:gd name="f167" fmla="*/ f129 f36 1"/>
                <a:gd name="f168" fmla="*/ f130 f37 1"/>
                <a:gd name="f169" fmla="*/ f131 f37 1"/>
                <a:gd name="f170" fmla="*/ f132 f36 1"/>
                <a:gd name="f171" fmla="*/ f133 f37 1"/>
                <a:gd name="f172" fmla="*/ f134 f37 1"/>
                <a:gd name="f173" fmla="*/ f135 f36 1"/>
                <a:gd name="f174" fmla="*/ f136 f37 1"/>
                <a:gd name="f175" fmla="*/ f137 f36 1"/>
                <a:gd name="f176" fmla="*/ f138 f37 1"/>
                <a:gd name="f177" fmla="*/ f139 f36 1"/>
                <a:gd name="f178" fmla="*/ f140 f37 1"/>
                <a:gd name="f179" fmla="*/ f141 f37 1"/>
                <a:gd name="f180" fmla="*/ f142 f37 1"/>
                <a:gd name="f181" fmla="*/ f143 f36 1"/>
                <a:gd name="f182" fmla="*/ f144 f37 1"/>
                <a:gd name="f183" fmla="*/ f145 f36 1"/>
                <a:gd name="f184" fmla="*/ f146 f37 1"/>
                <a:gd name="f185" fmla="*/ f147 f36 1"/>
                <a:gd name="f186" fmla="*/ f148 f37 1"/>
                <a:gd name="f187" fmla="*/ f149 f36 1"/>
                <a:gd name="f188" fmla="*/ f150 f37 1"/>
              </a:gdLst>
              <a:ahLst/>
              <a:cxnLst>
                <a:cxn ang="3cd4">
                  <a:pos x="hc" y="t"/>
                </a:cxn>
                <a:cxn ang="0">
                  <a:pos x="r" y="vc"/>
                </a:cxn>
                <a:cxn ang="cd4">
                  <a:pos x="hc" y="b"/>
                </a:cxn>
                <a:cxn ang="cd2">
                  <a:pos x="l" y="vc"/>
                </a:cxn>
                <a:cxn ang="f116">
                  <a:pos x="f155" y="f156"/>
                </a:cxn>
                <a:cxn ang="f116">
                  <a:pos x="f157" y="f158"/>
                </a:cxn>
                <a:cxn ang="f116">
                  <a:pos x="f157" y="f158"/>
                </a:cxn>
                <a:cxn ang="f116">
                  <a:pos x="f159" y="f160"/>
                </a:cxn>
                <a:cxn ang="f116">
                  <a:pos x="f159" y="f160"/>
                </a:cxn>
                <a:cxn ang="f116">
                  <a:pos x="f161" y="f162"/>
                </a:cxn>
                <a:cxn ang="f116">
                  <a:pos x="f161" y="f162"/>
                </a:cxn>
                <a:cxn ang="f116">
                  <a:pos x="f163" y="f164"/>
                </a:cxn>
                <a:cxn ang="f116">
                  <a:pos x="f165" y="f156"/>
                </a:cxn>
                <a:cxn ang="f116">
                  <a:pos x="f166" y="f156"/>
                </a:cxn>
                <a:cxn ang="f116">
                  <a:pos x="f167" y="f168"/>
                </a:cxn>
                <a:cxn ang="f116">
                  <a:pos x="f167" y="f168"/>
                </a:cxn>
                <a:cxn ang="f116">
                  <a:pos x="f161" y="f169"/>
                </a:cxn>
                <a:cxn ang="f116">
                  <a:pos x="f170" y="f171"/>
                </a:cxn>
                <a:cxn ang="f116">
                  <a:pos x="f157" y="f172"/>
                </a:cxn>
                <a:cxn ang="f116">
                  <a:pos x="f157" y="f172"/>
                </a:cxn>
                <a:cxn ang="f116">
                  <a:pos x="f173" y="f174"/>
                </a:cxn>
                <a:cxn ang="f116">
                  <a:pos x="f175" y="f176"/>
                </a:cxn>
                <a:cxn ang="f116">
                  <a:pos x="f177" y="f178"/>
                </a:cxn>
                <a:cxn ang="f116">
                  <a:pos x="f177" y="f178"/>
                </a:cxn>
                <a:cxn ang="f116">
                  <a:pos x="f175" y="f179"/>
                </a:cxn>
                <a:cxn ang="f116">
                  <a:pos x="f155" y="f180"/>
                </a:cxn>
                <a:cxn ang="f116">
                  <a:pos x="f155" y="f180"/>
                </a:cxn>
                <a:cxn ang="f116">
                  <a:pos x="f181" y="f182"/>
                </a:cxn>
                <a:cxn ang="f116">
                  <a:pos x="f181" y="f182"/>
                </a:cxn>
                <a:cxn ang="f116">
                  <a:pos x="f183" y="f184"/>
                </a:cxn>
                <a:cxn ang="f116">
                  <a:pos x="f173" y="f184"/>
                </a:cxn>
                <a:cxn ang="f116">
                  <a:pos x="f173" y="f184"/>
                </a:cxn>
                <a:cxn ang="f116">
                  <a:pos x="f185" y="f186"/>
                </a:cxn>
                <a:cxn ang="f116">
                  <a:pos x="f187" y="f188"/>
                </a:cxn>
                <a:cxn ang="f116">
                  <a:pos x="f155" y="f156"/>
                </a:cxn>
              </a:cxnLst>
              <a:rect l="f151" t="f154" r="f152" b="f153"/>
              <a:pathLst>
                <a:path w="78" h="112">
                  <a:moveTo>
                    <a:pt x="f8" y="f5"/>
                  </a:moveTo>
                  <a:lnTo>
                    <a:pt x="f9" y="f10"/>
                  </a:lnTo>
                  <a:lnTo>
                    <a:pt x="f9" y="f10"/>
                  </a:lnTo>
                  <a:lnTo>
                    <a:pt x="f11" y="f12"/>
                  </a:lnTo>
                  <a:lnTo>
                    <a:pt x="f11" y="f12"/>
                  </a:lnTo>
                  <a:lnTo>
                    <a:pt x="f13" y="f14"/>
                  </a:lnTo>
                  <a:lnTo>
                    <a:pt x="f13" y="f14"/>
                  </a:lnTo>
                  <a:lnTo>
                    <a:pt x="f15" y="f16"/>
                  </a:lnTo>
                  <a:lnTo>
                    <a:pt x="f17" y="f5"/>
                  </a:lnTo>
                  <a:lnTo>
                    <a:pt x="f6" y="f5"/>
                  </a:lnTo>
                  <a:lnTo>
                    <a:pt x="f18" y="f19"/>
                  </a:lnTo>
                  <a:lnTo>
                    <a:pt x="f18" y="f19"/>
                  </a:lnTo>
                  <a:lnTo>
                    <a:pt x="f13" y="f20"/>
                  </a:lnTo>
                  <a:lnTo>
                    <a:pt x="f16" y="f21"/>
                  </a:lnTo>
                  <a:lnTo>
                    <a:pt x="f9" y="f22"/>
                  </a:lnTo>
                  <a:lnTo>
                    <a:pt x="f9" y="f22"/>
                  </a:lnTo>
                  <a:lnTo>
                    <a:pt x="f23" y="f24"/>
                  </a:lnTo>
                  <a:lnTo>
                    <a:pt x="f25" y="f7"/>
                  </a:lnTo>
                  <a:lnTo>
                    <a:pt x="f26" y="f27"/>
                  </a:lnTo>
                  <a:lnTo>
                    <a:pt x="f26" y="f27"/>
                  </a:lnTo>
                  <a:lnTo>
                    <a:pt x="f25" y="f28"/>
                  </a:lnTo>
                  <a:lnTo>
                    <a:pt x="f8" y="f29"/>
                  </a:lnTo>
                  <a:lnTo>
                    <a:pt x="f8" y="f29"/>
                  </a:lnTo>
                  <a:lnTo>
                    <a:pt x="f30" y="f31"/>
                  </a:lnTo>
                  <a:lnTo>
                    <a:pt x="f30" y="f31"/>
                  </a:lnTo>
                  <a:lnTo>
                    <a:pt x="f32" y="f6"/>
                  </a:lnTo>
                  <a:lnTo>
                    <a:pt x="f23" y="f6"/>
                  </a:lnTo>
                  <a:lnTo>
                    <a:pt x="f23" y="f6"/>
                  </a:lnTo>
                  <a:lnTo>
                    <a:pt x="f33" y="f17"/>
                  </a:lnTo>
                  <a:lnTo>
                    <a:pt x="f5" y="f34"/>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0" name="Freeform 9"/>
            <p:cNvSpPr/>
            <p:nvPr/>
          </p:nvSpPr>
          <p:spPr>
            <a:xfrm>
              <a:off x="2021893" y="2450985"/>
              <a:ext cx="76745" cy="93031"/>
            </a:xfrm>
            <a:custGeom>
              <a:avLst/>
              <a:gdLst>
                <a:gd name="f0" fmla="val 10800000"/>
                <a:gd name="f1" fmla="val 5400000"/>
                <a:gd name="f2" fmla="val 180"/>
                <a:gd name="f3" fmla="val w"/>
                <a:gd name="f4" fmla="val h"/>
                <a:gd name="f5" fmla="val 0"/>
                <a:gd name="f6" fmla="val 66"/>
                <a:gd name="f7" fmla="val 80"/>
                <a:gd name="f8" fmla="val 20"/>
                <a:gd name="f9" fmla="val 22"/>
                <a:gd name="f10" fmla="val 6"/>
                <a:gd name="f11" fmla="val 10"/>
                <a:gd name="f12" fmla="val 30"/>
                <a:gd name="f13" fmla="val 4"/>
                <a:gd name="f14" fmla="val 38"/>
                <a:gd name="f15" fmla="val 2"/>
                <a:gd name="f16" fmla="val 44"/>
                <a:gd name="f17" fmla="val 52"/>
                <a:gd name="f18" fmla="val 56"/>
                <a:gd name="f19" fmla="val 60"/>
                <a:gd name="f20" fmla="val 8"/>
                <a:gd name="f21" fmla="val 64"/>
                <a:gd name="f22" fmla="val 12"/>
                <a:gd name="f23" fmla="val 24"/>
                <a:gd name="f24" fmla="val 42"/>
                <a:gd name="f25" fmla="val 18"/>
                <a:gd name="f26" fmla="val 32"/>
                <a:gd name="f27" fmla="val 26"/>
                <a:gd name="f28" fmla="val 14"/>
                <a:gd name="f29" fmla="+- 0 0 -90"/>
                <a:gd name="f30" fmla="*/ f3 1 66"/>
                <a:gd name="f31" fmla="*/ f4 1 80"/>
                <a:gd name="f32" fmla="+- f7 0 f5"/>
                <a:gd name="f33" fmla="+- f6 0 f5"/>
                <a:gd name="f34" fmla="*/ f29 f0 1"/>
                <a:gd name="f35" fmla="*/ f33 1 66"/>
                <a:gd name="f36" fmla="*/ f32 1 80"/>
                <a:gd name="f37" fmla="*/ 20 f33 1"/>
                <a:gd name="f38" fmla="*/ 0 f32 1"/>
                <a:gd name="f39" fmla="*/ 22 f33 1"/>
                <a:gd name="f40" fmla="*/ 6 f32 1"/>
                <a:gd name="f41" fmla="*/ 10 f32 1"/>
                <a:gd name="f42" fmla="*/ 30 f33 1"/>
                <a:gd name="f43" fmla="*/ 4 f32 1"/>
                <a:gd name="f44" fmla="*/ 38 f33 1"/>
                <a:gd name="f45" fmla="*/ 2 f32 1"/>
                <a:gd name="f46" fmla="*/ 44 f33 1"/>
                <a:gd name="f47" fmla="*/ 52 f33 1"/>
                <a:gd name="f48" fmla="*/ 56 f33 1"/>
                <a:gd name="f49" fmla="*/ 60 f33 1"/>
                <a:gd name="f50" fmla="*/ 8 f32 1"/>
                <a:gd name="f51" fmla="*/ 64 f33 1"/>
                <a:gd name="f52" fmla="*/ 12 f32 1"/>
                <a:gd name="f53" fmla="*/ 66 f33 1"/>
                <a:gd name="f54" fmla="*/ 24 f32 1"/>
                <a:gd name="f55" fmla="*/ 80 f32 1"/>
                <a:gd name="f56" fmla="*/ 30 f32 1"/>
                <a:gd name="f57" fmla="*/ 22 f32 1"/>
                <a:gd name="f58" fmla="*/ 42 f33 1"/>
                <a:gd name="f59" fmla="*/ 20 f32 1"/>
                <a:gd name="f60" fmla="*/ 18 f32 1"/>
                <a:gd name="f61" fmla="*/ 32 f33 1"/>
                <a:gd name="f62" fmla="*/ 24 f33 1"/>
                <a:gd name="f63" fmla="*/ 26 f32 1"/>
                <a:gd name="f64" fmla="*/ 4 f33 1"/>
                <a:gd name="f65" fmla="*/ 2 f33 1"/>
                <a:gd name="f66" fmla="*/ 14 f32 1"/>
                <a:gd name="f67" fmla="*/ 0 f33 1"/>
                <a:gd name="f68" fmla="*/ f34 1 f2"/>
                <a:gd name="f69" fmla="*/ f37 1 66"/>
                <a:gd name="f70" fmla="*/ f38 1 80"/>
                <a:gd name="f71" fmla="*/ f39 1 66"/>
                <a:gd name="f72" fmla="*/ f40 1 80"/>
                <a:gd name="f73" fmla="*/ f41 1 80"/>
                <a:gd name="f74" fmla="*/ f42 1 66"/>
                <a:gd name="f75" fmla="*/ f43 1 80"/>
                <a:gd name="f76" fmla="*/ f44 1 66"/>
                <a:gd name="f77" fmla="*/ f45 1 80"/>
                <a:gd name="f78" fmla="*/ f46 1 66"/>
                <a:gd name="f79" fmla="*/ f47 1 66"/>
                <a:gd name="f80" fmla="*/ f48 1 66"/>
                <a:gd name="f81" fmla="*/ f49 1 66"/>
                <a:gd name="f82" fmla="*/ f50 1 80"/>
                <a:gd name="f83" fmla="*/ f51 1 66"/>
                <a:gd name="f84" fmla="*/ f52 1 80"/>
                <a:gd name="f85" fmla="*/ f53 1 66"/>
                <a:gd name="f86" fmla="*/ f54 1 80"/>
                <a:gd name="f87" fmla="*/ f55 1 80"/>
                <a:gd name="f88" fmla="*/ f56 1 80"/>
                <a:gd name="f89" fmla="*/ f57 1 80"/>
                <a:gd name="f90" fmla="*/ f58 1 66"/>
                <a:gd name="f91" fmla="*/ f59 1 80"/>
                <a:gd name="f92" fmla="*/ f60 1 80"/>
                <a:gd name="f93" fmla="*/ f61 1 66"/>
                <a:gd name="f94" fmla="*/ f62 1 66"/>
                <a:gd name="f95" fmla="*/ f63 1 80"/>
                <a:gd name="f96" fmla="*/ f64 1 66"/>
                <a:gd name="f97" fmla="*/ f65 1 66"/>
                <a:gd name="f98" fmla="*/ f66 1 80"/>
                <a:gd name="f99" fmla="*/ f67 1 66"/>
                <a:gd name="f100" fmla="*/ 0 1 f35"/>
                <a:gd name="f101" fmla="*/ f6 1 f35"/>
                <a:gd name="f102" fmla="*/ 0 1 f36"/>
                <a:gd name="f103" fmla="*/ f7 1 f36"/>
                <a:gd name="f104" fmla="+- f68 0 f1"/>
                <a:gd name="f105" fmla="*/ f69 1 f35"/>
                <a:gd name="f106" fmla="*/ f70 1 f36"/>
                <a:gd name="f107" fmla="*/ f71 1 f35"/>
                <a:gd name="f108" fmla="*/ f72 1 f36"/>
                <a:gd name="f109" fmla="*/ f73 1 f36"/>
                <a:gd name="f110" fmla="*/ f74 1 f35"/>
                <a:gd name="f111" fmla="*/ f75 1 f36"/>
                <a:gd name="f112" fmla="*/ f76 1 f35"/>
                <a:gd name="f113" fmla="*/ f77 1 f36"/>
                <a:gd name="f114" fmla="*/ f78 1 f35"/>
                <a:gd name="f115" fmla="*/ f79 1 f35"/>
                <a:gd name="f116" fmla="*/ f80 1 f35"/>
                <a:gd name="f117" fmla="*/ f81 1 f35"/>
                <a:gd name="f118" fmla="*/ f82 1 f36"/>
                <a:gd name="f119" fmla="*/ f83 1 f35"/>
                <a:gd name="f120" fmla="*/ f84 1 f36"/>
                <a:gd name="f121" fmla="*/ f85 1 f35"/>
                <a:gd name="f122" fmla="*/ f86 1 f36"/>
                <a:gd name="f123" fmla="*/ f87 1 f36"/>
                <a:gd name="f124" fmla="*/ f88 1 f36"/>
                <a:gd name="f125" fmla="*/ f89 1 f36"/>
                <a:gd name="f126" fmla="*/ f90 1 f35"/>
                <a:gd name="f127" fmla="*/ f91 1 f36"/>
                <a:gd name="f128" fmla="*/ f92 1 f36"/>
                <a:gd name="f129" fmla="*/ f93 1 f35"/>
                <a:gd name="f130" fmla="*/ f94 1 f35"/>
                <a:gd name="f131" fmla="*/ f95 1 f36"/>
                <a:gd name="f132" fmla="*/ f96 1 f35"/>
                <a:gd name="f133" fmla="*/ f97 1 f35"/>
                <a:gd name="f134" fmla="*/ f98 1 f36"/>
                <a:gd name="f135" fmla="*/ f99 1 f35"/>
                <a:gd name="f136" fmla="*/ f100 f30 1"/>
                <a:gd name="f137" fmla="*/ f101 f30 1"/>
                <a:gd name="f138" fmla="*/ f103 f31 1"/>
                <a:gd name="f139" fmla="*/ f102 f31 1"/>
                <a:gd name="f140" fmla="*/ f105 f30 1"/>
                <a:gd name="f141" fmla="*/ f106 f31 1"/>
                <a:gd name="f142" fmla="*/ f107 f30 1"/>
                <a:gd name="f143" fmla="*/ f108 f31 1"/>
                <a:gd name="f144" fmla="*/ f109 f31 1"/>
                <a:gd name="f145" fmla="*/ f110 f30 1"/>
                <a:gd name="f146" fmla="*/ f111 f31 1"/>
                <a:gd name="f147" fmla="*/ f112 f30 1"/>
                <a:gd name="f148" fmla="*/ f113 f31 1"/>
                <a:gd name="f149" fmla="*/ f114 f30 1"/>
                <a:gd name="f150" fmla="*/ f115 f30 1"/>
                <a:gd name="f151" fmla="*/ f116 f30 1"/>
                <a:gd name="f152" fmla="*/ f117 f30 1"/>
                <a:gd name="f153" fmla="*/ f118 f31 1"/>
                <a:gd name="f154" fmla="*/ f119 f30 1"/>
                <a:gd name="f155" fmla="*/ f120 f31 1"/>
                <a:gd name="f156" fmla="*/ f121 f30 1"/>
                <a:gd name="f157" fmla="*/ f122 f31 1"/>
                <a:gd name="f158" fmla="*/ f123 f31 1"/>
                <a:gd name="f159" fmla="*/ f124 f31 1"/>
                <a:gd name="f160" fmla="*/ f125 f31 1"/>
                <a:gd name="f161" fmla="*/ f126 f30 1"/>
                <a:gd name="f162" fmla="*/ f127 f31 1"/>
                <a:gd name="f163" fmla="*/ f128 f31 1"/>
                <a:gd name="f164" fmla="*/ f129 f30 1"/>
                <a:gd name="f165" fmla="*/ f130 f30 1"/>
                <a:gd name="f166" fmla="*/ f131 f31 1"/>
                <a:gd name="f167" fmla="*/ f132 f30 1"/>
                <a:gd name="f168" fmla="*/ f133 f30 1"/>
                <a:gd name="f169" fmla="*/ f134 f31 1"/>
                <a:gd name="f170" fmla="*/ f135 f30 1"/>
              </a:gdLst>
              <a:ahLst/>
              <a:cxnLst>
                <a:cxn ang="3cd4">
                  <a:pos x="hc" y="t"/>
                </a:cxn>
                <a:cxn ang="0">
                  <a:pos x="r" y="vc"/>
                </a:cxn>
                <a:cxn ang="cd4">
                  <a:pos x="hc" y="b"/>
                </a:cxn>
                <a:cxn ang="cd2">
                  <a:pos x="l" y="vc"/>
                </a:cxn>
                <a:cxn ang="f104">
                  <a:pos x="f140" y="f141"/>
                </a:cxn>
                <a:cxn ang="f104">
                  <a:pos x="f140" y="f141"/>
                </a:cxn>
                <a:cxn ang="f104">
                  <a:pos x="f142" y="f143"/>
                </a:cxn>
                <a:cxn ang="f104">
                  <a:pos x="f142" y="f144"/>
                </a:cxn>
                <a:cxn ang="f104">
                  <a:pos x="f142" y="f144"/>
                </a:cxn>
                <a:cxn ang="f104">
                  <a:pos x="f145" y="f146"/>
                </a:cxn>
                <a:cxn ang="f104">
                  <a:pos x="f145" y="f146"/>
                </a:cxn>
                <a:cxn ang="f104">
                  <a:pos x="f147" y="f148"/>
                </a:cxn>
                <a:cxn ang="f104">
                  <a:pos x="f149" y="f148"/>
                </a:cxn>
                <a:cxn ang="f104">
                  <a:pos x="f149" y="f148"/>
                </a:cxn>
                <a:cxn ang="f104">
                  <a:pos x="f150" y="f148"/>
                </a:cxn>
                <a:cxn ang="f104">
                  <a:pos x="f151" y="f146"/>
                </a:cxn>
                <a:cxn ang="f104">
                  <a:pos x="f152" y="f153"/>
                </a:cxn>
                <a:cxn ang="f104">
                  <a:pos x="f154" y="f155"/>
                </a:cxn>
                <a:cxn ang="f104">
                  <a:pos x="f154" y="f155"/>
                </a:cxn>
                <a:cxn ang="f104">
                  <a:pos x="f156" y="f157"/>
                </a:cxn>
                <a:cxn ang="f104">
                  <a:pos x="f156" y="f158"/>
                </a:cxn>
                <a:cxn ang="f104">
                  <a:pos x="f149" y="f158"/>
                </a:cxn>
                <a:cxn ang="f104">
                  <a:pos x="f149" y="f159"/>
                </a:cxn>
                <a:cxn ang="f104">
                  <a:pos x="f149" y="f159"/>
                </a:cxn>
                <a:cxn ang="f104">
                  <a:pos x="f149" y="f160"/>
                </a:cxn>
                <a:cxn ang="f104">
                  <a:pos x="f161" y="f162"/>
                </a:cxn>
                <a:cxn ang="f104">
                  <a:pos x="f147" y="f163"/>
                </a:cxn>
                <a:cxn ang="f104">
                  <a:pos x="f147" y="f163"/>
                </a:cxn>
                <a:cxn ang="f104">
                  <a:pos x="f164" y="f162"/>
                </a:cxn>
                <a:cxn ang="f104">
                  <a:pos x="f165" y="f166"/>
                </a:cxn>
                <a:cxn ang="f104">
                  <a:pos x="f165" y="f158"/>
                </a:cxn>
                <a:cxn ang="f104">
                  <a:pos x="f167" y="f158"/>
                </a:cxn>
                <a:cxn ang="f104">
                  <a:pos x="f167" y="f157"/>
                </a:cxn>
                <a:cxn ang="f104">
                  <a:pos x="f167" y="f157"/>
                </a:cxn>
                <a:cxn ang="f104">
                  <a:pos x="f168" y="f169"/>
                </a:cxn>
                <a:cxn ang="f104">
                  <a:pos x="f170" y="f143"/>
                </a:cxn>
                <a:cxn ang="f104">
                  <a:pos x="f140" y="f141"/>
                </a:cxn>
              </a:cxnLst>
              <a:rect l="f136" t="f139" r="f137" b="f138"/>
              <a:pathLst>
                <a:path w="66" h="80">
                  <a:moveTo>
                    <a:pt x="f8" y="f5"/>
                  </a:moveTo>
                  <a:lnTo>
                    <a:pt x="f8" y="f5"/>
                  </a:lnTo>
                  <a:lnTo>
                    <a:pt x="f9" y="f10"/>
                  </a:lnTo>
                  <a:lnTo>
                    <a:pt x="f9" y="f11"/>
                  </a:lnTo>
                  <a:lnTo>
                    <a:pt x="f9" y="f11"/>
                  </a:lnTo>
                  <a:lnTo>
                    <a:pt x="f12" y="f13"/>
                  </a:lnTo>
                  <a:lnTo>
                    <a:pt x="f12" y="f13"/>
                  </a:lnTo>
                  <a:lnTo>
                    <a:pt x="f14" y="f15"/>
                  </a:lnTo>
                  <a:lnTo>
                    <a:pt x="f16" y="f15"/>
                  </a:lnTo>
                  <a:lnTo>
                    <a:pt x="f16" y="f15"/>
                  </a:lnTo>
                  <a:lnTo>
                    <a:pt x="f17" y="f15"/>
                  </a:lnTo>
                  <a:lnTo>
                    <a:pt x="f18" y="f13"/>
                  </a:lnTo>
                  <a:lnTo>
                    <a:pt x="f19" y="f20"/>
                  </a:lnTo>
                  <a:lnTo>
                    <a:pt x="f21" y="f22"/>
                  </a:lnTo>
                  <a:lnTo>
                    <a:pt x="f21" y="f22"/>
                  </a:lnTo>
                  <a:lnTo>
                    <a:pt x="f6" y="f23"/>
                  </a:lnTo>
                  <a:lnTo>
                    <a:pt x="f6" y="f7"/>
                  </a:lnTo>
                  <a:lnTo>
                    <a:pt x="f16" y="f7"/>
                  </a:lnTo>
                  <a:lnTo>
                    <a:pt x="f16" y="f12"/>
                  </a:lnTo>
                  <a:lnTo>
                    <a:pt x="f16" y="f12"/>
                  </a:lnTo>
                  <a:lnTo>
                    <a:pt x="f16" y="f9"/>
                  </a:lnTo>
                  <a:lnTo>
                    <a:pt x="f24" y="f8"/>
                  </a:lnTo>
                  <a:lnTo>
                    <a:pt x="f14" y="f25"/>
                  </a:lnTo>
                  <a:lnTo>
                    <a:pt x="f14" y="f25"/>
                  </a:lnTo>
                  <a:lnTo>
                    <a:pt x="f26" y="f8"/>
                  </a:lnTo>
                  <a:lnTo>
                    <a:pt x="f23" y="f27"/>
                  </a:lnTo>
                  <a:lnTo>
                    <a:pt x="f23" y="f7"/>
                  </a:lnTo>
                  <a:lnTo>
                    <a:pt x="f13" y="f7"/>
                  </a:lnTo>
                  <a:lnTo>
                    <a:pt x="f13" y="f23"/>
                  </a:lnTo>
                  <a:lnTo>
                    <a:pt x="f13" y="f23"/>
                  </a:lnTo>
                  <a:lnTo>
                    <a:pt x="f15" y="f28"/>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1" name="Freeform 10"/>
            <p:cNvSpPr/>
            <p:nvPr/>
          </p:nvSpPr>
          <p:spPr>
            <a:xfrm>
              <a:off x="2114915" y="2413778"/>
              <a:ext cx="81399" cy="132569"/>
            </a:xfrm>
            <a:custGeom>
              <a:avLst/>
              <a:gdLst>
                <a:gd name="f0" fmla="val 10800000"/>
                <a:gd name="f1" fmla="val 5400000"/>
                <a:gd name="f2" fmla="val 180"/>
                <a:gd name="f3" fmla="val w"/>
                <a:gd name="f4" fmla="val h"/>
                <a:gd name="f5" fmla="val 0"/>
                <a:gd name="f6" fmla="val 70"/>
                <a:gd name="f7" fmla="val 114"/>
                <a:gd name="f8" fmla="val 68"/>
                <a:gd name="f9" fmla="val 84"/>
                <a:gd name="f10" fmla="val 104"/>
                <a:gd name="f11" fmla="val 112"/>
                <a:gd name="f12" fmla="val 52"/>
                <a:gd name="f13" fmla="val 50"/>
                <a:gd name="f14" fmla="val 108"/>
                <a:gd name="f15" fmla="val 42"/>
                <a:gd name="f16" fmla="val 32"/>
                <a:gd name="f17" fmla="val 26"/>
                <a:gd name="f18" fmla="val 20"/>
                <a:gd name="f19" fmla="val 14"/>
                <a:gd name="f20" fmla="val 10"/>
                <a:gd name="f21" fmla="val 6"/>
                <a:gd name="f22" fmla="val 98"/>
                <a:gd name="f23" fmla="val 2"/>
                <a:gd name="f24" fmla="val 92"/>
                <a:gd name="f25" fmla="val 76"/>
                <a:gd name="f26" fmla="val 66"/>
                <a:gd name="f27" fmla="val 4"/>
                <a:gd name="f28" fmla="val 58"/>
                <a:gd name="f29" fmla="val 46"/>
                <a:gd name="f30" fmla="val 40"/>
                <a:gd name="f31" fmla="val 38"/>
                <a:gd name="f32" fmla="val 34"/>
                <a:gd name="f33" fmla="val 36"/>
                <a:gd name="f34" fmla="val 48"/>
                <a:gd name="f35" fmla="val 28"/>
                <a:gd name="f36" fmla="val 30"/>
                <a:gd name="f37" fmla="val 56"/>
                <a:gd name="f38" fmla="val 24"/>
                <a:gd name="f39" fmla="val 64"/>
                <a:gd name="f40" fmla="val 86"/>
                <a:gd name="f41" fmla="val 96"/>
                <a:gd name="f42" fmla="val 44"/>
                <a:gd name="f43" fmla="+- 0 0 -90"/>
                <a:gd name="f44" fmla="*/ f3 1 70"/>
                <a:gd name="f45" fmla="*/ f4 1 114"/>
                <a:gd name="f46" fmla="+- f7 0 f5"/>
                <a:gd name="f47" fmla="+- f6 0 f5"/>
                <a:gd name="f48" fmla="*/ f43 f0 1"/>
                <a:gd name="f49" fmla="*/ f47 1 70"/>
                <a:gd name="f50" fmla="*/ f46 1 114"/>
                <a:gd name="f51" fmla="*/ 68 f47 1"/>
                <a:gd name="f52" fmla="*/ 84 f46 1"/>
                <a:gd name="f53" fmla="*/ 104 f46 1"/>
                <a:gd name="f54" fmla="*/ 70 f47 1"/>
                <a:gd name="f55" fmla="*/ 112 f46 1"/>
                <a:gd name="f56" fmla="*/ 52 f47 1"/>
                <a:gd name="f57" fmla="*/ 50 f47 1"/>
                <a:gd name="f58" fmla="*/ 108 f46 1"/>
                <a:gd name="f59" fmla="*/ 42 f47 1"/>
                <a:gd name="f60" fmla="*/ 114 f46 1"/>
                <a:gd name="f61" fmla="*/ 32 f47 1"/>
                <a:gd name="f62" fmla="*/ 26 f47 1"/>
                <a:gd name="f63" fmla="*/ 20 f47 1"/>
                <a:gd name="f64" fmla="*/ 14 f47 1"/>
                <a:gd name="f65" fmla="*/ 10 f47 1"/>
                <a:gd name="f66" fmla="*/ 6 f47 1"/>
                <a:gd name="f67" fmla="*/ 98 f46 1"/>
                <a:gd name="f68" fmla="*/ 2 f47 1"/>
                <a:gd name="f69" fmla="*/ 92 f46 1"/>
                <a:gd name="f70" fmla="*/ 0 f47 1"/>
                <a:gd name="f71" fmla="*/ 76 f46 1"/>
                <a:gd name="f72" fmla="*/ 66 f46 1"/>
                <a:gd name="f73" fmla="*/ 4 f47 1"/>
                <a:gd name="f74" fmla="*/ 58 f46 1"/>
                <a:gd name="f75" fmla="*/ 52 f46 1"/>
                <a:gd name="f76" fmla="*/ 46 f46 1"/>
                <a:gd name="f77" fmla="*/ 40 f46 1"/>
                <a:gd name="f78" fmla="*/ 38 f46 1"/>
                <a:gd name="f79" fmla="*/ 34 f46 1"/>
                <a:gd name="f80" fmla="*/ 34 f47 1"/>
                <a:gd name="f81" fmla="*/ 36 f46 1"/>
                <a:gd name="f82" fmla="*/ 48 f47 1"/>
                <a:gd name="f83" fmla="*/ 28 f46 1"/>
                <a:gd name="f84" fmla="*/ 0 f46 1"/>
                <a:gd name="f85" fmla="*/ 4 f46 1"/>
                <a:gd name="f86" fmla="*/ 36 f47 1"/>
                <a:gd name="f87" fmla="*/ 50 f46 1"/>
                <a:gd name="f88" fmla="*/ 30 f47 1"/>
                <a:gd name="f89" fmla="*/ 56 f46 1"/>
                <a:gd name="f90" fmla="*/ 24 f47 1"/>
                <a:gd name="f91" fmla="*/ 64 f46 1"/>
                <a:gd name="f92" fmla="*/ 86 f46 1"/>
                <a:gd name="f93" fmla="*/ 96 f46 1"/>
                <a:gd name="f94" fmla="*/ 38 f47 1"/>
                <a:gd name="f95" fmla="*/ 44 f47 1"/>
                <a:gd name="f96" fmla="*/ f48 1 f2"/>
                <a:gd name="f97" fmla="*/ f51 1 70"/>
                <a:gd name="f98" fmla="*/ f52 1 114"/>
                <a:gd name="f99" fmla="*/ f53 1 114"/>
                <a:gd name="f100" fmla="*/ f54 1 70"/>
                <a:gd name="f101" fmla="*/ f55 1 114"/>
                <a:gd name="f102" fmla="*/ f56 1 70"/>
                <a:gd name="f103" fmla="*/ f57 1 70"/>
                <a:gd name="f104" fmla="*/ f58 1 114"/>
                <a:gd name="f105" fmla="*/ f59 1 70"/>
                <a:gd name="f106" fmla="*/ f60 1 114"/>
                <a:gd name="f107" fmla="*/ f61 1 70"/>
                <a:gd name="f108" fmla="*/ f62 1 70"/>
                <a:gd name="f109" fmla="*/ f63 1 70"/>
                <a:gd name="f110" fmla="*/ f64 1 70"/>
                <a:gd name="f111" fmla="*/ f65 1 70"/>
                <a:gd name="f112" fmla="*/ f66 1 70"/>
                <a:gd name="f113" fmla="*/ f67 1 114"/>
                <a:gd name="f114" fmla="*/ f68 1 70"/>
                <a:gd name="f115" fmla="*/ f69 1 114"/>
                <a:gd name="f116" fmla="*/ f70 1 70"/>
                <a:gd name="f117" fmla="*/ f71 1 114"/>
                <a:gd name="f118" fmla="*/ f72 1 114"/>
                <a:gd name="f119" fmla="*/ f73 1 70"/>
                <a:gd name="f120" fmla="*/ f74 1 114"/>
                <a:gd name="f121" fmla="*/ f75 1 114"/>
                <a:gd name="f122" fmla="*/ f76 1 114"/>
                <a:gd name="f123" fmla="*/ f77 1 114"/>
                <a:gd name="f124" fmla="*/ f78 1 114"/>
                <a:gd name="f125" fmla="*/ f79 1 114"/>
                <a:gd name="f126" fmla="*/ f80 1 70"/>
                <a:gd name="f127" fmla="*/ f81 1 114"/>
                <a:gd name="f128" fmla="*/ f82 1 70"/>
                <a:gd name="f129" fmla="*/ f83 1 114"/>
                <a:gd name="f130" fmla="*/ f84 1 114"/>
                <a:gd name="f131" fmla="*/ f85 1 114"/>
                <a:gd name="f132" fmla="*/ f86 1 70"/>
                <a:gd name="f133" fmla="*/ f87 1 114"/>
                <a:gd name="f134" fmla="*/ f88 1 70"/>
                <a:gd name="f135" fmla="*/ f89 1 114"/>
                <a:gd name="f136" fmla="*/ f90 1 70"/>
                <a:gd name="f137" fmla="*/ f91 1 114"/>
                <a:gd name="f138" fmla="*/ f92 1 114"/>
                <a:gd name="f139" fmla="*/ f93 1 114"/>
                <a:gd name="f140" fmla="*/ f94 1 70"/>
                <a:gd name="f141" fmla="*/ f95 1 70"/>
                <a:gd name="f142" fmla="*/ 0 1 f49"/>
                <a:gd name="f143" fmla="*/ f6 1 f49"/>
                <a:gd name="f144" fmla="*/ 0 1 f50"/>
                <a:gd name="f145" fmla="*/ f7 1 f50"/>
                <a:gd name="f146" fmla="+- f96 0 f1"/>
                <a:gd name="f147" fmla="*/ f97 1 f49"/>
                <a:gd name="f148" fmla="*/ f98 1 f50"/>
                <a:gd name="f149" fmla="*/ f99 1 f50"/>
                <a:gd name="f150" fmla="*/ f100 1 f49"/>
                <a:gd name="f151" fmla="*/ f101 1 f50"/>
                <a:gd name="f152" fmla="*/ f102 1 f49"/>
                <a:gd name="f153" fmla="*/ f103 1 f49"/>
                <a:gd name="f154" fmla="*/ f104 1 f50"/>
                <a:gd name="f155" fmla="*/ f105 1 f49"/>
                <a:gd name="f156" fmla="*/ f106 1 f50"/>
                <a:gd name="f157" fmla="*/ f107 1 f49"/>
                <a:gd name="f158" fmla="*/ f108 1 f49"/>
                <a:gd name="f159" fmla="*/ f109 1 f49"/>
                <a:gd name="f160" fmla="*/ f110 1 f49"/>
                <a:gd name="f161" fmla="*/ f111 1 f49"/>
                <a:gd name="f162" fmla="*/ f112 1 f49"/>
                <a:gd name="f163" fmla="*/ f113 1 f50"/>
                <a:gd name="f164" fmla="*/ f114 1 f49"/>
                <a:gd name="f165" fmla="*/ f115 1 f50"/>
                <a:gd name="f166" fmla="*/ f116 1 f49"/>
                <a:gd name="f167" fmla="*/ f117 1 f50"/>
                <a:gd name="f168" fmla="*/ f118 1 f50"/>
                <a:gd name="f169" fmla="*/ f119 1 f49"/>
                <a:gd name="f170" fmla="*/ f120 1 f50"/>
                <a:gd name="f171" fmla="*/ f121 1 f50"/>
                <a:gd name="f172" fmla="*/ f122 1 f50"/>
                <a:gd name="f173" fmla="*/ f123 1 f50"/>
                <a:gd name="f174" fmla="*/ f124 1 f50"/>
                <a:gd name="f175" fmla="*/ f125 1 f50"/>
                <a:gd name="f176" fmla="*/ f126 1 f49"/>
                <a:gd name="f177" fmla="*/ f127 1 f50"/>
                <a:gd name="f178" fmla="*/ f128 1 f49"/>
                <a:gd name="f179" fmla="*/ f129 1 f50"/>
                <a:gd name="f180" fmla="*/ f130 1 f50"/>
                <a:gd name="f181" fmla="*/ f131 1 f50"/>
                <a:gd name="f182" fmla="*/ f132 1 f49"/>
                <a:gd name="f183" fmla="*/ f133 1 f50"/>
                <a:gd name="f184" fmla="*/ f134 1 f49"/>
                <a:gd name="f185" fmla="*/ f135 1 f50"/>
                <a:gd name="f186" fmla="*/ f136 1 f49"/>
                <a:gd name="f187" fmla="*/ f137 1 f50"/>
                <a:gd name="f188" fmla="*/ f138 1 f50"/>
                <a:gd name="f189" fmla="*/ f139 1 f50"/>
                <a:gd name="f190" fmla="*/ f140 1 f49"/>
                <a:gd name="f191" fmla="*/ f141 1 f49"/>
                <a:gd name="f192" fmla="*/ f142 f44 1"/>
                <a:gd name="f193" fmla="*/ f143 f44 1"/>
                <a:gd name="f194" fmla="*/ f145 f45 1"/>
                <a:gd name="f195" fmla="*/ f144 f45 1"/>
                <a:gd name="f196" fmla="*/ f147 f44 1"/>
                <a:gd name="f197" fmla="*/ f148 f45 1"/>
                <a:gd name="f198" fmla="*/ f149 f45 1"/>
                <a:gd name="f199" fmla="*/ f150 f44 1"/>
                <a:gd name="f200" fmla="*/ f151 f45 1"/>
                <a:gd name="f201" fmla="*/ f152 f44 1"/>
                <a:gd name="f202" fmla="*/ f153 f44 1"/>
                <a:gd name="f203" fmla="*/ f154 f45 1"/>
                <a:gd name="f204" fmla="*/ f155 f44 1"/>
                <a:gd name="f205" fmla="*/ f156 f45 1"/>
                <a:gd name="f206" fmla="*/ f157 f44 1"/>
                <a:gd name="f207" fmla="*/ f158 f44 1"/>
                <a:gd name="f208" fmla="*/ f159 f44 1"/>
                <a:gd name="f209" fmla="*/ f160 f44 1"/>
                <a:gd name="f210" fmla="*/ f161 f44 1"/>
                <a:gd name="f211" fmla="*/ f162 f44 1"/>
                <a:gd name="f212" fmla="*/ f163 f45 1"/>
                <a:gd name="f213" fmla="*/ f164 f44 1"/>
                <a:gd name="f214" fmla="*/ f165 f45 1"/>
                <a:gd name="f215" fmla="*/ f166 f44 1"/>
                <a:gd name="f216" fmla="*/ f167 f45 1"/>
                <a:gd name="f217" fmla="*/ f168 f45 1"/>
                <a:gd name="f218" fmla="*/ f169 f44 1"/>
                <a:gd name="f219" fmla="*/ f170 f45 1"/>
                <a:gd name="f220" fmla="*/ f171 f45 1"/>
                <a:gd name="f221" fmla="*/ f172 f45 1"/>
                <a:gd name="f222" fmla="*/ f173 f45 1"/>
                <a:gd name="f223" fmla="*/ f174 f45 1"/>
                <a:gd name="f224" fmla="*/ f175 f45 1"/>
                <a:gd name="f225" fmla="*/ f176 f44 1"/>
                <a:gd name="f226" fmla="*/ f177 f45 1"/>
                <a:gd name="f227" fmla="*/ f178 f44 1"/>
                <a:gd name="f228" fmla="*/ f179 f45 1"/>
                <a:gd name="f229" fmla="*/ f180 f45 1"/>
                <a:gd name="f230" fmla="*/ f181 f45 1"/>
                <a:gd name="f231" fmla="*/ f182 f44 1"/>
                <a:gd name="f232" fmla="*/ f183 f45 1"/>
                <a:gd name="f233" fmla="*/ f184 f44 1"/>
                <a:gd name="f234" fmla="*/ f185 f45 1"/>
                <a:gd name="f235" fmla="*/ f186 f44 1"/>
                <a:gd name="f236" fmla="*/ f187 f45 1"/>
                <a:gd name="f237" fmla="*/ f188 f45 1"/>
                <a:gd name="f238" fmla="*/ f189 f45 1"/>
                <a:gd name="f239" fmla="*/ f190 f44 1"/>
                <a:gd name="f240" fmla="*/ f191 f44 1"/>
              </a:gdLst>
              <a:ahLst/>
              <a:cxnLst>
                <a:cxn ang="3cd4">
                  <a:pos x="hc" y="t"/>
                </a:cxn>
                <a:cxn ang="0">
                  <a:pos x="r" y="vc"/>
                </a:cxn>
                <a:cxn ang="cd4">
                  <a:pos x="hc" y="b"/>
                </a:cxn>
                <a:cxn ang="cd2">
                  <a:pos x="l" y="vc"/>
                </a:cxn>
                <a:cxn ang="f146">
                  <a:pos x="f196" y="f197"/>
                </a:cxn>
                <a:cxn ang="f146">
                  <a:pos x="f196" y="f197"/>
                </a:cxn>
                <a:cxn ang="f146">
                  <a:pos x="f196" y="f198"/>
                </a:cxn>
                <a:cxn ang="f146">
                  <a:pos x="f199" y="f200"/>
                </a:cxn>
                <a:cxn ang="f146">
                  <a:pos x="f201" y="f200"/>
                </a:cxn>
                <a:cxn ang="f146">
                  <a:pos x="f201" y="f200"/>
                </a:cxn>
                <a:cxn ang="f146">
                  <a:pos x="f202" y="f203"/>
                </a:cxn>
                <a:cxn ang="f146">
                  <a:pos x="f202" y="f203"/>
                </a:cxn>
                <a:cxn ang="f146">
                  <a:pos x="f204" y="f205"/>
                </a:cxn>
                <a:cxn ang="f146">
                  <a:pos x="f206" y="f205"/>
                </a:cxn>
                <a:cxn ang="f146">
                  <a:pos x="f206" y="f205"/>
                </a:cxn>
                <a:cxn ang="f146">
                  <a:pos x="f207" y="f205"/>
                </a:cxn>
                <a:cxn ang="f146">
                  <a:pos x="f208" y="f200"/>
                </a:cxn>
                <a:cxn ang="f146">
                  <a:pos x="f209" y="f203"/>
                </a:cxn>
                <a:cxn ang="f146">
                  <a:pos x="f210" y="f198"/>
                </a:cxn>
                <a:cxn ang="f146">
                  <a:pos x="f211" y="f212"/>
                </a:cxn>
                <a:cxn ang="f146">
                  <a:pos x="f213" y="f214"/>
                </a:cxn>
                <a:cxn ang="f146">
                  <a:pos x="f213" y="f197"/>
                </a:cxn>
                <a:cxn ang="f146">
                  <a:pos x="f215" y="f216"/>
                </a:cxn>
                <a:cxn ang="f146">
                  <a:pos x="f215" y="f216"/>
                </a:cxn>
                <a:cxn ang="f146">
                  <a:pos x="f213" y="f217"/>
                </a:cxn>
                <a:cxn ang="f146">
                  <a:pos x="f218" y="f219"/>
                </a:cxn>
                <a:cxn ang="f146">
                  <a:pos x="f211" y="f220"/>
                </a:cxn>
                <a:cxn ang="f146">
                  <a:pos x="f210" y="f221"/>
                </a:cxn>
                <a:cxn ang="f146">
                  <a:pos x="f209" y="f222"/>
                </a:cxn>
                <a:cxn ang="f146">
                  <a:pos x="f208" y="f223"/>
                </a:cxn>
                <a:cxn ang="f146">
                  <a:pos x="f207" y="f224"/>
                </a:cxn>
                <a:cxn ang="f146">
                  <a:pos x="f225" y="f224"/>
                </a:cxn>
                <a:cxn ang="f146">
                  <a:pos x="f225" y="f224"/>
                </a:cxn>
                <a:cxn ang="f146">
                  <a:pos x="f204" y="f226"/>
                </a:cxn>
                <a:cxn ang="f146">
                  <a:pos x="f227" y="f223"/>
                </a:cxn>
                <a:cxn ang="f146">
                  <a:pos x="f227" y="f223"/>
                </a:cxn>
                <a:cxn ang="f146">
                  <a:pos x="f227" y="f228"/>
                </a:cxn>
                <a:cxn ang="f146">
                  <a:pos x="f227" y="f229"/>
                </a:cxn>
                <a:cxn ang="f146">
                  <a:pos x="f196" y="f230"/>
                </a:cxn>
                <a:cxn ang="f146">
                  <a:pos x="f196" y="f197"/>
                </a:cxn>
                <a:cxn ang="f146">
                  <a:pos x="f231" y="f232"/>
                </a:cxn>
                <a:cxn ang="f146">
                  <a:pos x="f231" y="f232"/>
                </a:cxn>
                <a:cxn ang="f146">
                  <a:pos x="f233" y="f220"/>
                </a:cxn>
                <a:cxn ang="f146">
                  <a:pos x="f207" y="f234"/>
                </a:cxn>
                <a:cxn ang="f146">
                  <a:pos x="f235" y="f236"/>
                </a:cxn>
                <a:cxn ang="f146">
                  <a:pos x="f235" y="f216"/>
                </a:cxn>
                <a:cxn ang="f146">
                  <a:pos x="f235" y="f216"/>
                </a:cxn>
                <a:cxn ang="f146">
                  <a:pos x="f235" y="f237"/>
                </a:cxn>
                <a:cxn ang="f146">
                  <a:pos x="f207" y="f214"/>
                </a:cxn>
                <a:cxn ang="f146">
                  <a:pos x="f233" y="f238"/>
                </a:cxn>
                <a:cxn ang="f146">
                  <a:pos x="f239" y="f212"/>
                </a:cxn>
                <a:cxn ang="f146">
                  <a:pos x="f239" y="f212"/>
                </a:cxn>
                <a:cxn ang="f146">
                  <a:pos x="f240" y="f238"/>
                </a:cxn>
                <a:cxn ang="f146">
                  <a:pos x="f227" y="f214"/>
                </a:cxn>
                <a:cxn ang="f146">
                  <a:pos x="f227" y="f234"/>
                </a:cxn>
                <a:cxn ang="f146">
                  <a:pos x="f227" y="f234"/>
                </a:cxn>
                <a:cxn ang="f146">
                  <a:pos x="f204" y="f220"/>
                </a:cxn>
                <a:cxn ang="f146">
                  <a:pos x="f231" y="f232"/>
                </a:cxn>
                <a:cxn ang="f146">
                  <a:pos x="f231" y="f232"/>
                </a:cxn>
              </a:cxnLst>
              <a:rect l="f192" t="f195" r="f193" b="f194"/>
              <a:pathLst>
                <a:path w="70" h="114">
                  <a:moveTo>
                    <a:pt x="f8" y="f9"/>
                  </a:moveTo>
                  <a:lnTo>
                    <a:pt x="f8" y="f9"/>
                  </a:lnTo>
                  <a:lnTo>
                    <a:pt x="f8" y="f10"/>
                  </a:lnTo>
                  <a:lnTo>
                    <a:pt x="f6" y="f11"/>
                  </a:lnTo>
                  <a:lnTo>
                    <a:pt x="f12" y="f11"/>
                  </a:lnTo>
                  <a:lnTo>
                    <a:pt x="f12" y="f11"/>
                  </a:lnTo>
                  <a:lnTo>
                    <a:pt x="f13" y="f14"/>
                  </a:lnTo>
                  <a:lnTo>
                    <a:pt x="f13" y="f14"/>
                  </a:lnTo>
                  <a:lnTo>
                    <a:pt x="f15" y="f7"/>
                  </a:lnTo>
                  <a:lnTo>
                    <a:pt x="f16" y="f7"/>
                  </a:lnTo>
                  <a:lnTo>
                    <a:pt x="f16" y="f7"/>
                  </a:lnTo>
                  <a:lnTo>
                    <a:pt x="f17" y="f7"/>
                  </a:lnTo>
                  <a:lnTo>
                    <a:pt x="f18" y="f11"/>
                  </a:lnTo>
                  <a:lnTo>
                    <a:pt x="f19" y="f14"/>
                  </a:lnTo>
                  <a:lnTo>
                    <a:pt x="f20" y="f10"/>
                  </a:lnTo>
                  <a:lnTo>
                    <a:pt x="f21" y="f22"/>
                  </a:lnTo>
                  <a:lnTo>
                    <a:pt x="f23" y="f24"/>
                  </a:lnTo>
                  <a:lnTo>
                    <a:pt x="f23" y="f9"/>
                  </a:lnTo>
                  <a:lnTo>
                    <a:pt x="f5" y="f25"/>
                  </a:lnTo>
                  <a:lnTo>
                    <a:pt x="f5" y="f25"/>
                  </a:lnTo>
                  <a:lnTo>
                    <a:pt x="f23" y="f26"/>
                  </a:lnTo>
                  <a:lnTo>
                    <a:pt x="f27" y="f28"/>
                  </a:lnTo>
                  <a:lnTo>
                    <a:pt x="f21" y="f12"/>
                  </a:lnTo>
                  <a:lnTo>
                    <a:pt x="f20" y="f29"/>
                  </a:lnTo>
                  <a:lnTo>
                    <a:pt x="f19" y="f30"/>
                  </a:lnTo>
                  <a:lnTo>
                    <a:pt x="f18" y="f31"/>
                  </a:lnTo>
                  <a:lnTo>
                    <a:pt x="f17" y="f32"/>
                  </a:lnTo>
                  <a:lnTo>
                    <a:pt x="f32" y="f32"/>
                  </a:lnTo>
                  <a:lnTo>
                    <a:pt x="f32" y="f32"/>
                  </a:lnTo>
                  <a:lnTo>
                    <a:pt x="f15" y="f33"/>
                  </a:lnTo>
                  <a:lnTo>
                    <a:pt x="f34" y="f31"/>
                  </a:lnTo>
                  <a:lnTo>
                    <a:pt x="f34" y="f31"/>
                  </a:lnTo>
                  <a:lnTo>
                    <a:pt x="f34" y="f35"/>
                  </a:lnTo>
                  <a:lnTo>
                    <a:pt x="f34" y="f5"/>
                  </a:lnTo>
                  <a:lnTo>
                    <a:pt x="f8" y="f27"/>
                  </a:lnTo>
                  <a:lnTo>
                    <a:pt x="f8" y="f9"/>
                  </a:lnTo>
                  <a:close/>
                  <a:moveTo>
                    <a:pt x="f33" y="f13"/>
                  </a:moveTo>
                  <a:lnTo>
                    <a:pt x="f33" y="f13"/>
                  </a:lnTo>
                  <a:lnTo>
                    <a:pt x="f36" y="f12"/>
                  </a:lnTo>
                  <a:lnTo>
                    <a:pt x="f17" y="f37"/>
                  </a:lnTo>
                  <a:lnTo>
                    <a:pt x="f38" y="f39"/>
                  </a:lnTo>
                  <a:lnTo>
                    <a:pt x="f38" y="f25"/>
                  </a:lnTo>
                  <a:lnTo>
                    <a:pt x="f38" y="f25"/>
                  </a:lnTo>
                  <a:lnTo>
                    <a:pt x="f38" y="f40"/>
                  </a:lnTo>
                  <a:lnTo>
                    <a:pt x="f17" y="f24"/>
                  </a:lnTo>
                  <a:lnTo>
                    <a:pt x="f36" y="f41"/>
                  </a:lnTo>
                  <a:lnTo>
                    <a:pt x="f31" y="f22"/>
                  </a:lnTo>
                  <a:lnTo>
                    <a:pt x="f31" y="f22"/>
                  </a:lnTo>
                  <a:lnTo>
                    <a:pt x="f42" y="f41"/>
                  </a:lnTo>
                  <a:lnTo>
                    <a:pt x="f34" y="f24"/>
                  </a:lnTo>
                  <a:lnTo>
                    <a:pt x="f34" y="f37"/>
                  </a:lnTo>
                  <a:lnTo>
                    <a:pt x="f34" y="f37"/>
                  </a:lnTo>
                  <a:lnTo>
                    <a:pt x="f15" y="f12"/>
                  </a:lnTo>
                  <a:lnTo>
                    <a:pt x="f33" y="f13"/>
                  </a:lnTo>
                  <a:lnTo>
                    <a:pt x="f33" y="f13"/>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2" name="Freeform 11"/>
            <p:cNvSpPr/>
            <p:nvPr/>
          </p:nvSpPr>
          <p:spPr>
            <a:xfrm>
              <a:off x="2217246" y="2413778"/>
              <a:ext cx="27907" cy="130237"/>
            </a:xfrm>
            <a:custGeom>
              <a:avLst/>
              <a:gdLst>
                <a:gd name="f0" fmla="val 10800000"/>
                <a:gd name="f1" fmla="val 5400000"/>
                <a:gd name="f2" fmla="val 180"/>
                <a:gd name="f3" fmla="val w"/>
                <a:gd name="f4" fmla="val h"/>
                <a:gd name="f5" fmla="val 0"/>
                <a:gd name="f6" fmla="val 24"/>
                <a:gd name="f7" fmla="val 112"/>
                <a:gd name="f8" fmla="val 14"/>
                <a:gd name="f9" fmla="val 18"/>
                <a:gd name="f10" fmla="val 22"/>
                <a:gd name="f11" fmla="val 26"/>
                <a:gd name="f12" fmla="val 12"/>
                <a:gd name="f13" fmla="val 8"/>
                <a:gd name="f14" fmla="val 4"/>
                <a:gd name="f15" fmla="val 2"/>
                <a:gd name="f16" fmla="val 34"/>
                <a:gd name="f17" fmla="val 36"/>
                <a:gd name="f18" fmla="+- 0 0 -90"/>
                <a:gd name="f19" fmla="*/ f3 1 24"/>
                <a:gd name="f20" fmla="*/ f4 1 112"/>
                <a:gd name="f21" fmla="+- f7 0 f5"/>
                <a:gd name="f22" fmla="+- f6 0 f5"/>
                <a:gd name="f23" fmla="*/ f18 f0 1"/>
                <a:gd name="f24" fmla="*/ f22 1 24"/>
                <a:gd name="f25" fmla="*/ f21 1 112"/>
                <a:gd name="f26" fmla="*/ 24 f22 1"/>
                <a:gd name="f27" fmla="*/ 14 f21 1"/>
                <a:gd name="f28" fmla="*/ 18 f21 1"/>
                <a:gd name="f29" fmla="*/ 22 f22 1"/>
                <a:gd name="f30" fmla="*/ 22 f21 1"/>
                <a:gd name="f31" fmla="*/ 18 f22 1"/>
                <a:gd name="f32" fmla="*/ 26 f21 1"/>
                <a:gd name="f33" fmla="*/ 12 f22 1"/>
                <a:gd name="f34" fmla="*/ 8 f22 1"/>
                <a:gd name="f35" fmla="*/ 4 f22 1"/>
                <a:gd name="f36" fmla="*/ 0 f22 1"/>
                <a:gd name="f37" fmla="*/ 8 f21 1"/>
                <a:gd name="f38" fmla="*/ 4 f21 1"/>
                <a:gd name="f39" fmla="*/ 2 f21 1"/>
                <a:gd name="f40" fmla="*/ 0 f21 1"/>
                <a:gd name="f41" fmla="*/ 34 f21 1"/>
                <a:gd name="f42" fmla="*/ 112 f21 1"/>
                <a:gd name="f43" fmla="*/ 2 f22 1"/>
                <a:gd name="f44" fmla="*/ 36 f21 1"/>
                <a:gd name="f45" fmla="*/ f23 1 f2"/>
                <a:gd name="f46" fmla="*/ f26 1 24"/>
                <a:gd name="f47" fmla="*/ f27 1 112"/>
                <a:gd name="f48" fmla="*/ f28 1 112"/>
                <a:gd name="f49" fmla="*/ f29 1 24"/>
                <a:gd name="f50" fmla="*/ f30 1 112"/>
                <a:gd name="f51" fmla="*/ f31 1 24"/>
                <a:gd name="f52" fmla="*/ f32 1 112"/>
                <a:gd name="f53" fmla="*/ f33 1 24"/>
                <a:gd name="f54" fmla="*/ f34 1 24"/>
                <a:gd name="f55" fmla="*/ f35 1 24"/>
                <a:gd name="f56" fmla="*/ f36 1 24"/>
                <a:gd name="f57" fmla="*/ f37 1 112"/>
                <a:gd name="f58" fmla="*/ f38 1 112"/>
                <a:gd name="f59" fmla="*/ f39 1 112"/>
                <a:gd name="f60" fmla="*/ f40 1 112"/>
                <a:gd name="f61" fmla="*/ f41 1 112"/>
                <a:gd name="f62" fmla="*/ f42 1 112"/>
                <a:gd name="f63" fmla="*/ f43 1 24"/>
                <a:gd name="f64" fmla="*/ f44 1 112"/>
                <a:gd name="f65" fmla="*/ 0 1 f24"/>
                <a:gd name="f66" fmla="*/ f6 1 f24"/>
                <a:gd name="f67" fmla="*/ 0 1 f25"/>
                <a:gd name="f68" fmla="*/ f7 1 f25"/>
                <a:gd name="f69" fmla="+- f45 0 f1"/>
                <a:gd name="f70" fmla="*/ f46 1 f24"/>
                <a:gd name="f71" fmla="*/ f47 1 f25"/>
                <a:gd name="f72" fmla="*/ f48 1 f25"/>
                <a:gd name="f73" fmla="*/ f49 1 f24"/>
                <a:gd name="f74" fmla="*/ f50 1 f25"/>
                <a:gd name="f75" fmla="*/ f51 1 f24"/>
                <a:gd name="f76" fmla="*/ f52 1 f25"/>
                <a:gd name="f77" fmla="*/ f53 1 f24"/>
                <a:gd name="f78" fmla="*/ f54 1 f24"/>
                <a:gd name="f79" fmla="*/ f55 1 f24"/>
                <a:gd name="f80" fmla="*/ f56 1 f24"/>
                <a:gd name="f81" fmla="*/ f57 1 f25"/>
                <a:gd name="f82" fmla="*/ f58 1 f25"/>
                <a:gd name="f83" fmla="*/ f59 1 f25"/>
                <a:gd name="f84" fmla="*/ f60 1 f25"/>
                <a:gd name="f85" fmla="*/ f61 1 f25"/>
                <a:gd name="f86" fmla="*/ f62 1 f25"/>
                <a:gd name="f87" fmla="*/ f63 1 f24"/>
                <a:gd name="f88" fmla="*/ f64 1 f25"/>
                <a:gd name="f89" fmla="*/ f65 f19 1"/>
                <a:gd name="f90" fmla="*/ f66 f19 1"/>
                <a:gd name="f91" fmla="*/ f68 f20 1"/>
                <a:gd name="f92" fmla="*/ f67 f20 1"/>
                <a:gd name="f93" fmla="*/ f70 f19 1"/>
                <a:gd name="f94" fmla="*/ f71 f20 1"/>
                <a:gd name="f95" fmla="*/ f72 f20 1"/>
                <a:gd name="f96" fmla="*/ f73 f19 1"/>
                <a:gd name="f97" fmla="*/ f74 f20 1"/>
                <a:gd name="f98" fmla="*/ f75 f19 1"/>
                <a:gd name="f99" fmla="*/ f76 f20 1"/>
                <a:gd name="f100" fmla="*/ f77 f19 1"/>
                <a:gd name="f101" fmla="*/ f78 f19 1"/>
                <a:gd name="f102" fmla="*/ f79 f19 1"/>
                <a:gd name="f103" fmla="*/ f80 f19 1"/>
                <a:gd name="f104" fmla="*/ f81 f20 1"/>
                <a:gd name="f105" fmla="*/ f82 f20 1"/>
                <a:gd name="f106" fmla="*/ f83 f20 1"/>
                <a:gd name="f107" fmla="*/ f84 f20 1"/>
                <a:gd name="f108" fmla="*/ f85 f20 1"/>
                <a:gd name="f109" fmla="*/ f86 f20 1"/>
                <a:gd name="f110" fmla="*/ f87 f19 1"/>
                <a:gd name="f111" fmla="*/ f88 f20 1"/>
              </a:gdLst>
              <a:ahLst/>
              <a:cxnLst>
                <a:cxn ang="3cd4">
                  <a:pos x="hc" y="t"/>
                </a:cxn>
                <a:cxn ang="0">
                  <a:pos x="r" y="vc"/>
                </a:cxn>
                <a:cxn ang="cd4">
                  <a:pos x="hc" y="b"/>
                </a:cxn>
                <a:cxn ang="cd2">
                  <a:pos x="l" y="vc"/>
                </a:cxn>
                <a:cxn ang="f69">
                  <a:pos x="f93" y="f94"/>
                </a:cxn>
                <a:cxn ang="f69">
                  <a:pos x="f93" y="f94"/>
                </a:cxn>
                <a:cxn ang="f69">
                  <a:pos x="f93" y="f95"/>
                </a:cxn>
                <a:cxn ang="f69">
                  <a:pos x="f96" y="f97"/>
                </a:cxn>
                <a:cxn ang="f69">
                  <a:pos x="f98" y="f99"/>
                </a:cxn>
                <a:cxn ang="f69">
                  <a:pos x="f100" y="f99"/>
                </a:cxn>
                <a:cxn ang="f69">
                  <a:pos x="f100" y="f99"/>
                </a:cxn>
                <a:cxn ang="f69">
                  <a:pos x="f101" y="f99"/>
                </a:cxn>
                <a:cxn ang="f69">
                  <a:pos x="f102" y="f97"/>
                </a:cxn>
                <a:cxn ang="f69">
                  <a:pos x="f103" y="f95"/>
                </a:cxn>
                <a:cxn ang="f69">
                  <a:pos x="f103" y="f94"/>
                </a:cxn>
                <a:cxn ang="f69">
                  <a:pos x="f103" y="f94"/>
                </a:cxn>
                <a:cxn ang="f69">
                  <a:pos x="f103" y="f104"/>
                </a:cxn>
                <a:cxn ang="f69">
                  <a:pos x="f102" y="f105"/>
                </a:cxn>
                <a:cxn ang="f69">
                  <a:pos x="f101" y="f106"/>
                </a:cxn>
                <a:cxn ang="f69">
                  <a:pos x="f100" y="f107"/>
                </a:cxn>
                <a:cxn ang="f69">
                  <a:pos x="f100" y="f107"/>
                </a:cxn>
                <a:cxn ang="f69">
                  <a:pos x="f98" y="f106"/>
                </a:cxn>
                <a:cxn ang="f69">
                  <a:pos x="f96" y="f105"/>
                </a:cxn>
                <a:cxn ang="f69">
                  <a:pos x="f93" y="f104"/>
                </a:cxn>
                <a:cxn ang="f69">
                  <a:pos x="f93" y="f94"/>
                </a:cxn>
                <a:cxn ang="f69">
                  <a:pos x="f93" y="f94"/>
                </a:cxn>
                <a:cxn ang="f69">
                  <a:pos x="f96" y="f108"/>
                </a:cxn>
                <a:cxn ang="f69">
                  <a:pos x="f96" y="f109"/>
                </a:cxn>
                <a:cxn ang="f69">
                  <a:pos x="f110" y="f109"/>
                </a:cxn>
                <a:cxn ang="f69">
                  <a:pos x="f110" y="f111"/>
                </a:cxn>
                <a:cxn ang="f69">
                  <a:pos x="f96" y="f108"/>
                </a:cxn>
              </a:cxnLst>
              <a:rect l="f89" t="f92" r="f90" b="f91"/>
              <a:pathLst>
                <a:path w="24" h="112">
                  <a:moveTo>
                    <a:pt x="f6" y="f8"/>
                  </a:moveTo>
                  <a:lnTo>
                    <a:pt x="f6" y="f8"/>
                  </a:lnTo>
                  <a:lnTo>
                    <a:pt x="f6" y="f9"/>
                  </a:lnTo>
                  <a:lnTo>
                    <a:pt x="f10" y="f10"/>
                  </a:lnTo>
                  <a:lnTo>
                    <a:pt x="f9" y="f11"/>
                  </a:lnTo>
                  <a:lnTo>
                    <a:pt x="f12" y="f11"/>
                  </a:lnTo>
                  <a:lnTo>
                    <a:pt x="f12" y="f11"/>
                  </a:lnTo>
                  <a:lnTo>
                    <a:pt x="f13" y="f11"/>
                  </a:lnTo>
                  <a:lnTo>
                    <a:pt x="f14" y="f10"/>
                  </a:lnTo>
                  <a:lnTo>
                    <a:pt x="f5" y="f9"/>
                  </a:lnTo>
                  <a:lnTo>
                    <a:pt x="f5" y="f8"/>
                  </a:lnTo>
                  <a:lnTo>
                    <a:pt x="f5" y="f8"/>
                  </a:lnTo>
                  <a:lnTo>
                    <a:pt x="f5" y="f13"/>
                  </a:lnTo>
                  <a:lnTo>
                    <a:pt x="f14" y="f14"/>
                  </a:lnTo>
                  <a:lnTo>
                    <a:pt x="f13" y="f15"/>
                  </a:lnTo>
                  <a:lnTo>
                    <a:pt x="f12" y="f5"/>
                  </a:lnTo>
                  <a:lnTo>
                    <a:pt x="f12" y="f5"/>
                  </a:lnTo>
                  <a:lnTo>
                    <a:pt x="f9" y="f15"/>
                  </a:lnTo>
                  <a:lnTo>
                    <a:pt x="f10" y="f14"/>
                  </a:lnTo>
                  <a:lnTo>
                    <a:pt x="f6" y="f13"/>
                  </a:lnTo>
                  <a:lnTo>
                    <a:pt x="f6" y="f8"/>
                  </a:lnTo>
                  <a:lnTo>
                    <a:pt x="f6" y="f8"/>
                  </a:lnTo>
                  <a:close/>
                  <a:moveTo>
                    <a:pt x="f10" y="f16"/>
                  </a:moveTo>
                  <a:lnTo>
                    <a:pt x="f10" y="f7"/>
                  </a:lnTo>
                  <a:lnTo>
                    <a:pt x="f15" y="f7"/>
                  </a:lnTo>
                  <a:lnTo>
                    <a:pt x="f15" y="f17"/>
                  </a:lnTo>
                  <a:lnTo>
                    <a:pt x="f10" y="f1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3" name="Freeform 12"/>
            <p:cNvSpPr/>
            <p:nvPr/>
          </p:nvSpPr>
          <p:spPr>
            <a:xfrm>
              <a:off x="2261439" y="2450985"/>
              <a:ext cx="69768" cy="95353"/>
            </a:xfrm>
            <a:custGeom>
              <a:avLst/>
              <a:gdLst>
                <a:gd name="f0" fmla="val 10800000"/>
                <a:gd name="f1" fmla="val 5400000"/>
                <a:gd name="f2" fmla="val 180"/>
                <a:gd name="f3" fmla="val w"/>
                <a:gd name="f4" fmla="val h"/>
                <a:gd name="f5" fmla="val 0"/>
                <a:gd name="f6" fmla="val 60"/>
                <a:gd name="f7" fmla="val 82"/>
                <a:gd name="f8" fmla="val 48"/>
                <a:gd name="f9" fmla="val 24"/>
                <a:gd name="f10" fmla="val 42"/>
                <a:gd name="f11" fmla="val 18"/>
                <a:gd name="f12" fmla="val 36"/>
                <a:gd name="f13" fmla="val 16"/>
                <a:gd name="f14" fmla="val 30"/>
                <a:gd name="f15" fmla="val 26"/>
                <a:gd name="f16" fmla="val 32"/>
                <a:gd name="f17" fmla="val 22"/>
                <a:gd name="f18" fmla="val 44"/>
                <a:gd name="f19" fmla="val 56"/>
                <a:gd name="f20" fmla="val 62"/>
                <a:gd name="f21" fmla="val 66"/>
                <a:gd name="f22" fmla="val 68"/>
                <a:gd name="f23" fmla="val 50"/>
                <a:gd name="f24" fmla="val 52"/>
                <a:gd name="f25" fmla="val 72"/>
                <a:gd name="f26" fmla="val 54"/>
                <a:gd name="f27" fmla="val 78"/>
                <a:gd name="f28" fmla="val 34"/>
                <a:gd name="f29" fmla="val 20"/>
                <a:gd name="f30" fmla="val 80"/>
                <a:gd name="f31" fmla="val 14"/>
                <a:gd name="f32" fmla="val 76"/>
                <a:gd name="f33" fmla="val 10"/>
                <a:gd name="f34" fmla="val 6"/>
                <a:gd name="f35" fmla="val 2"/>
                <a:gd name="f36" fmla="val 4"/>
                <a:gd name="f37" fmla="val 12"/>
                <a:gd name="f38" fmla="val 58"/>
                <a:gd name="f39" fmla="+- 0 0 -90"/>
                <a:gd name="f40" fmla="*/ f3 1 60"/>
                <a:gd name="f41" fmla="*/ f4 1 82"/>
                <a:gd name="f42" fmla="+- f7 0 f5"/>
                <a:gd name="f43" fmla="+- f6 0 f5"/>
                <a:gd name="f44" fmla="*/ f39 f0 1"/>
                <a:gd name="f45" fmla="*/ f43 1 60"/>
                <a:gd name="f46" fmla="*/ f42 1 82"/>
                <a:gd name="f47" fmla="*/ 48 f43 1"/>
                <a:gd name="f48" fmla="*/ 24 f42 1"/>
                <a:gd name="f49" fmla="*/ 42 f43 1"/>
                <a:gd name="f50" fmla="*/ 18 f42 1"/>
                <a:gd name="f51" fmla="*/ 36 f43 1"/>
                <a:gd name="f52" fmla="*/ 16 f42 1"/>
                <a:gd name="f53" fmla="*/ 30 f43 1"/>
                <a:gd name="f54" fmla="*/ 26 f43 1"/>
                <a:gd name="f55" fmla="*/ 24 f43 1"/>
                <a:gd name="f56" fmla="*/ 32 f42 1"/>
                <a:gd name="f57" fmla="*/ 22 f43 1"/>
                <a:gd name="f58" fmla="*/ 44 f42 1"/>
                <a:gd name="f59" fmla="*/ 56 f42 1"/>
                <a:gd name="f60" fmla="*/ 62 f42 1"/>
                <a:gd name="f61" fmla="*/ 66 f42 1"/>
                <a:gd name="f62" fmla="*/ 68 f42 1"/>
                <a:gd name="f63" fmla="*/ 50 f43 1"/>
                <a:gd name="f64" fmla="*/ 60 f42 1"/>
                <a:gd name="f65" fmla="*/ 52 f43 1"/>
                <a:gd name="f66" fmla="*/ 60 f43 1"/>
                <a:gd name="f67" fmla="*/ 72 f42 1"/>
                <a:gd name="f68" fmla="*/ 54 f43 1"/>
                <a:gd name="f69" fmla="*/ 78 f42 1"/>
                <a:gd name="f70" fmla="*/ 44 f43 1"/>
                <a:gd name="f71" fmla="*/ 82 f42 1"/>
                <a:gd name="f72" fmla="*/ 34 f43 1"/>
                <a:gd name="f73" fmla="*/ 20 f43 1"/>
                <a:gd name="f74" fmla="*/ 80 f42 1"/>
                <a:gd name="f75" fmla="*/ 14 f43 1"/>
                <a:gd name="f76" fmla="*/ 76 f42 1"/>
                <a:gd name="f77" fmla="*/ 10 f43 1"/>
                <a:gd name="f78" fmla="*/ 6 f43 1"/>
                <a:gd name="f79" fmla="*/ 2 f43 1"/>
                <a:gd name="f80" fmla="*/ 0 f43 1"/>
                <a:gd name="f81" fmla="*/ 52 f42 1"/>
                <a:gd name="f82" fmla="*/ 42 f42 1"/>
                <a:gd name="f83" fmla="*/ 30 f42 1"/>
                <a:gd name="f84" fmla="*/ 4 f43 1"/>
                <a:gd name="f85" fmla="*/ 20 f42 1"/>
                <a:gd name="f86" fmla="*/ 12 f42 1"/>
                <a:gd name="f87" fmla="*/ 16 f43 1"/>
                <a:gd name="f88" fmla="*/ 6 f42 1"/>
                <a:gd name="f89" fmla="*/ 2 f42 1"/>
                <a:gd name="f90" fmla="*/ 0 f42 1"/>
                <a:gd name="f91" fmla="*/ 4 f42 1"/>
                <a:gd name="f92" fmla="*/ 58 f43 1"/>
                <a:gd name="f93" fmla="*/ 10 f42 1"/>
                <a:gd name="f94" fmla="*/ f44 1 f2"/>
                <a:gd name="f95" fmla="*/ f47 1 60"/>
                <a:gd name="f96" fmla="*/ f48 1 82"/>
                <a:gd name="f97" fmla="*/ f49 1 60"/>
                <a:gd name="f98" fmla="*/ f50 1 82"/>
                <a:gd name="f99" fmla="*/ f51 1 60"/>
                <a:gd name="f100" fmla="*/ f52 1 82"/>
                <a:gd name="f101" fmla="*/ f53 1 60"/>
                <a:gd name="f102" fmla="*/ f54 1 60"/>
                <a:gd name="f103" fmla="*/ f55 1 60"/>
                <a:gd name="f104" fmla="*/ f56 1 82"/>
                <a:gd name="f105" fmla="*/ f57 1 60"/>
                <a:gd name="f106" fmla="*/ f58 1 82"/>
                <a:gd name="f107" fmla="*/ f59 1 82"/>
                <a:gd name="f108" fmla="*/ f60 1 82"/>
                <a:gd name="f109" fmla="*/ f61 1 82"/>
                <a:gd name="f110" fmla="*/ f62 1 82"/>
                <a:gd name="f111" fmla="*/ f63 1 60"/>
                <a:gd name="f112" fmla="*/ f64 1 82"/>
                <a:gd name="f113" fmla="*/ f65 1 60"/>
                <a:gd name="f114" fmla="*/ f66 1 60"/>
                <a:gd name="f115" fmla="*/ f67 1 82"/>
                <a:gd name="f116" fmla="*/ f68 1 60"/>
                <a:gd name="f117" fmla="*/ f69 1 82"/>
                <a:gd name="f118" fmla="*/ f70 1 60"/>
                <a:gd name="f119" fmla="*/ f71 1 82"/>
                <a:gd name="f120" fmla="*/ f72 1 60"/>
                <a:gd name="f121" fmla="*/ f73 1 60"/>
                <a:gd name="f122" fmla="*/ f74 1 82"/>
                <a:gd name="f123" fmla="*/ f75 1 60"/>
                <a:gd name="f124" fmla="*/ f76 1 82"/>
                <a:gd name="f125" fmla="*/ f77 1 60"/>
                <a:gd name="f126" fmla="*/ f78 1 60"/>
                <a:gd name="f127" fmla="*/ f79 1 60"/>
                <a:gd name="f128" fmla="*/ f80 1 60"/>
                <a:gd name="f129" fmla="*/ f81 1 82"/>
                <a:gd name="f130" fmla="*/ f82 1 82"/>
                <a:gd name="f131" fmla="*/ f83 1 82"/>
                <a:gd name="f132" fmla="*/ f84 1 60"/>
                <a:gd name="f133" fmla="*/ f85 1 82"/>
                <a:gd name="f134" fmla="*/ f86 1 82"/>
                <a:gd name="f135" fmla="*/ f87 1 60"/>
                <a:gd name="f136" fmla="*/ f88 1 82"/>
                <a:gd name="f137" fmla="*/ f89 1 82"/>
                <a:gd name="f138" fmla="*/ f90 1 82"/>
                <a:gd name="f139" fmla="*/ f91 1 82"/>
                <a:gd name="f140" fmla="*/ f92 1 60"/>
                <a:gd name="f141" fmla="*/ f93 1 82"/>
                <a:gd name="f142" fmla="*/ 0 1 f45"/>
                <a:gd name="f143" fmla="*/ f6 1 f45"/>
                <a:gd name="f144" fmla="*/ 0 1 f46"/>
                <a:gd name="f145" fmla="*/ f7 1 f46"/>
                <a:gd name="f146" fmla="+- f94 0 f1"/>
                <a:gd name="f147" fmla="*/ f95 1 f45"/>
                <a:gd name="f148" fmla="*/ f96 1 f46"/>
                <a:gd name="f149" fmla="*/ f97 1 f45"/>
                <a:gd name="f150" fmla="*/ f98 1 f46"/>
                <a:gd name="f151" fmla="*/ f99 1 f45"/>
                <a:gd name="f152" fmla="*/ f100 1 f46"/>
                <a:gd name="f153" fmla="*/ f101 1 f45"/>
                <a:gd name="f154" fmla="*/ f102 1 f45"/>
                <a:gd name="f155" fmla="*/ f103 1 f45"/>
                <a:gd name="f156" fmla="*/ f104 1 f46"/>
                <a:gd name="f157" fmla="*/ f105 1 f45"/>
                <a:gd name="f158" fmla="*/ f106 1 f46"/>
                <a:gd name="f159" fmla="*/ f107 1 f46"/>
                <a:gd name="f160" fmla="*/ f108 1 f46"/>
                <a:gd name="f161" fmla="*/ f109 1 f46"/>
                <a:gd name="f162" fmla="*/ f110 1 f46"/>
                <a:gd name="f163" fmla="*/ f111 1 f45"/>
                <a:gd name="f164" fmla="*/ f112 1 f46"/>
                <a:gd name="f165" fmla="*/ f113 1 f45"/>
                <a:gd name="f166" fmla="*/ f114 1 f45"/>
                <a:gd name="f167" fmla="*/ f115 1 f46"/>
                <a:gd name="f168" fmla="*/ f116 1 f45"/>
                <a:gd name="f169" fmla="*/ f117 1 f46"/>
                <a:gd name="f170" fmla="*/ f118 1 f45"/>
                <a:gd name="f171" fmla="*/ f119 1 f46"/>
                <a:gd name="f172" fmla="*/ f120 1 f45"/>
                <a:gd name="f173" fmla="*/ f121 1 f45"/>
                <a:gd name="f174" fmla="*/ f122 1 f46"/>
                <a:gd name="f175" fmla="*/ f123 1 f45"/>
                <a:gd name="f176" fmla="*/ f124 1 f46"/>
                <a:gd name="f177" fmla="*/ f125 1 f45"/>
                <a:gd name="f178" fmla="*/ f126 1 f45"/>
                <a:gd name="f179" fmla="*/ f127 1 f45"/>
                <a:gd name="f180" fmla="*/ f128 1 f45"/>
                <a:gd name="f181" fmla="*/ f129 1 f46"/>
                <a:gd name="f182" fmla="*/ f130 1 f46"/>
                <a:gd name="f183" fmla="*/ f131 1 f46"/>
                <a:gd name="f184" fmla="*/ f132 1 f45"/>
                <a:gd name="f185" fmla="*/ f133 1 f46"/>
                <a:gd name="f186" fmla="*/ f134 1 f46"/>
                <a:gd name="f187" fmla="*/ f135 1 f45"/>
                <a:gd name="f188" fmla="*/ f136 1 f46"/>
                <a:gd name="f189" fmla="*/ f137 1 f46"/>
                <a:gd name="f190" fmla="*/ f138 1 f46"/>
                <a:gd name="f191" fmla="*/ f139 1 f46"/>
                <a:gd name="f192" fmla="*/ f140 1 f45"/>
                <a:gd name="f193" fmla="*/ f141 1 f46"/>
                <a:gd name="f194" fmla="*/ f142 f40 1"/>
                <a:gd name="f195" fmla="*/ f143 f40 1"/>
                <a:gd name="f196" fmla="*/ f145 f41 1"/>
                <a:gd name="f197" fmla="*/ f144 f41 1"/>
                <a:gd name="f198" fmla="*/ f147 f40 1"/>
                <a:gd name="f199" fmla="*/ f148 f41 1"/>
                <a:gd name="f200" fmla="*/ f149 f40 1"/>
                <a:gd name="f201" fmla="*/ f150 f41 1"/>
                <a:gd name="f202" fmla="*/ f151 f40 1"/>
                <a:gd name="f203" fmla="*/ f152 f41 1"/>
                <a:gd name="f204" fmla="*/ f153 f40 1"/>
                <a:gd name="f205" fmla="*/ f154 f40 1"/>
                <a:gd name="f206" fmla="*/ f155 f40 1"/>
                <a:gd name="f207" fmla="*/ f156 f41 1"/>
                <a:gd name="f208" fmla="*/ f157 f40 1"/>
                <a:gd name="f209" fmla="*/ f158 f41 1"/>
                <a:gd name="f210" fmla="*/ f159 f41 1"/>
                <a:gd name="f211" fmla="*/ f160 f41 1"/>
                <a:gd name="f212" fmla="*/ f161 f41 1"/>
                <a:gd name="f213" fmla="*/ f162 f41 1"/>
                <a:gd name="f214" fmla="*/ f163 f40 1"/>
                <a:gd name="f215" fmla="*/ f164 f41 1"/>
                <a:gd name="f216" fmla="*/ f165 f40 1"/>
                <a:gd name="f217" fmla="*/ f166 f40 1"/>
                <a:gd name="f218" fmla="*/ f167 f41 1"/>
                <a:gd name="f219" fmla="*/ f168 f40 1"/>
                <a:gd name="f220" fmla="*/ f169 f41 1"/>
                <a:gd name="f221" fmla="*/ f170 f40 1"/>
                <a:gd name="f222" fmla="*/ f171 f41 1"/>
                <a:gd name="f223" fmla="*/ f172 f40 1"/>
                <a:gd name="f224" fmla="*/ f173 f40 1"/>
                <a:gd name="f225" fmla="*/ f174 f41 1"/>
                <a:gd name="f226" fmla="*/ f175 f40 1"/>
                <a:gd name="f227" fmla="*/ f176 f41 1"/>
                <a:gd name="f228" fmla="*/ f177 f40 1"/>
                <a:gd name="f229" fmla="*/ f178 f40 1"/>
                <a:gd name="f230" fmla="*/ f179 f40 1"/>
                <a:gd name="f231" fmla="*/ f180 f40 1"/>
                <a:gd name="f232" fmla="*/ f181 f41 1"/>
                <a:gd name="f233" fmla="*/ f182 f41 1"/>
                <a:gd name="f234" fmla="*/ f183 f41 1"/>
                <a:gd name="f235" fmla="*/ f184 f40 1"/>
                <a:gd name="f236" fmla="*/ f185 f41 1"/>
                <a:gd name="f237" fmla="*/ f186 f41 1"/>
                <a:gd name="f238" fmla="*/ f187 f40 1"/>
                <a:gd name="f239" fmla="*/ f188 f41 1"/>
                <a:gd name="f240" fmla="*/ f189 f41 1"/>
                <a:gd name="f241" fmla="*/ f190 f41 1"/>
                <a:gd name="f242" fmla="*/ f191 f41 1"/>
                <a:gd name="f243" fmla="*/ f192 f40 1"/>
                <a:gd name="f244" fmla="*/ f193 f41 1"/>
              </a:gdLst>
              <a:ahLst/>
              <a:cxnLst>
                <a:cxn ang="3cd4">
                  <a:pos x="hc" y="t"/>
                </a:cxn>
                <a:cxn ang="0">
                  <a:pos x="r" y="vc"/>
                </a:cxn>
                <a:cxn ang="cd4">
                  <a:pos x="hc" y="b"/>
                </a:cxn>
                <a:cxn ang="cd2">
                  <a:pos x="l" y="vc"/>
                </a:cxn>
                <a:cxn ang="f146">
                  <a:pos x="f198" y="f199"/>
                </a:cxn>
                <a:cxn ang="f146">
                  <a:pos x="f198" y="f199"/>
                </a:cxn>
                <a:cxn ang="f146">
                  <a:pos x="f200" y="f201"/>
                </a:cxn>
                <a:cxn ang="f146">
                  <a:pos x="f202" y="f203"/>
                </a:cxn>
                <a:cxn ang="f146">
                  <a:pos x="f202" y="f203"/>
                </a:cxn>
                <a:cxn ang="f146">
                  <a:pos x="f204" y="f201"/>
                </a:cxn>
                <a:cxn ang="f146">
                  <a:pos x="f205" y="f199"/>
                </a:cxn>
                <a:cxn ang="f146">
                  <a:pos x="f206" y="f207"/>
                </a:cxn>
                <a:cxn ang="f146">
                  <a:pos x="f208" y="f209"/>
                </a:cxn>
                <a:cxn ang="f146">
                  <a:pos x="f208" y="f209"/>
                </a:cxn>
                <a:cxn ang="f146">
                  <a:pos x="f206" y="f210"/>
                </a:cxn>
                <a:cxn ang="f146">
                  <a:pos x="f205" y="f211"/>
                </a:cxn>
                <a:cxn ang="f146">
                  <a:pos x="f205" y="f211"/>
                </a:cxn>
                <a:cxn ang="f146">
                  <a:pos x="f204" y="f212"/>
                </a:cxn>
                <a:cxn ang="f146">
                  <a:pos x="f202" y="f213"/>
                </a:cxn>
                <a:cxn ang="f146">
                  <a:pos x="f202" y="f213"/>
                </a:cxn>
                <a:cxn ang="f146">
                  <a:pos x="f200" y="f212"/>
                </a:cxn>
                <a:cxn ang="f146">
                  <a:pos x="f214" y="f215"/>
                </a:cxn>
                <a:cxn ang="f146">
                  <a:pos x="f216" y="f215"/>
                </a:cxn>
                <a:cxn ang="f146">
                  <a:pos x="f217" y="f218"/>
                </a:cxn>
                <a:cxn ang="f146">
                  <a:pos x="f217" y="f218"/>
                </a:cxn>
                <a:cxn ang="f146">
                  <a:pos x="f219" y="f220"/>
                </a:cxn>
                <a:cxn ang="f146">
                  <a:pos x="f219" y="f220"/>
                </a:cxn>
                <a:cxn ang="f146">
                  <a:pos x="f221" y="f222"/>
                </a:cxn>
                <a:cxn ang="f146">
                  <a:pos x="f223" y="f222"/>
                </a:cxn>
                <a:cxn ang="f146">
                  <a:pos x="f223" y="f222"/>
                </a:cxn>
                <a:cxn ang="f146">
                  <a:pos x="f205" y="f222"/>
                </a:cxn>
                <a:cxn ang="f146">
                  <a:pos x="f224" y="f225"/>
                </a:cxn>
                <a:cxn ang="f146">
                  <a:pos x="f226" y="f227"/>
                </a:cxn>
                <a:cxn ang="f146">
                  <a:pos x="f228" y="f218"/>
                </a:cxn>
                <a:cxn ang="f146">
                  <a:pos x="f229" y="f212"/>
                </a:cxn>
                <a:cxn ang="f146">
                  <a:pos x="f230" y="f215"/>
                </a:cxn>
                <a:cxn ang="f146">
                  <a:pos x="f231" y="f232"/>
                </a:cxn>
                <a:cxn ang="f146">
                  <a:pos x="f231" y="f233"/>
                </a:cxn>
                <a:cxn ang="f146">
                  <a:pos x="f231" y="f233"/>
                </a:cxn>
                <a:cxn ang="f146">
                  <a:pos x="f230" y="f234"/>
                </a:cxn>
                <a:cxn ang="f146">
                  <a:pos x="f235" y="f236"/>
                </a:cxn>
                <a:cxn ang="f146">
                  <a:pos x="f228" y="f237"/>
                </a:cxn>
                <a:cxn ang="f146">
                  <a:pos x="f238" y="f239"/>
                </a:cxn>
                <a:cxn ang="f146">
                  <a:pos x="f238" y="f239"/>
                </a:cxn>
                <a:cxn ang="f146">
                  <a:pos x="f205" y="f240"/>
                </a:cxn>
                <a:cxn ang="f146">
                  <a:pos x="f202" y="f241"/>
                </a:cxn>
                <a:cxn ang="f146">
                  <a:pos x="f202" y="f241"/>
                </a:cxn>
                <a:cxn ang="f146">
                  <a:pos x="f221" y="f240"/>
                </a:cxn>
                <a:cxn ang="f146">
                  <a:pos x="f214" y="f242"/>
                </a:cxn>
                <a:cxn ang="f146">
                  <a:pos x="f214" y="f242"/>
                </a:cxn>
                <a:cxn ang="f146">
                  <a:pos x="f243" y="f244"/>
                </a:cxn>
                <a:cxn ang="f146">
                  <a:pos x="f198" y="f199"/>
                </a:cxn>
              </a:cxnLst>
              <a:rect l="f194" t="f197" r="f195" b="f196"/>
              <a:pathLst>
                <a:path w="60" h="82">
                  <a:moveTo>
                    <a:pt x="f8" y="f9"/>
                  </a:moveTo>
                  <a:lnTo>
                    <a:pt x="f8" y="f9"/>
                  </a:lnTo>
                  <a:lnTo>
                    <a:pt x="f10" y="f11"/>
                  </a:lnTo>
                  <a:lnTo>
                    <a:pt x="f12" y="f13"/>
                  </a:lnTo>
                  <a:lnTo>
                    <a:pt x="f12" y="f13"/>
                  </a:lnTo>
                  <a:lnTo>
                    <a:pt x="f14" y="f11"/>
                  </a:lnTo>
                  <a:lnTo>
                    <a:pt x="f15" y="f9"/>
                  </a:lnTo>
                  <a:lnTo>
                    <a:pt x="f9" y="f16"/>
                  </a:lnTo>
                  <a:lnTo>
                    <a:pt x="f17" y="f18"/>
                  </a:lnTo>
                  <a:lnTo>
                    <a:pt x="f17" y="f18"/>
                  </a:lnTo>
                  <a:lnTo>
                    <a:pt x="f9" y="f19"/>
                  </a:lnTo>
                  <a:lnTo>
                    <a:pt x="f15" y="f20"/>
                  </a:lnTo>
                  <a:lnTo>
                    <a:pt x="f15" y="f20"/>
                  </a:lnTo>
                  <a:lnTo>
                    <a:pt x="f14" y="f21"/>
                  </a:lnTo>
                  <a:lnTo>
                    <a:pt x="f12" y="f22"/>
                  </a:lnTo>
                  <a:lnTo>
                    <a:pt x="f12" y="f22"/>
                  </a:lnTo>
                  <a:lnTo>
                    <a:pt x="f10" y="f21"/>
                  </a:lnTo>
                  <a:lnTo>
                    <a:pt x="f23" y="f6"/>
                  </a:lnTo>
                  <a:lnTo>
                    <a:pt x="f24" y="f6"/>
                  </a:lnTo>
                  <a:lnTo>
                    <a:pt x="f6" y="f25"/>
                  </a:lnTo>
                  <a:lnTo>
                    <a:pt x="f6" y="f25"/>
                  </a:lnTo>
                  <a:lnTo>
                    <a:pt x="f26" y="f27"/>
                  </a:lnTo>
                  <a:lnTo>
                    <a:pt x="f26" y="f27"/>
                  </a:lnTo>
                  <a:lnTo>
                    <a:pt x="f18" y="f7"/>
                  </a:lnTo>
                  <a:lnTo>
                    <a:pt x="f28" y="f7"/>
                  </a:lnTo>
                  <a:lnTo>
                    <a:pt x="f28" y="f7"/>
                  </a:lnTo>
                  <a:lnTo>
                    <a:pt x="f15" y="f7"/>
                  </a:lnTo>
                  <a:lnTo>
                    <a:pt x="f29" y="f30"/>
                  </a:lnTo>
                  <a:lnTo>
                    <a:pt x="f31" y="f32"/>
                  </a:lnTo>
                  <a:lnTo>
                    <a:pt x="f33" y="f25"/>
                  </a:lnTo>
                  <a:lnTo>
                    <a:pt x="f34" y="f21"/>
                  </a:lnTo>
                  <a:lnTo>
                    <a:pt x="f35" y="f6"/>
                  </a:lnTo>
                  <a:lnTo>
                    <a:pt x="f5" y="f24"/>
                  </a:lnTo>
                  <a:lnTo>
                    <a:pt x="f5" y="f10"/>
                  </a:lnTo>
                  <a:lnTo>
                    <a:pt x="f5" y="f10"/>
                  </a:lnTo>
                  <a:lnTo>
                    <a:pt x="f35" y="f14"/>
                  </a:lnTo>
                  <a:lnTo>
                    <a:pt x="f36" y="f29"/>
                  </a:lnTo>
                  <a:lnTo>
                    <a:pt x="f33" y="f37"/>
                  </a:lnTo>
                  <a:lnTo>
                    <a:pt x="f13" y="f34"/>
                  </a:lnTo>
                  <a:lnTo>
                    <a:pt x="f13" y="f34"/>
                  </a:lnTo>
                  <a:lnTo>
                    <a:pt x="f15" y="f35"/>
                  </a:lnTo>
                  <a:lnTo>
                    <a:pt x="f12" y="f5"/>
                  </a:lnTo>
                  <a:lnTo>
                    <a:pt x="f12" y="f5"/>
                  </a:lnTo>
                  <a:lnTo>
                    <a:pt x="f18" y="f35"/>
                  </a:lnTo>
                  <a:lnTo>
                    <a:pt x="f23" y="f36"/>
                  </a:lnTo>
                  <a:lnTo>
                    <a:pt x="f23" y="f36"/>
                  </a:lnTo>
                  <a:lnTo>
                    <a:pt x="f38" y="f33"/>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4" name="Freeform 13"/>
            <p:cNvSpPr/>
            <p:nvPr/>
          </p:nvSpPr>
          <p:spPr>
            <a:xfrm>
              <a:off x="2340516" y="2453307"/>
              <a:ext cx="79077" cy="95353"/>
            </a:xfrm>
            <a:custGeom>
              <a:avLst/>
              <a:gdLst>
                <a:gd name="f0" fmla="val 10800000"/>
                <a:gd name="f1" fmla="val 5400000"/>
                <a:gd name="f2" fmla="val 180"/>
                <a:gd name="f3" fmla="val w"/>
                <a:gd name="f4" fmla="val h"/>
                <a:gd name="f5" fmla="val 0"/>
                <a:gd name="f6" fmla="val 68"/>
                <a:gd name="f7" fmla="val 82"/>
                <a:gd name="f8" fmla="val 14"/>
                <a:gd name="f9" fmla="val 4"/>
                <a:gd name="f10" fmla="val 24"/>
                <a:gd name="f11" fmla="val 36"/>
                <a:gd name="f12" fmla="val 44"/>
                <a:gd name="f13" fmla="val 52"/>
                <a:gd name="f14" fmla="val 2"/>
                <a:gd name="f15" fmla="val 56"/>
                <a:gd name="f16" fmla="val 8"/>
                <a:gd name="f17" fmla="val 60"/>
                <a:gd name="f18" fmla="val 12"/>
                <a:gd name="f19" fmla="val 62"/>
                <a:gd name="f20" fmla="val 18"/>
                <a:gd name="f21" fmla="val 26"/>
                <a:gd name="f22" fmla="val 54"/>
                <a:gd name="f23" fmla="val 64"/>
                <a:gd name="f24" fmla="val 70"/>
                <a:gd name="f25" fmla="val 58"/>
                <a:gd name="f26" fmla="val 78"/>
                <a:gd name="f27" fmla="val 46"/>
                <a:gd name="f28" fmla="val 74"/>
                <a:gd name="f29" fmla="val 42"/>
                <a:gd name="f30" fmla="val 34"/>
                <a:gd name="f31" fmla="val 80"/>
                <a:gd name="f32" fmla="val 6"/>
                <a:gd name="f33" fmla="val 76"/>
                <a:gd name="f34" fmla="val 50"/>
                <a:gd name="f35" fmla="val 40"/>
                <a:gd name="f36" fmla="val 38"/>
                <a:gd name="f37" fmla="val 20"/>
                <a:gd name="f38" fmla="val 32"/>
                <a:gd name="f39" fmla="val 30"/>
                <a:gd name="f40" fmla="val 28"/>
                <a:gd name="f41" fmla="val 22"/>
                <a:gd name="f42" fmla="val 16"/>
                <a:gd name="f43" fmla="val 10"/>
                <a:gd name="f44" fmla="val 48"/>
                <a:gd name="f45" fmla="val 66"/>
                <a:gd name="f46" fmla="+- 0 0 -90"/>
                <a:gd name="f47" fmla="*/ f3 1 68"/>
                <a:gd name="f48" fmla="*/ f4 1 82"/>
                <a:gd name="f49" fmla="+- f7 0 f5"/>
                <a:gd name="f50" fmla="+- f6 0 f5"/>
                <a:gd name="f51" fmla="*/ f46 f0 1"/>
                <a:gd name="f52" fmla="*/ f50 1 68"/>
                <a:gd name="f53" fmla="*/ f49 1 82"/>
                <a:gd name="f54" fmla="*/ 14 f50 1"/>
                <a:gd name="f55" fmla="*/ 4 f49 1"/>
                <a:gd name="f56" fmla="*/ 36 f50 1"/>
                <a:gd name="f57" fmla="*/ 0 f49 1"/>
                <a:gd name="f58" fmla="*/ 44 f50 1"/>
                <a:gd name="f59" fmla="*/ 56 f50 1"/>
                <a:gd name="f60" fmla="*/ 8 f49 1"/>
                <a:gd name="f61" fmla="*/ 60 f50 1"/>
                <a:gd name="f62" fmla="*/ 12 f49 1"/>
                <a:gd name="f63" fmla="*/ 62 f50 1"/>
                <a:gd name="f64" fmla="*/ 26 f49 1"/>
                <a:gd name="f65" fmla="*/ 52 f49 1"/>
                <a:gd name="f66" fmla="*/ 54 f49 1"/>
                <a:gd name="f67" fmla="*/ 64 f50 1"/>
                <a:gd name="f68" fmla="*/ 68 f49 1"/>
                <a:gd name="f69" fmla="*/ 58 f50 1"/>
                <a:gd name="f70" fmla="*/ 82 f49 1"/>
                <a:gd name="f71" fmla="*/ 52 f50 1"/>
                <a:gd name="f72" fmla="*/ 78 f49 1"/>
                <a:gd name="f73" fmla="*/ 46 f50 1"/>
                <a:gd name="f74" fmla="*/ 74 f49 1"/>
                <a:gd name="f75" fmla="*/ 42 f50 1"/>
                <a:gd name="f76" fmla="*/ 26 f50 1"/>
                <a:gd name="f77" fmla="*/ 80 f49 1"/>
                <a:gd name="f78" fmla="*/ 2 f50 1"/>
                <a:gd name="f79" fmla="*/ 0 f50 1"/>
                <a:gd name="f80" fmla="*/ 58 f49 1"/>
                <a:gd name="f81" fmla="*/ 46 f49 1"/>
                <a:gd name="f82" fmla="*/ 8 f50 1"/>
                <a:gd name="f83" fmla="*/ 38 f49 1"/>
                <a:gd name="f84" fmla="*/ 20 f50 1"/>
                <a:gd name="f85" fmla="*/ 32 f49 1"/>
                <a:gd name="f86" fmla="*/ 30 f49 1"/>
                <a:gd name="f87" fmla="*/ 28 f49 1"/>
                <a:gd name="f88" fmla="*/ 22 f49 1"/>
                <a:gd name="f89" fmla="*/ 16 f49 1"/>
                <a:gd name="f90" fmla="*/ 32 f50 1"/>
                <a:gd name="f91" fmla="*/ 10 f50 1"/>
                <a:gd name="f92" fmla="*/ 24 f49 1"/>
                <a:gd name="f93" fmla="*/ 10 f49 1"/>
                <a:gd name="f94" fmla="*/ 40 f50 1"/>
                <a:gd name="f95" fmla="*/ 44 f49 1"/>
                <a:gd name="f96" fmla="*/ 48 f49 1"/>
                <a:gd name="f97" fmla="*/ 22 f50 1"/>
                <a:gd name="f98" fmla="*/ 56 f49 1"/>
                <a:gd name="f99" fmla="*/ 60 f49 1"/>
                <a:gd name="f100" fmla="*/ 66 f49 1"/>
                <a:gd name="f101" fmla="*/ 30 f50 1"/>
                <a:gd name="f102" fmla="*/ 62 f49 1"/>
                <a:gd name="f103" fmla="*/ f51 1 f2"/>
                <a:gd name="f104" fmla="*/ f54 1 68"/>
                <a:gd name="f105" fmla="*/ f55 1 82"/>
                <a:gd name="f106" fmla="*/ f56 1 68"/>
                <a:gd name="f107" fmla="*/ f57 1 82"/>
                <a:gd name="f108" fmla="*/ f58 1 68"/>
                <a:gd name="f109" fmla="*/ f59 1 68"/>
                <a:gd name="f110" fmla="*/ f60 1 82"/>
                <a:gd name="f111" fmla="*/ f61 1 68"/>
                <a:gd name="f112" fmla="*/ f62 1 82"/>
                <a:gd name="f113" fmla="*/ f63 1 68"/>
                <a:gd name="f114" fmla="*/ f64 1 82"/>
                <a:gd name="f115" fmla="*/ f65 1 82"/>
                <a:gd name="f116" fmla="*/ f66 1 82"/>
                <a:gd name="f117" fmla="*/ f67 1 68"/>
                <a:gd name="f118" fmla="*/ f68 1 82"/>
                <a:gd name="f119" fmla="*/ f69 1 68"/>
                <a:gd name="f120" fmla="*/ f70 1 82"/>
                <a:gd name="f121" fmla="*/ f71 1 68"/>
                <a:gd name="f122" fmla="*/ f72 1 82"/>
                <a:gd name="f123" fmla="*/ f73 1 68"/>
                <a:gd name="f124" fmla="*/ f74 1 82"/>
                <a:gd name="f125" fmla="*/ f75 1 68"/>
                <a:gd name="f126" fmla="*/ f76 1 68"/>
                <a:gd name="f127" fmla="*/ f77 1 82"/>
                <a:gd name="f128" fmla="*/ f78 1 68"/>
                <a:gd name="f129" fmla="*/ f79 1 68"/>
                <a:gd name="f130" fmla="*/ f80 1 82"/>
                <a:gd name="f131" fmla="*/ f81 1 82"/>
                <a:gd name="f132" fmla="*/ f82 1 68"/>
                <a:gd name="f133" fmla="*/ f83 1 82"/>
                <a:gd name="f134" fmla="*/ f84 1 68"/>
                <a:gd name="f135" fmla="*/ f85 1 82"/>
                <a:gd name="f136" fmla="*/ f86 1 82"/>
                <a:gd name="f137" fmla="*/ f87 1 82"/>
                <a:gd name="f138" fmla="*/ f88 1 82"/>
                <a:gd name="f139" fmla="*/ f89 1 82"/>
                <a:gd name="f140" fmla="*/ f90 1 68"/>
                <a:gd name="f141" fmla="*/ f91 1 68"/>
                <a:gd name="f142" fmla="*/ f92 1 82"/>
                <a:gd name="f143" fmla="*/ f93 1 82"/>
                <a:gd name="f144" fmla="*/ f94 1 68"/>
                <a:gd name="f145" fmla="*/ f95 1 82"/>
                <a:gd name="f146" fmla="*/ f96 1 82"/>
                <a:gd name="f147" fmla="*/ f97 1 68"/>
                <a:gd name="f148" fmla="*/ f98 1 82"/>
                <a:gd name="f149" fmla="*/ f99 1 82"/>
                <a:gd name="f150" fmla="*/ f100 1 82"/>
                <a:gd name="f151" fmla="*/ f101 1 68"/>
                <a:gd name="f152" fmla="*/ f102 1 82"/>
                <a:gd name="f153" fmla="*/ 0 1 f52"/>
                <a:gd name="f154" fmla="*/ f6 1 f52"/>
                <a:gd name="f155" fmla="*/ 0 1 f53"/>
                <a:gd name="f156" fmla="*/ f7 1 f53"/>
                <a:gd name="f157" fmla="+- f103 0 f1"/>
                <a:gd name="f158" fmla="*/ f104 1 f52"/>
                <a:gd name="f159" fmla="*/ f105 1 f53"/>
                <a:gd name="f160" fmla="*/ f106 1 f52"/>
                <a:gd name="f161" fmla="*/ f107 1 f53"/>
                <a:gd name="f162" fmla="*/ f108 1 f52"/>
                <a:gd name="f163" fmla="*/ f109 1 f52"/>
                <a:gd name="f164" fmla="*/ f110 1 f53"/>
                <a:gd name="f165" fmla="*/ f111 1 f52"/>
                <a:gd name="f166" fmla="*/ f112 1 f53"/>
                <a:gd name="f167" fmla="*/ f113 1 f52"/>
                <a:gd name="f168" fmla="*/ f114 1 f53"/>
                <a:gd name="f169" fmla="*/ f115 1 f53"/>
                <a:gd name="f170" fmla="*/ f116 1 f53"/>
                <a:gd name="f171" fmla="*/ f117 1 f52"/>
                <a:gd name="f172" fmla="*/ f118 1 f53"/>
                <a:gd name="f173" fmla="*/ f119 1 f52"/>
                <a:gd name="f174" fmla="*/ f120 1 f53"/>
                <a:gd name="f175" fmla="*/ f121 1 f52"/>
                <a:gd name="f176" fmla="*/ f122 1 f53"/>
                <a:gd name="f177" fmla="*/ f123 1 f52"/>
                <a:gd name="f178" fmla="*/ f124 1 f53"/>
                <a:gd name="f179" fmla="*/ f125 1 f52"/>
                <a:gd name="f180" fmla="*/ f126 1 f52"/>
                <a:gd name="f181" fmla="*/ f127 1 f53"/>
                <a:gd name="f182" fmla="*/ f128 1 f52"/>
                <a:gd name="f183" fmla="*/ f129 1 f52"/>
                <a:gd name="f184" fmla="*/ f130 1 f53"/>
                <a:gd name="f185" fmla="*/ f131 1 f53"/>
                <a:gd name="f186" fmla="*/ f132 1 f52"/>
                <a:gd name="f187" fmla="*/ f133 1 f53"/>
                <a:gd name="f188" fmla="*/ f134 1 f52"/>
                <a:gd name="f189" fmla="*/ f135 1 f53"/>
                <a:gd name="f190" fmla="*/ f136 1 f53"/>
                <a:gd name="f191" fmla="*/ f137 1 f53"/>
                <a:gd name="f192" fmla="*/ f138 1 f53"/>
                <a:gd name="f193" fmla="*/ f139 1 f53"/>
                <a:gd name="f194" fmla="*/ f140 1 f52"/>
                <a:gd name="f195" fmla="*/ f141 1 f52"/>
                <a:gd name="f196" fmla="*/ f142 1 f53"/>
                <a:gd name="f197" fmla="*/ f143 1 f53"/>
                <a:gd name="f198" fmla="*/ f144 1 f52"/>
                <a:gd name="f199" fmla="*/ f145 1 f53"/>
                <a:gd name="f200" fmla="*/ f146 1 f53"/>
                <a:gd name="f201" fmla="*/ f147 1 f52"/>
                <a:gd name="f202" fmla="*/ f148 1 f53"/>
                <a:gd name="f203" fmla="*/ f149 1 f53"/>
                <a:gd name="f204" fmla="*/ f150 1 f53"/>
                <a:gd name="f205" fmla="*/ f151 1 f52"/>
                <a:gd name="f206" fmla="*/ f152 1 f53"/>
                <a:gd name="f207" fmla="*/ f153 f47 1"/>
                <a:gd name="f208" fmla="*/ f154 f47 1"/>
                <a:gd name="f209" fmla="*/ f156 f48 1"/>
                <a:gd name="f210" fmla="*/ f155 f48 1"/>
                <a:gd name="f211" fmla="*/ f158 f47 1"/>
                <a:gd name="f212" fmla="*/ f159 f48 1"/>
                <a:gd name="f213" fmla="*/ f160 f47 1"/>
                <a:gd name="f214" fmla="*/ f161 f48 1"/>
                <a:gd name="f215" fmla="*/ f162 f47 1"/>
                <a:gd name="f216" fmla="*/ f163 f47 1"/>
                <a:gd name="f217" fmla="*/ f164 f48 1"/>
                <a:gd name="f218" fmla="*/ f165 f47 1"/>
                <a:gd name="f219" fmla="*/ f166 f48 1"/>
                <a:gd name="f220" fmla="*/ f167 f47 1"/>
                <a:gd name="f221" fmla="*/ f168 f48 1"/>
                <a:gd name="f222" fmla="*/ f169 f48 1"/>
                <a:gd name="f223" fmla="*/ f170 f48 1"/>
                <a:gd name="f224" fmla="*/ f171 f47 1"/>
                <a:gd name="f225" fmla="*/ f172 f48 1"/>
                <a:gd name="f226" fmla="*/ f173 f47 1"/>
                <a:gd name="f227" fmla="*/ f174 f48 1"/>
                <a:gd name="f228" fmla="*/ f175 f47 1"/>
                <a:gd name="f229" fmla="*/ f176 f48 1"/>
                <a:gd name="f230" fmla="*/ f177 f47 1"/>
                <a:gd name="f231" fmla="*/ f178 f48 1"/>
                <a:gd name="f232" fmla="*/ f179 f47 1"/>
                <a:gd name="f233" fmla="*/ f180 f47 1"/>
                <a:gd name="f234" fmla="*/ f181 f48 1"/>
                <a:gd name="f235" fmla="*/ f182 f47 1"/>
                <a:gd name="f236" fmla="*/ f183 f47 1"/>
                <a:gd name="f237" fmla="*/ f184 f48 1"/>
                <a:gd name="f238" fmla="*/ f185 f48 1"/>
                <a:gd name="f239" fmla="*/ f186 f47 1"/>
                <a:gd name="f240" fmla="*/ f187 f48 1"/>
                <a:gd name="f241" fmla="*/ f188 f47 1"/>
                <a:gd name="f242" fmla="*/ f189 f48 1"/>
                <a:gd name="f243" fmla="*/ f190 f48 1"/>
                <a:gd name="f244" fmla="*/ f191 f48 1"/>
                <a:gd name="f245" fmla="*/ f192 f48 1"/>
                <a:gd name="f246" fmla="*/ f193 f48 1"/>
                <a:gd name="f247" fmla="*/ f194 f47 1"/>
                <a:gd name="f248" fmla="*/ f195 f47 1"/>
                <a:gd name="f249" fmla="*/ f196 f48 1"/>
                <a:gd name="f250" fmla="*/ f197 f48 1"/>
                <a:gd name="f251" fmla="*/ f198 f47 1"/>
                <a:gd name="f252" fmla="*/ f199 f48 1"/>
                <a:gd name="f253" fmla="*/ f200 f48 1"/>
                <a:gd name="f254" fmla="*/ f201 f47 1"/>
                <a:gd name="f255" fmla="*/ f202 f48 1"/>
                <a:gd name="f256" fmla="*/ f203 f48 1"/>
                <a:gd name="f257" fmla="*/ f204 f48 1"/>
                <a:gd name="f258" fmla="*/ f205 f47 1"/>
                <a:gd name="f259" fmla="*/ f206 f48 1"/>
              </a:gdLst>
              <a:ahLst/>
              <a:cxnLst>
                <a:cxn ang="3cd4">
                  <a:pos x="hc" y="t"/>
                </a:cxn>
                <a:cxn ang="0">
                  <a:pos x="r" y="vc"/>
                </a:cxn>
                <a:cxn ang="cd4">
                  <a:pos x="hc" y="b"/>
                </a:cxn>
                <a:cxn ang="cd2">
                  <a:pos x="l" y="vc"/>
                </a:cxn>
                <a:cxn ang="f157">
                  <a:pos x="f211" y="f212"/>
                </a:cxn>
                <a:cxn ang="f157">
                  <a:pos x="f213" y="f214"/>
                </a:cxn>
                <a:cxn ang="f157">
                  <a:pos x="f215" y="f214"/>
                </a:cxn>
                <a:cxn ang="f157">
                  <a:pos x="f216" y="f217"/>
                </a:cxn>
                <a:cxn ang="f157">
                  <a:pos x="f218" y="f219"/>
                </a:cxn>
                <a:cxn ang="f157">
                  <a:pos x="f220" y="f221"/>
                </a:cxn>
                <a:cxn ang="f157">
                  <a:pos x="f220" y="f222"/>
                </a:cxn>
                <a:cxn ang="f157">
                  <a:pos x="f220" y="f223"/>
                </a:cxn>
                <a:cxn ang="f157">
                  <a:pos x="f224" y="f225"/>
                </a:cxn>
                <a:cxn ang="f157">
                  <a:pos x="f226" y="f227"/>
                </a:cxn>
                <a:cxn ang="f157">
                  <a:pos x="f228" y="f229"/>
                </a:cxn>
                <a:cxn ang="f157">
                  <a:pos x="f230" y="f231"/>
                </a:cxn>
                <a:cxn ang="f157">
                  <a:pos x="f232" y="f229"/>
                </a:cxn>
                <a:cxn ang="f157">
                  <a:pos x="f233" y="f227"/>
                </a:cxn>
                <a:cxn ang="f157">
                  <a:pos x="f211" y="f234"/>
                </a:cxn>
                <a:cxn ang="f157">
                  <a:pos x="f235" y="f225"/>
                </a:cxn>
                <a:cxn ang="f157">
                  <a:pos x="f236" y="f237"/>
                </a:cxn>
                <a:cxn ang="f157">
                  <a:pos x="f235" y="f238"/>
                </a:cxn>
                <a:cxn ang="f157">
                  <a:pos x="f239" y="f240"/>
                </a:cxn>
                <a:cxn ang="f157">
                  <a:pos x="f241" y="f242"/>
                </a:cxn>
                <a:cxn ang="f157">
                  <a:pos x="f213" y="f243"/>
                </a:cxn>
                <a:cxn ang="f157">
                  <a:pos x="f232" y="f244"/>
                </a:cxn>
                <a:cxn ang="f157">
                  <a:pos x="f232" y="f245"/>
                </a:cxn>
                <a:cxn ang="f157">
                  <a:pos x="f213" y="f246"/>
                </a:cxn>
                <a:cxn ang="f157">
                  <a:pos x="f247" y="f246"/>
                </a:cxn>
                <a:cxn ang="f157">
                  <a:pos x="f248" y="f249"/>
                </a:cxn>
                <a:cxn ang="f157">
                  <a:pos x="f235" y="f250"/>
                </a:cxn>
                <a:cxn ang="f157">
                  <a:pos x="f211" y="f212"/>
                </a:cxn>
                <a:cxn ang="f157">
                  <a:pos x="f251" y="f252"/>
                </a:cxn>
                <a:cxn ang="f157">
                  <a:pos x="f233" y="f253"/>
                </a:cxn>
                <a:cxn ang="f157">
                  <a:pos x="f254" y="f255"/>
                </a:cxn>
                <a:cxn ang="f157">
                  <a:pos x="f254" y="f256"/>
                </a:cxn>
                <a:cxn ang="f157">
                  <a:pos x="f233" y="f257"/>
                </a:cxn>
                <a:cxn ang="f157">
                  <a:pos x="f258" y="f257"/>
                </a:cxn>
                <a:cxn ang="f157">
                  <a:pos x="f251" y="f259"/>
                </a:cxn>
                <a:cxn ang="f157">
                  <a:pos x="f251" y="f252"/>
                </a:cxn>
              </a:cxnLst>
              <a:rect l="f207" t="f210" r="f208" b="f209"/>
              <a:pathLst>
                <a:path w="68" h="82">
                  <a:moveTo>
                    <a:pt x="f8" y="f9"/>
                  </a:moveTo>
                  <a:lnTo>
                    <a:pt x="f8" y="f9"/>
                  </a:lnTo>
                  <a:lnTo>
                    <a:pt x="f10" y="f5"/>
                  </a:lnTo>
                  <a:lnTo>
                    <a:pt x="f11" y="f5"/>
                  </a:lnTo>
                  <a:lnTo>
                    <a:pt x="f11" y="f5"/>
                  </a:lnTo>
                  <a:lnTo>
                    <a:pt x="f12" y="f5"/>
                  </a:lnTo>
                  <a:lnTo>
                    <a:pt x="f13" y="f14"/>
                  </a:lnTo>
                  <a:lnTo>
                    <a:pt x="f15" y="f16"/>
                  </a:lnTo>
                  <a:lnTo>
                    <a:pt x="f17" y="f18"/>
                  </a:lnTo>
                  <a:lnTo>
                    <a:pt x="f17" y="f18"/>
                  </a:lnTo>
                  <a:lnTo>
                    <a:pt x="f19" y="f20"/>
                  </a:lnTo>
                  <a:lnTo>
                    <a:pt x="f19" y="f21"/>
                  </a:lnTo>
                  <a:lnTo>
                    <a:pt x="f19" y="f13"/>
                  </a:lnTo>
                  <a:lnTo>
                    <a:pt x="f19" y="f13"/>
                  </a:lnTo>
                  <a:lnTo>
                    <a:pt x="f19" y="f22"/>
                  </a:lnTo>
                  <a:lnTo>
                    <a:pt x="f19" y="f22"/>
                  </a:lnTo>
                  <a:lnTo>
                    <a:pt x="f19" y="f23"/>
                  </a:lnTo>
                  <a:lnTo>
                    <a:pt x="f23" y="f6"/>
                  </a:lnTo>
                  <a:lnTo>
                    <a:pt x="f6" y="f24"/>
                  </a:lnTo>
                  <a:lnTo>
                    <a:pt x="f25" y="f7"/>
                  </a:lnTo>
                  <a:lnTo>
                    <a:pt x="f25" y="f7"/>
                  </a:lnTo>
                  <a:lnTo>
                    <a:pt x="f13" y="f26"/>
                  </a:lnTo>
                  <a:lnTo>
                    <a:pt x="f27" y="f28"/>
                  </a:lnTo>
                  <a:lnTo>
                    <a:pt x="f27" y="f28"/>
                  </a:lnTo>
                  <a:lnTo>
                    <a:pt x="f29" y="f26"/>
                  </a:lnTo>
                  <a:lnTo>
                    <a:pt x="f29" y="f26"/>
                  </a:lnTo>
                  <a:lnTo>
                    <a:pt x="f30" y="f31"/>
                  </a:lnTo>
                  <a:lnTo>
                    <a:pt x="f21" y="f7"/>
                  </a:lnTo>
                  <a:lnTo>
                    <a:pt x="f21" y="f7"/>
                  </a:lnTo>
                  <a:lnTo>
                    <a:pt x="f8" y="f31"/>
                  </a:lnTo>
                  <a:lnTo>
                    <a:pt x="f32" y="f33"/>
                  </a:lnTo>
                  <a:lnTo>
                    <a:pt x="f14" y="f6"/>
                  </a:lnTo>
                  <a:lnTo>
                    <a:pt x="f5" y="f25"/>
                  </a:lnTo>
                  <a:lnTo>
                    <a:pt x="f5" y="f25"/>
                  </a:lnTo>
                  <a:lnTo>
                    <a:pt x="f5" y="f34"/>
                  </a:lnTo>
                  <a:lnTo>
                    <a:pt x="f14" y="f27"/>
                  </a:lnTo>
                  <a:lnTo>
                    <a:pt x="f9" y="f35"/>
                  </a:lnTo>
                  <a:lnTo>
                    <a:pt x="f16" y="f36"/>
                  </a:lnTo>
                  <a:lnTo>
                    <a:pt x="f8" y="f30"/>
                  </a:lnTo>
                  <a:lnTo>
                    <a:pt x="f37" y="f38"/>
                  </a:lnTo>
                  <a:lnTo>
                    <a:pt x="f11" y="f39"/>
                  </a:lnTo>
                  <a:lnTo>
                    <a:pt x="f11" y="f39"/>
                  </a:lnTo>
                  <a:lnTo>
                    <a:pt x="f29" y="f39"/>
                  </a:lnTo>
                  <a:lnTo>
                    <a:pt x="f29" y="f40"/>
                  </a:lnTo>
                  <a:lnTo>
                    <a:pt x="f29" y="f40"/>
                  </a:lnTo>
                  <a:lnTo>
                    <a:pt x="f29" y="f41"/>
                  </a:lnTo>
                  <a:lnTo>
                    <a:pt x="f35" y="f20"/>
                  </a:lnTo>
                  <a:lnTo>
                    <a:pt x="f11" y="f42"/>
                  </a:lnTo>
                  <a:lnTo>
                    <a:pt x="f38" y="f42"/>
                  </a:lnTo>
                  <a:lnTo>
                    <a:pt x="f38" y="f42"/>
                  </a:lnTo>
                  <a:lnTo>
                    <a:pt x="f41" y="f20"/>
                  </a:lnTo>
                  <a:lnTo>
                    <a:pt x="f43" y="f10"/>
                  </a:lnTo>
                  <a:lnTo>
                    <a:pt x="f14" y="f43"/>
                  </a:lnTo>
                  <a:lnTo>
                    <a:pt x="f14" y="f43"/>
                  </a:lnTo>
                  <a:lnTo>
                    <a:pt x="f8" y="f9"/>
                  </a:lnTo>
                  <a:lnTo>
                    <a:pt x="f8" y="f9"/>
                  </a:lnTo>
                  <a:close/>
                  <a:moveTo>
                    <a:pt x="f35" y="f12"/>
                  </a:moveTo>
                  <a:lnTo>
                    <a:pt x="f35" y="f12"/>
                  </a:lnTo>
                  <a:lnTo>
                    <a:pt x="f38" y="f27"/>
                  </a:lnTo>
                  <a:lnTo>
                    <a:pt x="f21" y="f44"/>
                  </a:lnTo>
                  <a:lnTo>
                    <a:pt x="f41" y="f34"/>
                  </a:lnTo>
                  <a:lnTo>
                    <a:pt x="f41" y="f15"/>
                  </a:lnTo>
                  <a:lnTo>
                    <a:pt x="f41" y="f15"/>
                  </a:lnTo>
                  <a:lnTo>
                    <a:pt x="f41" y="f17"/>
                  </a:lnTo>
                  <a:lnTo>
                    <a:pt x="f10" y="f23"/>
                  </a:lnTo>
                  <a:lnTo>
                    <a:pt x="f21" y="f45"/>
                  </a:lnTo>
                  <a:lnTo>
                    <a:pt x="f39" y="f45"/>
                  </a:lnTo>
                  <a:lnTo>
                    <a:pt x="f39" y="f45"/>
                  </a:lnTo>
                  <a:lnTo>
                    <a:pt x="f11" y="f45"/>
                  </a:lnTo>
                  <a:lnTo>
                    <a:pt x="f35" y="f19"/>
                  </a:lnTo>
                  <a:lnTo>
                    <a:pt x="f29" y="f12"/>
                  </a:lnTo>
                  <a:lnTo>
                    <a:pt x="f35" y="f1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5" name="Freeform 14"/>
            <p:cNvSpPr/>
            <p:nvPr/>
          </p:nvSpPr>
          <p:spPr>
            <a:xfrm>
              <a:off x="2426561" y="2427732"/>
              <a:ext cx="53492" cy="118615"/>
            </a:xfrm>
            <a:custGeom>
              <a:avLst/>
              <a:gdLst>
                <a:gd name="f0" fmla="val 10800000"/>
                <a:gd name="f1" fmla="val 5400000"/>
                <a:gd name="f2" fmla="val 180"/>
                <a:gd name="f3" fmla="val w"/>
                <a:gd name="f4" fmla="val h"/>
                <a:gd name="f5" fmla="val 0"/>
                <a:gd name="f6" fmla="val 46"/>
                <a:gd name="f7" fmla="val 102"/>
                <a:gd name="f8" fmla="val 40"/>
                <a:gd name="f9" fmla="val 36"/>
                <a:gd name="f10" fmla="val 28"/>
                <a:gd name="f11" fmla="val 76"/>
                <a:gd name="f12" fmla="val 82"/>
                <a:gd name="f13" fmla="val 30"/>
                <a:gd name="f14" fmla="val 86"/>
                <a:gd name="f15" fmla="val 32"/>
                <a:gd name="f16" fmla="val 88"/>
                <a:gd name="f17" fmla="val 44"/>
                <a:gd name="f18" fmla="val 100"/>
                <a:gd name="f19" fmla="val 38"/>
                <a:gd name="f20" fmla="val 22"/>
                <a:gd name="f21" fmla="val 16"/>
                <a:gd name="f22" fmla="val 12"/>
                <a:gd name="f23" fmla="val 96"/>
                <a:gd name="f24" fmla="val 10"/>
                <a:gd name="f25" fmla="val 92"/>
                <a:gd name="f26" fmla="val 8"/>
                <a:gd name="f27" fmla="val 80"/>
                <a:gd name="f28" fmla="val 4"/>
                <a:gd name="f29" fmla="+- 0 0 -90"/>
                <a:gd name="f30" fmla="*/ f3 1 46"/>
                <a:gd name="f31" fmla="*/ f4 1 102"/>
                <a:gd name="f32" fmla="+- f7 0 f5"/>
                <a:gd name="f33" fmla="+- f6 0 f5"/>
                <a:gd name="f34" fmla="*/ f29 f0 1"/>
                <a:gd name="f35" fmla="*/ f33 1 46"/>
                <a:gd name="f36" fmla="*/ f32 1 102"/>
                <a:gd name="f37" fmla="*/ 40 f33 1"/>
                <a:gd name="f38" fmla="*/ 36 f32 1"/>
                <a:gd name="f39" fmla="*/ 28 f33 1"/>
                <a:gd name="f40" fmla="*/ 76 f32 1"/>
                <a:gd name="f41" fmla="*/ 82 f32 1"/>
                <a:gd name="f42" fmla="*/ 30 f33 1"/>
                <a:gd name="f43" fmla="*/ 86 f32 1"/>
                <a:gd name="f44" fmla="*/ 32 f33 1"/>
                <a:gd name="f45" fmla="*/ 88 f32 1"/>
                <a:gd name="f46" fmla="*/ 36 f33 1"/>
                <a:gd name="f47" fmla="*/ 44 f33 1"/>
                <a:gd name="f48" fmla="*/ 46 f33 1"/>
                <a:gd name="f49" fmla="*/ 100 f32 1"/>
                <a:gd name="f50" fmla="*/ 38 f33 1"/>
                <a:gd name="f51" fmla="*/ 102 f32 1"/>
                <a:gd name="f52" fmla="*/ 22 f33 1"/>
                <a:gd name="f53" fmla="*/ 16 f33 1"/>
                <a:gd name="f54" fmla="*/ 12 f33 1"/>
                <a:gd name="f55" fmla="*/ 96 f32 1"/>
                <a:gd name="f56" fmla="*/ 10 f33 1"/>
                <a:gd name="f57" fmla="*/ 92 f32 1"/>
                <a:gd name="f58" fmla="*/ 8 f33 1"/>
                <a:gd name="f59" fmla="*/ 80 f32 1"/>
                <a:gd name="f60" fmla="*/ 0 f33 1"/>
                <a:gd name="f61" fmla="*/ 22 f32 1"/>
                <a:gd name="f62" fmla="*/ 4 f32 1"/>
                <a:gd name="f63" fmla="*/ 0 f32 1"/>
                <a:gd name="f64" fmla="*/ f34 1 f2"/>
                <a:gd name="f65" fmla="*/ f37 1 46"/>
                <a:gd name="f66" fmla="*/ f38 1 102"/>
                <a:gd name="f67" fmla="*/ f39 1 46"/>
                <a:gd name="f68" fmla="*/ f40 1 102"/>
                <a:gd name="f69" fmla="*/ f41 1 102"/>
                <a:gd name="f70" fmla="*/ f42 1 46"/>
                <a:gd name="f71" fmla="*/ f43 1 102"/>
                <a:gd name="f72" fmla="*/ f44 1 46"/>
                <a:gd name="f73" fmla="*/ f45 1 102"/>
                <a:gd name="f74" fmla="*/ f46 1 46"/>
                <a:gd name="f75" fmla="*/ f47 1 46"/>
                <a:gd name="f76" fmla="*/ f48 1 46"/>
                <a:gd name="f77" fmla="*/ f49 1 102"/>
                <a:gd name="f78" fmla="*/ f50 1 46"/>
                <a:gd name="f79" fmla="*/ f51 1 102"/>
                <a:gd name="f80" fmla="*/ f52 1 46"/>
                <a:gd name="f81" fmla="*/ f53 1 46"/>
                <a:gd name="f82" fmla="*/ f54 1 46"/>
                <a:gd name="f83" fmla="*/ f55 1 102"/>
                <a:gd name="f84" fmla="*/ f56 1 46"/>
                <a:gd name="f85" fmla="*/ f57 1 102"/>
                <a:gd name="f86" fmla="*/ f58 1 46"/>
                <a:gd name="f87" fmla="*/ f59 1 102"/>
                <a:gd name="f88" fmla="*/ f60 1 46"/>
                <a:gd name="f89" fmla="*/ f61 1 102"/>
                <a:gd name="f90" fmla="*/ f62 1 102"/>
                <a:gd name="f91" fmla="*/ f63 1 102"/>
                <a:gd name="f92" fmla="*/ 0 1 f35"/>
                <a:gd name="f93" fmla="*/ f6 1 f35"/>
                <a:gd name="f94" fmla="*/ 0 1 f36"/>
                <a:gd name="f95" fmla="*/ f7 1 f36"/>
                <a:gd name="f96" fmla="+- f64 0 f1"/>
                <a:gd name="f97" fmla="*/ f65 1 f35"/>
                <a:gd name="f98" fmla="*/ f66 1 f36"/>
                <a:gd name="f99" fmla="*/ f67 1 f35"/>
                <a:gd name="f100" fmla="*/ f68 1 f36"/>
                <a:gd name="f101" fmla="*/ f69 1 f36"/>
                <a:gd name="f102" fmla="*/ f70 1 f35"/>
                <a:gd name="f103" fmla="*/ f71 1 f36"/>
                <a:gd name="f104" fmla="*/ f72 1 f35"/>
                <a:gd name="f105" fmla="*/ f73 1 f36"/>
                <a:gd name="f106" fmla="*/ f74 1 f35"/>
                <a:gd name="f107" fmla="*/ f75 1 f35"/>
                <a:gd name="f108" fmla="*/ f76 1 f35"/>
                <a:gd name="f109" fmla="*/ f77 1 f36"/>
                <a:gd name="f110" fmla="*/ f78 1 f35"/>
                <a:gd name="f111" fmla="*/ f79 1 f36"/>
                <a:gd name="f112" fmla="*/ f80 1 f35"/>
                <a:gd name="f113" fmla="*/ f81 1 f35"/>
                <a:gd name="f114" fmla="*/ f82 1 f35"/>
                <a:gd name="f115" fmla="*/ f83 1 f36"/>
                <a:gd name="f116" fmla="*/ f84 1 f35"/>
                <a:gd name="f117" fmla="*/ f85 1 f36"/>
                <a:gd name="f118" fmla="*/ f86 1 f35"/>
                <a:gd name="f119" fmla="*/ f87 1 f36"/>
                <a:gd name="f120" fmla="*/ f88 1 f35"/>
                <a:gd name="f121" fmla="*/ f89 1 f36"/>
                <a:gd name="f122" fmla="*/ f90 1 f36"/>
                <a:gd name="f123" fmla="*/ f91 1 f36"/>
                <a:gd name="f124" fmla="*/ f92 f30 1"/>
                <a:gd name="f125" fmla="*/ f93 f30 1"/>
                <a:gd name="f126" fmla="*/ f95 f31 1"/>
                <a:gd name="f127" fmla="*/ f94 f31 1"/>
                <a:gd name="f128" fmla="*/ f97 f30 1"/>
                <a:gd name="f129" fmla="*/ f98 f31 1"/>
                <a:gd name="f130" fmla="*/ f99 f30 1"/>
                <a:gd name="f131" fmla="*/ f100 f31 1"/>
                <a:gd name="f132" fmla="*/ f101 f31 1"/>
                <a:gd name="f133" fmla="*/ f102 f30 1"/>
                <a:gd name="f134" fmla="*/ f103 f31 1"/>
                <a:gd name="f135" fmla="*/ f104 f30 1"/>
                <a:gd name="f136" fmla="*/ f105 f31 1"/>
                <a:gd name="f137" fmla="*/ f106 f30 1"/>
                <a:gd name="f138" fmla="*/ f107 f30 1"/>
                <a:gd name="f139" fmla="*/ f108 f30 1"/>
                <a:gd name="f140" fmla="*/ f109 f31 1"/>
                <a:gd name="f141" fmla="*/ f110 f30 1"/>
                <a:gd name="f142" fmla="*/ f111 f31 1"/>
                <a:gd name="f143" fmla="*/ f112 f30 1"/>
                <a:gd name="f144" fmla="*/ f113 f30 1"/>
                <a:gd name="f145" fmla="*/ f114 f30 1"/>
                <a:gd name="f146" fmla="*/ f115 f31 1"/>
                <a:gd name="f147" fmla="*/ f116 f30 1"/>
                <a:gd name="f148" fmla="*/ f117 f31 1"/>
                <a:gd name="f149" fmla="*/ f118 f30 1"/>
                <a:gd name="f150" fmla="*/ f119 f31 1"/>
                <a:gd name="f151" fmla="*/ f120 f30 1"/>
                <a:gd name="f152" fmla="*/ f121 f31 1"/>
                <a:gd name="f153" fmla="*/ f122 f31 1"/>
                <a:gd name="f154" fmla="*/ f123 f31 1"/>
              </a:gdLst>
              <a:ahLst/>
              <a:cxnLst>
                <a:cxn ang="3cd4">
                  <a:pos x="hc" y="t"/>
                </a:cxn>
                <a:cxn ang="0">
                  <a:pos x="r" y="vc"/>
                </a:cxn>
                <a:cxn ang="cd4">
                  <a:pos x="hc" y="b"/>
                </a:cxn>
                <a:cxn ang="cd2">
                  <a:pos x="l" y="vc"/>
                </a:cxn>
                <a:cxn ang="f96">
                  <a:pos x="f128" y="f129"/>
                </a:cxn>
                <a:cxn ang="f96">
                  <a:pos x="f130" y="f129"/>
                </a:cxn>
                <a:cxn ang="f96">
                  <a:pos x="f130" y="f131"/>
                </a:cxn>
                <a:cxn ang="f96">
                  <a:pos x="f130" y="f131"/>
                </a:cxn>
                <a:cxn ang="f96">
                  <a:pos x="f130" y="f132"/>
                </a:cxn>
                <a:cxn ang="f96">
                  <a:pos x="f133" y="f134"/>
                </a:cxn>
                <a:cxn ang="f96">
                  <a:pos x="f135" y="f136"/>
                </a:cxn>
                <a:cxn ang="f96">
                  <a:pos x="f137" y="f136"/>
                </a:cxn>
                <a:cxn ang="f96">
                  <a:pos x="f137" y="f136"/>
                </a:cxn>
                <a:cxn ang="f96">
                  <a:pos x="f138" y="f134"/>
                </a:cxn>
                <a:cxn ang="f96">
                  <a:pos x="f139" y="f140"/>
                </a:cxn>
                <a:cxn ang="f96">
                  <a:pos x="f139" y="f140"/>
                </a:cxn>
                <a:cxn ang="f96">
                  <a:pos x="f141" y="f142"/>
                </a:cxn>
                <a:cxn ang="f96">
                  <a:pos x="f133" y="f142"/>
                </a:cxn>
                <a:cxn ang="f96">
                  <a:pos x="f133" y="f142"/>
                </a:cxn>
                <a:cxn ang="f96">
                  <a:pos x="f143" y="f142"/>
                </a:cxn>
                <a:cxn ang="f96">
                  <a:pos x="f144" y="f140"/>
                </a:cxn>
                <a:cxn ang="f96">
                  <a:pos x="f145" y="f146"/>
                </a:cxn>
                <a:cxn ang="f96">
                  <a:pos x="f147" y="f148"/>
                </a:cxn>
                <a:cxn ang="f96">
                  <a:pos x="f147" y="f148"/>
                </a:cxn>
                <a:cxn ang="f96">
                  <a:pos x="f149" y="f134"/>
                </a:cxn>
                <a:cxn ang="f96">
                  <a:pos x="f149" y="f150"/>
                </a:cxn>
                <a:cxn ang="f96">
                  <a:pos x="f149" y="f129"/>
                </a:cxn>
                <a:cxn ang="f96">
                  <a:pos x="f151" y="f129"/>
                </a:cxn>
                <a:cxn ang="f96">
                  <a:pos x="f151" y="f152"/>
                </a:cxn>
                <a:cxn ang="f96">
                  <a:pos x="f149" y="f152"/>
                </a:cxn>
                <a:cxn ang="f96">
                  <a:pos x="f149" y="f152"/>
                </a:cxn>
                <a:cxn ang="f96">
                  <a:pos x="f149" y="f153"/>
                </a:cxn>
                <a:cxn ang="f96">
                  <a:pos x="f133" y="f154"/>
                </a:cxn>
                <a:cxn ang="f96">
                  <a:pos x="f133" y="f154"/>
                </a:cxn>
                <a:cxn ang="f96">
                  <a:pos x="f130" y="f152"/>
                </a:cxn>
                <a:cxn ang="f96">
                  <a:pos x="f139" y="f152"/>
                </a:cxn>
                <a:cxn ang="f96">
                  <a:pos x="f128" y="f129"/>
                </a:cxn>
              </a:cxnLst>
              <a:rect l="f124" t="f127" r="f125" b="f126"/>
              <a:pathLst>
                <a:path w="46" h="102">
                  <a:moveTo>
                    <a:pt x="f8" y="f9"/>
                  </a:moveTo>
                  <a:lnTo>
                    <a:pt x="f10" y="f9"/>
                  </a:lnTo>
                  <a:lnTo>
                    <a:pt x="f10" y="f11"/>
                  </a:lnTo>
                  <a:lnTo>
                    <a:pt x="f10" y="f11"/>
                  </a:lnTo>
                  <a:lnTo>
                    <a:pt x="f10" y="f12"/>
                  </a:lnTo>
                  <a:lnTo>
                    <a:pt x="f13" y="f14"/>
                  </a:lnTo>
                  <a:lnTo>
                    <a:pt x="f15" y="f16"/>
                  </a:lnTo>
                  <a:lnTo>
                    <a:pt x="f9" y="f16"/>
                  </a:lnTo>
                  <a:lnTo>
                    <a:pt x="f9" y="f16"/>
                  </a:lnTo>
                  <a:lnTo>
                    <a:pt x="f17" y="f14"/>
                  </a:lnTo>
                  <a:lnTo>
                    <a:pt x="f6" y="f18"/>
                  </a:lnTo>
                  <a:lnTo>
                    <a:pt x="f6" y="f18"/>
                  </a:lnTo>
                  <a:lnTo>
                    <a:pt x="f19" y="f7"/>
                  </a:lnTo>
                  <a:lnTo>
                    <a:pt x="f13" y="f7"/>
                  </a:lnTo>
                  <a:lnTo>
                    <a:pt x="f13" y="f7"/>
                  </a:lnTo>
                  <a:lnTo>
                    <a:pt x="f20" y="f7"/>
                  </a:lnTo>
                  <a:lnTo>
                    <a:pt x="f21" y="f18"/>
                  </a:lnTo>
                  <a:lnTo>
                    <a:pt x="f22" y="f23"/>
                  </a:lnTo>
                  <a:lnTo>
                    <a:pt x="f24" y="f25"/>
                  </a:lnTo>
                  <a:lnTo>
                    <a:pt x="f24" y="f25"/>
                  </a:lnTo>
                  <a:lnTo>
                    <a:pt x="f26" y="f14"/>
                  </a:lnTo>
                  <a:lnTo>
                    <a:pt x="f26" y="f27"/>
                  </a:lnTo>
                  <a:lnTo>
                    <a:pt x="f26" y="f9"/>
                  </a:lnTo>
                  <a:lnTo>
                    <a:pt x="f5" y="f9"/>
                  </a:lnTo>
                  <a:lnTo>
                    <a:pt x="f5" y="f20"/>
                  </a:lnTo>
                  <a:lnTo>
                    <a:pt x="f26" y="f20"/>
                  </a:lnTo>
                  <a:lnTo>
                    <a:pt x="f26" y="f20"/>
                  </a:lnTo>
                  <a:lnTo>
                    <a:pt x="f26" y="f28"/>
                  </a:lnTo>
                  <a:lnTo>
                    <a:pt x="f13" y="f5"/>
                  </a:lnTo>
                  <a:lnTo>
                    <a:pt x="f13" y="f5"/>
                  </a:lnTo>
                  <a:lnTo>
                    <a:pt x="f10" y="f20"/>
                  </a:lnTo>
                  <a:lnTo>
                    <a:pt x="f6" y="f20"/>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6" name="Freeform 15"/>
            <p:cNvSpPr/>
            <p:nvPr/>
          </p:nvSpPr>
          <p:spPr>
            <a:xfrm>
              <a:off x="1833509" y="2637047"/>
              <a:ext cx="74423" cy="9303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8"/>
                <a:gd name="f15" fmla="val 44"/>
                <a:gd name="f16" fmla="val 50"/>
                <a:gd name="f17" fmla="val 56"/>
                <a:gd name="f18" fmla="val 60"/>
                <a:gd name="f19" fmla="val 6"/>
                <a:gd name="f20" fmla="val 12"/>
                <a:gd name="f21" fmla="val 28"/>
                <a:gd name="f22" fmla="val 42"/>
                <a:gd name="f23" fmla="val 32"/>
                <a:gd name="f24" fmla="val 24"/>
                <a:gd name="f25" fmla="val 2"/>
                <a:gd name="f26" fmla="val 14"/>
                <a:gd name="f27" fmla="+- 0 0 -90"/>
                <a:gd name="f28" fmla="*/ f3 1 64"/>
                <a:gd name="f29" fmla="*/ f4 1 80"/>
                <a:gd name="f30" fmla="+- f7 0 f5"/>
                <a:gd name="f31" fmla="+- f6 0 f5"/>
                <a:gd name="f32" fmla="*/ f27 f0 1"/>
                <a:gd name="f33" fmla="*/ f31 1 64"/>
                <a:gd name="f34" fmla="*/ f30 1 80"/>
                <a:gd name="f35" fmla="*/ 18 f31 1"/>
                <a:gd name="f36" fmla="*/ 0 f30 1"/>
                <a:gd name="f37" fmla="*/ 20 f31 1"/>
                <a:gd name="f38" fmla="*/ 4 f30 1"/>
                <a:gd name="f39" fmla="*/ 22 f31 1"/>
                <a:gd name="f40" fmla="*/ 10 f30 1"/>
                <a:gd name="f41" fmla="*/ 30 f31 1"/>
                <a:gd name="f42" fmla="*/ 38 f31 1"/>
                <a:gd name="f43" fmla="*/ 44 f31 1"/>
                <a:gd name="f44" fmla="*/ 50 f31 1"/>
                <a:gd name="f45" fmla="*/ 56 f31 1"/>
                <a:gd name="f46" fmla="*/ 60 f31 1"/>
                <a:gd name="f47" fmla="*/ 6 f30 1"/>
                <a:gd name="f48" fmla="*/ 64 f31 1"/>
                <a:gd name="f49" fmla="*/ 12 f30 1"/>
                <a:gd name="f50" fmla="*/ 22 f30 1"/>
                <a:gd name="f51" fmla="*/ 80 f30 1"/>
                <a:gd name="f52" fmla="*/ 28 f30 1"/>
                <a:gd name="f53" fmla="*/ 20 f30 1"/>
                <a:gd name="f54" fmla="*/ 42 f31 1"/>
                <a:gd name="f55" fmla="*/ 18 f30 1"/>
                <a:gd name="f56" fmla="*/ 32 f31 1"/>
                <a:gd name="f57" fmla="*/ 24 f31 1"/>
                <a:gd name="f58" fmla="*/ 24 f30 1"/>
                <a:gd name="f59" fmla="*/ 4 f31 1"/>
                <a:gd name="f60" fmla="*/ 2 f31 1"/>
                <a:gd name="f61" fmla="*/ 14 f30 1"/>
                <a:gd name="f62" fmla="*/ 0 f31 1"/>
                <a:gd name="f63" fmla="*/ f32 1 f2"/>
                <a:gd name="f64" fmla="*/ f35 1 64"/>
                <a:gd name="f65" fmla="*/ f36 1 80"/>
                <a:gd name="f66" fmla="*/ f37 1 64"/>
                <a:gd name="f67" fmla="*/ f38 1 80"/>
                <a:gd name="f68" fmla="*/ f39 1 64"/>
                <a:gd name="f69" fmla="*/ f40 1 80"/>
                <a:gd name="f70" fmla="*/ f41 1 64"/>
                <a:gd name="f71" fmla="*/ f42 1 64"/>
                <a:gd name="f72" fmla="*/ f43 1 64"/>
                <a:gd name="f73" fmla="*/ f44 1 64"/>
                <a:gd name="f74" fmla="*/ f45 1 64"/>
                <a:gd name="f75" fmla="*/ f46 1 64"/>
                <a:gd name="f76" fmla="*/ f47 1 80"/>
                <a:gd name="f77" fmla="*/ f48 1 64"/>
                <a:gd name="f78" fmla="*/ f49 1 80"/>
                <a:gd name="f79" fmla="*/ f50 1 80"/>
                <a:gd name="f80" fmla="*/ f51 1 80"/>
                <a:gd name="f81" fmla="*/ f52 1 80"/>
                <a:gd name="f82" fmla="*/ f53 1 80"/>
                <a:gd name="f83" fmla="*/ f54 1 64"/>
                <a:gd name="f84" fmla="*/ f55 1 80"/>
                <a:gd name="f85" fmla="*/ f56 1 64"/>
                <a:gd name="f86" fmla="*/ f57 1 64"/>
                <a:gd name="f87" fmla="*/ f58 1 80"/>
                <a:gd name="f88" fmla="*/ f59 1 64"/>
                <a:gd name="f89" fmla="*/ f60 1 64"/>
                <a:gd name="f90" fmla="*/ f61 1 80"/>
                <a:gd name="f91" fmla="*/ f62 1 64"/>
                <a:gd name="f92" fmla="*/ 0 1 f33"/>
                <a:gd name="f93" fmla="*/ f6 1 f33"/>
                <a:gd name="f94" fmla="*/ 0 1 f34"/>
                <a:gd name="f95" fmla="*/ f7 1 f34"/>
                <a:gd name="f96" fmla="+- f63 0 f1"/>
                <a:gd name="f97" fmla="*/ f64 1 f33"/>
                <a:gd name="f98" fmla="*/ f65 1 f34"/>
                <a:gd name="f99" fmla="*/ f66 1 f33"/>
                <a:gd name="f100" fmla="*/ f67 1 f34"/>
                <a:gd name="f101" fmla="*/ f68 1 f33"/>
                <a:gd name="f102" fmla="*/ f69 1 f34"/>
                <a:gd name="f103" fmla="*/ f70 1 f33"/>
                <a:gd name="f104" fmla="*/ f71 1 f33"/>
                <a:gd name="f105" fmla="*/ f72 1 f33"/>
                <a:gd name="f106" fmla="*/ f73 1 f33"/>
                <a:gd name="f107" fmla="*/ f74 1 f33"/>
                <a:gd name="f108" fmla="*/ f75 1 f33"/>
                <a:gd name="f109" fmla="*/ f76 1 f34"/>
                <a:gd name="f110" fmla="*/ f77 1 f33"/>
                <a:gd name="f111" fmla="*/ f78 1 f34"/>
                <a:gd name="f112" fmla="*/ f79 1 f34"/>
                <a:gd name="f113" fmla="*/ f80 1 f34"/>
                <a:gd name="f114" fmla="*/ f81 1 f34"/>
                <a:gd name="f115" fmla="*/ f82 1 f34"/>
                <a:gd name="f116" fmla="*/ f83 1 f33"/>
                <a:gd name="f117" fmla="*/ f84 1 f34"/>
                <a:gd name="f118" fmla="*/ f85 1 f33"/>
                <a:gd name="f119" fmla="*/ f86 1 f33"/>
                <a:gd name="f120" fmla="*/ f87 1 f34"/>
                <a:gd name="f121" fmla="*/ f88 1 f33"/>
                <a:gd name="f122" fmla="*/ f89 1 f33"/>
                <a:gd name="f123" fmla="*/ f90 1 f34"/>
                <a:gd name="f124" fmla="*/ f91 1 f33"/>
                <a:gd name="f125" fmla="*/ f92 f28 1"/>
                <a:gd name="f126" fmla="*/ f93 f28 1"/>
                <a:gd name="f127" fmla="*/ f95 f29 1"/>
                <a:gd name="f128" fmla="*/ f94 f29 1"/>
                <a:gd name="f129" fmla="*/ f97 f28 1"/>
                <a:gd name="f130" fmla="*/ f98 f29 1"/>
                <a:gd name="f131" fmla="*/ f99 f28 1"/>
                <a:gd name="f132" fmla="*/ f100 f29 1"/>
                <a:gd name="f133" fmla="*/ f101 f28 1"/>
                <a:gd name="f134" fmla="*/ f102 f29 1"/>
                <a:gd name="f135" fmla="*/ f103 f28 1"/>
                <a:gd name="f136" fmla="*/ f104 f28 1"/>
                <a:gd name="f137" fmla="*/ f105 f28 1"/>
                <a:gd name="f138" fmla="*/ f106 f28 1"/>
                <a:gd name="f139" fmla="*/ f107 f28 1"/>
                <a:gd name="f140" fmla="*/ f108 f28 1"/>
                <a:gd name="f141" fmla="*/ f109 f29 1"/>
                <a:gd name="f142" fmla="*/ f110 f28 1"/>
                <a:gd name="f143" fmla="*/ f111 f29 1"/>
                <a:gd name="f144" fmla="*/ f112 f29 1"/>
                <a:gd name="f145" fmla="*/ f113 f29 1"/>
                <a:gd name="f146" fmla="*/ f114 f29 1"/>
                <a:gd name="f147" fmla="*/ f115 f29 1"/>
                <a:gd name="f148" fmla="*/ f116 f28 1"/>
                <a:gd name="f149" fmla="*/ f117 f29 1"/>
                <a:gd name="f150" fmla="*/ f118 f28 1"/>
                <a:gd name="f151" fmla="*/ f119 f28 1"/>
                <a:gd name="f152" fmla="*/ f120 f29 1"/>
                <a:gd name="f153" fmla="*/ f121 f28 1"/>
                <a:gd name="f154" fmla="*/ f122 f28 1"/>
                <a:gd name="f155" fmla="*/ f123 f29 1"/>
                <a:gd name="f156" fmla="*/ f124 f28 1"/>
              </a:gdLst>
              <a:ahLst/>
              <a:cxnLst>
                <a:cxn ang="3cd4">
                  <a:pos x="hc" y="t"/>
                </a:cxn>
                <a:cxn ang="0">
                  <a:pos x="r" y="vc"/>
                </a:cxn>
                <a:cxn ang="cd4">
                  <a:pos x="hc" y="b"/>
                </a:cxn>
                <a:cxn ang="cd2">
                  <a:pos x="l" y="vc"/>
                </a:cxn>
                <a:cxn ang="f96">
                  <a:pos x="f129" y="f130"/>
                </a:cxn>
                <a:cxn ang="f96">
                  <a:pos x="f129" y="f130"/>
                </a:cxn>
                <a:cxn ang="f96">
                  <a:pos x="f131" y="f132"/>
                </a:cxn>
                <a:cxn ang="f96">
                  <a:pos x="f133" y="f134"/>
                </a:cxn>
                <a:cxn ang="f96">
                  <a:pos x="f133" y="f134"/>
                </a:cxn>
                <a:cxn ang="f96">
                  <a:pos x="f135" y="f132"/>
                </a:cxn>
                <a:cxn ang="f96">
                  <a:pos x="f135" y="f132"/>
                </a:cxn>
                <a:cxn ang="f96">
                  <a:pos x="f136" y="f130"/>
                </a:cxn>
                <a:cxn ang="f96">
                  <a:pos x="f137" y="f130"/>
                </a:cxn>
                <a:cxn ang="f96">
                  <a:pos x="f137" y="f130"/>
                </a:cxn>
                <a:cxn ang="f96">
                  <a:pos x="f138" y="f130"/>
                </a:cxn>
                <a:cxn ang="f96">
                  <a:pos x="f139" y="f132"/>
                </a:cxn>
                <a:cxn ang="f96">
                  <a:pos x="f140" y="f141"/>
                </a:cxn>
                <a:cxn ang="f96">
                  <a:pos x="f142" y="f143"/>
                </a:cxn>
                <a:cxn ang="f96">
                  <a:pos x="f142" y="f143"/>
                </a:cxn>
                <a:cxn ang="f96">
                  <a:pos x="f142" y="f144"/>
                </a:cxn>
                <a:cxn ang="f96">
                  <a:pos x="f142" y="f145"/>
                </a:cxn>
                <a:cxn ang="f96">
                  <a:pos x="f137" y="f145"/>
                </a:cxn>
                <a:cxn ang="f96">
                  <a:pos x="f137" y="f146"/>
                </a:cxn>
                <a:cxn ang="f96">
                  <a:pos x="f137" y="f146"/>
                </a:cxn>
                <a:cxn ang="f96">
                  <a:pos x="f137" y="f147"/>
                </a:cxn>
                <a:cxn ang="f96">
                  <a:pos x="f148" y="f149"/>
                </a:cxn>
                <a:cxn ang="f96">
                  <a:pos x="f136" y="f149"/>
                </a:cxn>
                <a:cxn ang="f96">
                  <a:pos x="f136" y="f149"/>
                </a:cxn>
                <a:cxn ang="f96">
                  <a:pos x="f150" y="f147"/>
                </a:cxn>
                <a:cxn ang="f96">
                  <a:pos x="f151" y="f152"/>
                </a:cxn>
                <a:cxn ang="f96">
                  <a:pos x="f151" y="f145"/>
                </a:cxn>
                <a:cxn ang="f96">
                  <a:pos x="f153" y="f145"/>
                </a:cxn>
                <a:cxn ang="f96">
                  <a:pos x="f153" y="f144"/>
                </a:cxn>
                <a:cxn ang="f96">
                  <a:pos x="f153" y="f144"/>
                </a:cxn>
                <a:cxn ang="f96">
                  <a:pos x="f154" y="f155"/>
                </a:cxn>
                <a:cxn ang="f96">
                  <a:pos x="f156" y="f132"/>
                </a:cxn>
                <a:cxn ang="f96">
                  <a:pos x="f129" y="f130"/>
                </a:cxn>
              </a:cxnLst>
              <a:rect l="f125" t="f128" r="f126" b="f127"/>
              <a:pathLst>
                <a:path w="64" h="80">
                  <a:moveTo>
                    <a:pt x="f8" y="f5"/>
                  </a:moveTo>
                  <a:lnTo>
                    <a:pt x="f8" y="f5"/>
                  </a:lnTo>
                  <a:lnTo>
                    <a:pt x="f9" y="f10"/>
                  </a:lnTo>
                  <a:lnTo>
                    <a:pt x="f11" y="f12"/>
                  </a:lnTo>
                  <a:lnTo>
                    <a:pt x="f11" y="f12"/>
                  </a:lnTo>
                  <a:lnTo>
                    <a:pt x="f13" y="f10"/>
                  </a:lnTo>
                  <a:lnTo>
                    <a:pt x="f13" y="f10"/>
                  </a:lnTo>
                  <a:lnTo>
                    <a:pt x="f14" y="f5"/>
                  </a:lnTo>
                  <a:lnTo>
                    <a:pt x="f15" y="f5"/>
                  </a:lnTo>
                  <a:lnTo>
                    <a:pt x="f15" y="f5"/>
                  </a:lnTo>
                  <a:lnTo>
                    <a:pt x="f16" y="f5"/>
                  </a:lnTo>
                  <a:lnTo>
                    <a:pt x="f17" y="f10"/>
                  </a:lnTo>
                  <a:lnTo>
                    <a:pt x="f18" y="f19"/>
                  </a:lnTo>
                  <a:lnTo>
                    <a:pt x="f6" y="f20"/>
                  </a:lnTo>
                  <a:lnTo>
                    <a:pt x="f6" y="f20"/>
                  </a:lnTo>
                  <a:lnTo>
                    <a:pt x="f6" y="f11"/>
                  </a:lnTo>
                  <a:lnTo>
                    <a:pt x="f6" y="f7"/>
                  </a:lnTo>
                  <a:lnTo>
                    <a:pt x="f15" y="f7"/>
                  </a:lnTo>
                  <a:lnTo>
                    <a:pt x="f15" y="f21"/>
                  </a:lnTo>
                  <a:lnTo>
                    <a:pt x="f15" y="f21"/>
                  </a:lnTo>
                  <a:lnTo>
                    <a:pt x="f15" y="f9"/>
                  </a:lnTo>
                  <a:lnTo>
                    <a:pt x="f22" y="f8"/>
                  </a:lnTo>
                  <a:lnTo>
                    <a:pt x="f14" y="f8"/>
                  </a:lnTo>
                  <a:lnTo>
                    <a:pt x="f14" y="f8"/>
                  </a:lnTo>
                  <a:lnTo>
                    <a:pt x="f23" y="f9"/>
                  </a:lnTo>
                  <a:lnTo>
                    <a:pt x="f24" y="f24"/>
                  </a:lnTo>
                  <a:lnTo>
                    <a:pt x="f24" y="f7"/>
                  </a:lnTo>
                  <a:lnTo>
                    <a:pt x="f10" y="f7"/>
                  </a:lnTo>
                  <a:lnTo>
                    <a:pt x="f10" y="f11"/>
                  </a:lnTo>
                  <a:lnTo>
                    <a:pt x="f10" y="f11"/>
                  </a:lnTo>
                  <a:lnTo>
                    <a:pt x="f25" y="f26"/>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7" name="Freeform 16"/>
            <p:cNvSpPr/>
            <p:nvPr/>
          </p:nvSpPr>
          <p:spPr>
            <a:xfrm>
              <a:off x="1926540" y="2637047"/>
              <a:ext cx="81399" cy="97676"/>
            </a:xfrm>
            <a:custGeom>
              <a:avLst/>
              <a:gdLst>
                <a:gd name="f0" fmla="val 10800000"/>
                <a:gd name="f1" fmla="val 5400000"/>
                <a:gd name="f2" fmla="val 180"/>
                <a:gd name="f3" fmla="val w"/>
                <a:gd name="f4" fmla="val h"/>
                <a:gd name="f5" fmla="val 0"/>
                <a:gd name="f6" fmla="val 70"/>
                <a:gd name="f7" fmla="val 84"/>
                <a:gd name="f8" fmla="val 16"/>
                <a:gd name="f9" fmla="val 4"/>
                <a:gd name="f10" fmla="val 26"/>
                <a:gd name="f11" fmla="val 36"/>
                <a:gd name="f12" fmla="val 46"/>
                <a:gd name="f13" fmla="val 52"/>
                <a:gd name="f14" fmla="val 58"/>
                <a:gd name="f15" fmla="val 8"/>
                <a:gd name="f16" fmla="val 62"/>
                <a:gd name="f17" fmla="val 14"/>
                <a:gd name="f18" fmla="val 18"/>
                <a:gd name="f19" fmla="val 28"/>
                <a:gd name="f20" fmla="val 54"/>
                <a:gd name="f21" fmla="val 64"/>
                <a:gd name="f22" fmla="val 66"/>
                <a:gd name="f23" fmla="val 68"/>
                <a:gd name="f24" fmla="val 80"/>
                <a:gd name="f25" fmla="val 48"/>
                <a:gd name="f26" fmla="val 74"/>
                <a:gd name="f27" fmla="val 44"/>
                <a:gd name="f28" fmla="val 78"/>
                <a:gd name="f29" fmla="val 82"/>
                <a:gd name="f30" fmla="val 76"/>
                <a:gd name="f31" fmla="val 2"/>
                <a:gd name="f32" fmla="val 6"/>
                <a:gd name="f33" fmla="val 42"/>
                <a:gd name="f34" fmla="val 10"/>
                <a:gd name="f35" fmla="val 38"/>
                <a:gd name="f36" fmla="val 34"/>
                <a:gd name="f37" fmla="val 22"/>
                <a:gd name="f38" fmla="val 32"/>
                <a:gd name="f39" fmla="val 30"/>
                <a:gd name="f40" fmla="val 40"/>
                <a:gd name="f41" fmla="val 24"/>
                <a:gd name="f42" fmla="val 12"/>
                <a:gd name="f43" fmla="val 56"/>
                <a:gd name="f44" fmla="+- 0 0 -90"/>
                <a:gd name="f45" fmla="*/ f3 1 70"/>
                <a:gd name="f46" fmla="*/ f4 1 84"/>
                <a:gd name="f47" fmla="+- f7 0 f5"/>
                <a:gd name="f48" fmla="+- f6 0 f5"/>
                <a:gd name="f49" fmla="*/ f44 f0 1"/>
                <a:gd name="f50" fmla="*/ f48 1 70"/>
                <a:gd name="f51" fmla="*/ f47 1 84"/>
                <a:gd name="f52" fmla="*/ 16 f48 1"/>
                <a:gd name="f53" fmla="*/ 4 f47 1"/>
                <a:gd name="f54" fmla="*/ 36 f48 1"/>
                <a:gd name="f55" fmla="*/ 0 f47 1"/>
                <a:gd name="f56" fmla="*/ 46 f48 1"/>
                <a:gd name="f57" fmla="*/ 58 f48 1"/>
                <a:gd name="f58" fmla="*/ 8 f47 1"/>
                <a:gd name="f59" fmla="*/ 62 f48 1"/>
                <a:gd name="f60" fmla="*/ 14 f47 1"/>
                <a:gd name="f61" fmla="*/ 28 f47 1"/>
                <a:gd name="f62" fmla="*/ 54 f47 1"/>
                <a:gd name="f63" fmla="*/ 66 f48 1"/>
                <a:gd name="f64" fmla="*/ 68 f47 1"/>
                <a:gd name="f65" fmla="*/ 84 f47 1"/>
                <a:gd name="f66" fmla="*/ 52 f48 1"/>
                <a:gd name="f67" fmla="*/ 80 f47 1"/>
                <a:gd name="f68" fmla="*/ 48 f48 1"/>
                <a:gd name="f69" fmla="*/ 74 f47 1"/>
                <a:gd name="f70" fmla="*/ 44 f48 1"/>
                <a:gd name="f71" fmla="*/ 78 f47 1"/>
                <a:gd name="f72" fmla="*/ 28 f48 1"/>
                <a:gd name="f73" fmla="*/ 82 f47 1"/>
                <a:gd name="f74" fmla="*/ 2 f48 1"/>
                <a:gd name="f75" fmla="*/ 0 f48 1"/>
                <a:gd name="f76" fmla="*/ 58 f47 1"/>
                <a:gd name="f77" fmla="*/ 4 f48 1"/>
                <a:gd name="f78" fmla="*/ 46 f47 1"/>
                <a:gd name="f79" fmla="*/ 10 f48 1"/>
                <a:gd name="f80" fmla="*/ 38 f47 1"/>
                <a:gd name="f81" fmla="*/ 22 f48 1"/>
                <a:gd name="f82" fmla="*/ 32 f47 1"/>
                <a:gd name="f83" fmla="*/ 38 f48 1"/>
                <a:gd name="f84" fmla="*/ 30 f47 1"/>
                <a:gd name="f85" fmla="*/ 42 f48 1"/>
                <a:gd name="f86" fmla="*/ 22 f47 1"/>
                <a:gd name="f87" fmla="*/ 16 f47 1"/>
                <a:gd name="f88" fmla="*/ 34 f48 1"/>
                <a:gd name="f89" fmla="*/ 12 f48 1"/>
                <a:gd name="f90" fmla="*/ 26 f47 1"/>
                <a:gd name="f91" fmla="*/ 10 f47 1"/>
                <a:gd name="f92" fmla="*/ 26 f48 1"/>
                <a:gd name="f93" fmla="*/ 48 f47 1"/>
                <a:gd name="f94" fmla="*/ 56 f47 1"/>
                <a:gd name="f95" fmla="*/ 24 f48 1"/>
                <a:gd name="f96" fmla="*/ 62 f47 1"/>
                <a:gd name="f97" fmla="*/ 66 f47 1"/>
                <a:gd name="f98" fmla="*/ 32 f48 1"/>
                <a:gd name="f99" fmla="*/ f49 1 f2"/>
                <a:gd name="f100" fmla="*/ f52 1 70"/>
                <a:gd name="f101" fmla="*/ f53 1 84"/>
                <a:gd name="f102" fmla="*/ f54 1 70"/>
                <a:gd name="f103" fmla="*/ f55 1 84"/>
                <a:gd name="f104" fmla="*/ f56 1 70"/>
                <a:gd name="f105" fmla="*/ f57 1 70"/>
                <a:gd name="f106" fmla="*/ f58 1 84"/>
                <a:gd name="f107" fmla="*/ f59 1 70"/>
                <a:gd name="f108" fmla="*/ f60 1 84"/>
                <a:gd name="f109" fmla="*/ f61 1 84"/>
                <a:gd name="f110" fmla="*/ f62 1 84"/>
                <a:gd name="f111" fmla="*/ f63 1 70"/>
                <a:gd name="f112" fmla="*/ f64 1 84"/>
                <a:gd name="f113" fmla="*/ f65 1 84"/>
                <a:gd name="f114" fmla="*/ f66 1 70"/>
                <a:gd name="f115" fmla="*/ f67 1 84"/>
                <a:gd name="f116" fmla="*/ f68 1 70"/>
                <a:gd name="f117" fmla="*/ f69 1 84"/>
                <a:gd name="f118" fmla="*/ f70 1 70"/>
                <a:gd name="f119" fmla="*/ f71 1 84"/>
                <a:gd name="f120" fmla="*/ f72 1 70"/>
                <a:gd name="f121" fmla="*/ f73 1 84"/>
                <a:gd name="f122" fmla="*/ f74 1 70"/>
                <a:gd name="f123" fmla="*/ f75 1 70"/>
                <a:gd name="f124" fmla="*/ f76 1 84"/>
                <a:gd name="f125" fmla="*/ f77 1 70"/>
                <a:gd name="f126" fmla="*/ f78 1 84"/>
                <a:gd name="f127" fmla="*/ f79 1 70"/>
                <a:gd name="f128" fmla="*/ f80 1 84"/>
                <a:gd name="f129" fmla="*/ f81 1 70"/>
                <a:gd name="f130" fmla="*/ f82 1 84"/>
                <a:gd name="f131" fmla="*/ f83 1 70"/>
                <a:gd name="f132" fmla="*/ f84 1 84"/>
                <a:gd name="f133" fmla="*/ f85 1 70"/>
                <a:gd name="f134" fmla="*/ f86 1 84"/>
                <a:gd name="f135" fmla="*/ f87 1 84"/>
                <a:gd name="f136" fmla="*/ f88 1 70"/>
                <a:gd name="f137" fmla="*/ f89 1 70"/>
                <a:gd name="f138" fmla="*/ f90 1 84"/>
                <a:gd name="f139" fmla="*/ f91 1 84"/>
                <a:gd name="f140" fmla="*/ f92 1 70"/>
                <a:gd name="f141" fmla="*/ f93 1 84"/>
                <a:gd name="f142" fmla="*/ f94 1 84"/>
                <a:gd name="f143" fmla="*/ f95 1 70"/>
                <a:gd name="f144" fmla="*/ f96 1 84"/>
                <a:gd name="f145" fmla="*/ f97 1 84"/>
                <a:gd name="f146" fmla="*/ f98 1 70"/>
                <a:gd name="f147" fmla="*/ 0 1 f50"/>
                <a:gd name="f148" fmla="*/ f6 1 f50"/>
                <a:gd name="f149" fmla="*/ 0 1 f51"/>
                <a:gd name="f150" fmla="*/ f7 1 f51"/>
                <a:gd name="f151" fmla="+- f99 0 f1"/>
                <a:gd name="f152" fmla="*/ f100 1 f50"/>
                <a:gd name="f153" fmla="*/ f101 1 f51"/>
                <a:gd name="f154" fmla="*/ f102 1 f50"/>
                <a:gd name="f155" fmla="*/ f103 1 f51"/>
                <a:gd name="f156" fmla="*/ f104 1 f50"/>
                <a:gd name="f157" fmla="*/ f105 1 f50"/>
                <a:gd name="f158" fmla="*/ f106 1 f51"/>
                <a:gd name="f159" fmla="*/ f107 1 f50"/>
                <a:gd name="f160" fmla="*/ f108 1 f51"/>
                <a:gd name="f161" fmla="*/ f109 1 f51"/>
                <a:gd name="f162" fmla="*/ f110 1 f51"/>
                <a:gd name="f163" fmla="*/ f111 1 f50"/>
                <a:gd name="f164" fmla="*/ f112 1 f51"/>
                <a:gd name="f165" fmla="*/ f113 1 f51"/>
                <a:gd name="f166" fmla="*/ f114 1 f50"/>
                <a:gd name="f167" fmla="*/ f115 1 f51"/>
                <a:gd name="f168" fmla="*/ f116 1 f50"/>
                <a:gd name="f169" fmla="*/ f117 1 f51"/>
                <a:gd name="f170" fmla="*/ f118 1 f50"/>
                <a:gd name="f171" fmla="*/ f119 1 f51"/>
                <a:gd name="f172" fmla="*/ f120 1 f50"/>
                <a:gd name="f173" fmla="*/ f121 1 f51"/>
                <a:gd name="f174" fmla="*/ f122 1 f50"/>
                <a:gd name="f175" fmla="*/ f123 1 f50"/>
                <a:gd name="f176" fmla="*/ f124 1 f51"/>
                <a:gd name="f177" fmla="*/ f125 1 f50"/>
                <a:gd name="f178" fmla="*/ f126 1 f51"/>
                <a:gd name="f179" fmla="*/ f127 1 f50"/>
                <a:gd name="f180" fmla="*/ f128 1 f51"/>
                <a:gd name="f181" fmla="*/ f129 1 f50"/>
                <a:gd name="f182" fmla="*/ f130 1 f51"/>
                <a:gd name="f183" fmla="*/ f131 1 f50"/>
                <a:gd name="f184" fmla="*/ f132 1 f51"/>
                <a:gd name="f185" fmla="*/ f133 1 f50"/>
                <a:gd name="f186" fmla="*/ f134 1 f51"/>
                <a:gd name="f187" fmla="*/ f135 1 f51"/>
                <a:gd name="f188" fmla="*/ f136 1 f50"/>
                <a:gd name="f189" fmla="*/ f137 1 f50"/>
                <a:gd name="f190" fmla="*/ f138 1 f51"/>
                <a:gd name="f191" fmla="*/ f139 1 f51"/>
                <a:gd name="f192" fmla="*/ f140 1 f50"/>
                <a:gd name="f193" fmla="*/ f141 1 f51"/>
                <a:gd name="f194" fmla="*/ f142 1 f51"/>
                <a:gd name="f195" fmla="*/ f143 1 f50"/>
                <a:gd name="f196" fmla="*/ f144 1 f51"/>
                <a:gd name="f197" fmla="*/ f145 1 f51"/>
                <a:gd name="f198" fmla="*/ f146 1 f50"/>
                <a:gd name="f199" fmla="*/ f147 f45 1"/>
                <a:gd name="f200" fmla="*/ f148 f45 1"/>
                <a:gd name="f201" fmla="*/ f150 f46 1"/>
                <a:gd name="f202" fmla="*/ f149 f46 1"/>
                <a:gd name="f203" fmla="*/ f152 f45 1"/>
                <a:gd name="f204" fmla="*/ f153 f46 1"/>
                <a:gd name="f205" fmla="*/ f154 f45 1"/>
                <a:gd name="f206" fmla="*/ f155 f46 1"/>
                <a:gd name="f207" fmla="*/ f156 f45 1"/>
                <a:gd name="f208" fmla="*/ f157 f45 1"/>
                <a:gd name="f209" fmla="*/ f158 f46 1"/>
                <a:gd name="f210" fmla="*/ f159 f45 1"/>
                <a:gd name="f211" fmla="*/ f160 f46 1"/>
                <a:gd name="f212" fmla="*/ f161 f46 1"/>
                <a:gd name="f213" fmla="*/ f162 f46 1"/>
                <a:gd name="f214" fmla="*/ f163 f45 1"/>
                <a:gd name="f215" fmla="*/ f164 f46 1"/>
                <a:gd name="f216" fmla="*/ f165 f46 1"/>
                <a:gd name="f217" fmla="*/ f166 f45 1"/>
                <a:gd name="f218" fmla="*/ f167 f46 1"/>
                <a:gd name="f219" fmla="*/ f168 f45 1"/>
                <a:gd name="f220" fmla="*/ f169 f46 1"/>
                <a:gd name="f221" fmla="*/ f170 f45 1"/>
                <a:gd name="f222" fmla="*/ f171 f46 1"/>
                <a:gd name="f223" fmla="*/ f172 f45 1"/>
                <a:gd name="f224" fmla="*/ f173 f46 1"/>
                <a:gd name="f225" fmla="*/ f174 f45 1"/>
                <a:gd name="f226" fmla="*/ f175 f45 1"/>
                <a:gd name="f227" fmla="*/ f176 f46 1"/>
                <a:gd name="f228" fmla="*/ f177 f45 1"/>
                <a:gd name="f229" fmla="*/ f178 f46 1"/>
                <a:gd name="f230" fmla="*/ f179 f45 1"/>
                <a:gd name="f231" fmla="*/ f180 f46 1"/>
                <a:gd name="f232" fmla="*/ f181 f45 1"/>
                <a:gd name="f233" fmla="*/ f182 f46 1"/>
                <a:gd name="f234" fmla="*/ f183 f45 1"/>
                <a:gd name="f235" fmla="*/ f184 f46 1"/>
                <a:gd name="f236" fmla="*/ f185 f45 1"/>
                <a:gd name="f237" fmla="*/ f186 f46 1"/>
                <a:gd name="f238" fmla="*/ f187 f46 1"/>
                <a:gd name="f239" fmla="*/ f188 f45 1"/>
                <a:gd name="f240" fmla="*/ f189 f45 1"/>
                <a:gd name="f241" fmla="*/ f190 f46 1"/>
                <a:gd name="f242" fmla="*/ f191 f46 1"/>
                <a:gd name="f243" fmla="*/ f192 f45 1"/>
                <a:gd name="f244" fmla="*/ f193 f46 1"/>
                <a:gd name="f245" fmla="*/ f194 f46 1"/>
                <a:gd name="f246" fmla="*/ f195 f45 1"/>
                <a:gd name="f247" fmla="*/ f196 f46 1"/>
                <a:gd name="f248" fmla="*/ f197 f46 1"/>
                <a:gd name="f249" fmla="*/ f198 f45 1"/>
              </a:gdLst>
              <a:ahLst/>
              <a:cxnLst>
                <a:cxn ang="3cd4">
                  <a:pos x="hc" y="t"/>
                </a:cxn>
                <a:cxn ang="0">
                  <a:pos x="r" y="vc"/>
                </a:cxn>
                <a:cxn ang="cd4">
                  <a:pos x="hc" y="b"/>
                </a:cxn>
                <a:cxn ang="cd2">
                  <a:pos x="l" y="vc"/>
                </a:cxn>
                <a:cxn ang="f151">
                  <a:pos x="f203" y="f204"/>
                </a:cxn>
                <a:cxn ang="f151">
                  <a:pos x="f205" y="f206"/>
                </a:cxn>
                <a:cxn ang="f151">
                  <a:pos x="f207" y="f206"/>
                </a:cxn>
                <a:cxn ang="f151">
                  <a:pos x="f208" y="f209"/>
                </a:cxn>
                <a:cxn ang="f151">
                  <a:pos x="f210" y="f211"/>
                </a:cxn>
                <a:cxn ang="f151">
                  <a:pos x="f210" y="f212"/>
                </a:cxn>
                <a:cxn ang="f151">
                  <a:pos x="f210" y="f213"/>
                </a:cxn>
                <a:cxn ang="f151">
                  <a:pos x="f210" y="f213"/>
                </a:cxn>
                <a:cxn ang="f151">
                  <a:pos x="f214" y="f215"/>
                </a:cxn>
                <a:cxn ang="f151">
                  <a:pos x="f208" y="f216"/>
                </a:cxn>
                <a:cxn ang="f151">
                  <a:pos x="f217" y="f218"/>
                </a:cxn>
                <a:cxn ang="f151">
                  <a:pos x="f219" y="f220"/>
                </a:cxn>
                <a:cxn ang="f151">
                  <a:pos x="f221" y="f222"/>
                </a:cxn>
                <a:cxn ang="f151">
                  <a:pos x="f223" y="f224"/>
                </a:cxn>
                <a:cxn ang="f151">
                  <a:pos x="f203" y="f218"/>
                </a:cxn>
                <a:cxn ang="f151">
                  <a:pos x="f225" y="f215"/>
                </a:cxn>
                <a:cxn ang="f151">
                  <a:pos x="f226" y="f227"/>
                </a:cxn>
                <a:cxn ang="f151">
                  <a:pos x="f228" y="f229"/>
                </a:cxn>
                <a:cxn ang="f151">
                  <a:pos x="f230" y="f231"/>
                </a:cxn>
                <a:cxn ang="f151">
                  <a:pos x="f232" y="f233"/>
                </a:cxn>
                <a:cxn ang="f151">
                  <a:pos x="f234" y="f235"/>
                </a:cxn>
                <a:cxn ang="f151">
                  <a:pos x="f236" y="f212"/>
                </a:cxn>
                <a:cxn ang="f151">
                  <a:pos x="f236" y="f237"/>
                </a:cxn>
                <a:cxn ang="f151">
                  <a:pos x="f234" y="f238"/>
                </a:cxn>
                <a:cxn ang="f151">
                  <a:pos x="f239" y="f238"/>
                </a:cxn>
                <a:cxn ang="f151">
                  <a:pos x="f240" y="f241"/>
                </a:cxn>
                <a:cxn ang="f151">
                  <a:pos x="f225" y="f242"/>
                </a:cxn>
                <a:cxn ang="f151">
                  <a:pos x="f203" y="f204"/>
                </a:cxn>
                <a:cxn ang="f151">
                  <a:pos x="f236" y="f229"/>
                </a:cxn>
                <a:cxn ang="f151">
                  <a:pos x="f243" y="f244"/>
                </a:cxn>
                <a:cxn ang="f151">
                  <a:pos x="f232" y="f245"/>
                </a:cxn>
                <a:cxn ang="f151">
                  <a:pos x="f246" y="f247"/>
                </a:cxn>
                <a:cxn ang="f151">
                  <a:pos x="f223" y="f248"/>
                </a:cxn>
                <a:cxn ang="f151">
                  <a:pos x="f249" y="f215"/>
                </a:cxn>
                <a:cxn ang="f151">
                  <a:pos x="f236" y="f247"/>
                </a:cxn>
                <a:cxn ang="f151">
                  <a:pos x="f236" y="f229"/>
                </a:cxn>
              </a:cxnLst>
              <a:rect l="f199" t="f202" r="f200" b="f201"/>
              <a:pathLst>
                <a:path w="70" h="84">
                  <a:moveTo>
                    <a:pt x="f8" y="f9"/>
                  </a:moveTo>
                  <a:lnTo>
                    <a:pt x="f8" y="f9"/>
                  </a:lnTo>
                  <a:lnTo>
                    <a:pt x="f10" y="f5"/>
                  </a:lnTo>
                  <a:lnTo>
                    <a:pt x="f11" y="f5"/>
                  </a:lnTo>
                  <a:lnTo>
                    <a:pt x="f11" y="f5"/>
                  </a:lnTo>
                  <a:lnTo>
                    <a:pt x="f12" y="f5"/>
                  </a:lnTo>
                  <a:lnTo>
                    <a:pt x="f13" y="f9"/>
                  </a:lnTo>
                  <a:lnTo>
                    <a:pt x="f14" y="f15"/>
                  </a:lnTo>
                  <a:lnTo>
                    <a:pt x="f16" y="f17"/>
                  </a:lnTo>
                  <a:lnTo>
                    <a:pt x="f16" y="f17"/>
                  </a:lnTo>
                  <a:lnTo>
                    <a:pt x="f16" y="f18"/>
                  </a:lnTo>
                  <a:lnTo>
                    <a:pt x="f16" y="f19"/>
                  </a:lnTo>
                  <a:lnTo>
                    <a:pt x="f16" y="f20"/>
                  </a:lnTo>
                  <a:lnTo>
                    <a:pt x="f16" y="f20"/>
                  </a:lnTo>
                  <a:lnTo>
                    <a:pt x="f16" y="f20"/>
                  </a:lnTo>
                  <a:lnTo>
                    <a:pt x="f16" y="f20"/>
                  </a:lnTo>
                  <a:lnTo>
                    <a:pt x="f21" y="f21"/>
                  </a:lnTo>
                  <a:lnTo>
                    <a:pt x="f22" y="f23"/>
                  </a:lnTo>
                  <a:lnTo>
                    <a:pt x="f6" y="f6"/>
                  </a:lnTo>
                  <a:lnTo>
                    <a:pt x="f14" y="f7"/>
                  </a:lnTo>
                  <a:lnTo>
                    <a:pt x="f14" y="f7"/>
                  </a:lnTo>
                  <a:lnTo>
                    <a:pt x="f13" y="f24"/>
                  </a:lnTo>
                  <a:lnTo>
                    <a:pt x="f25" y="f26"/>
                  </a:lnTo>
                  <a:lnTo>
                    <a:pt x="f25" y="f26"/>
                  </a:lnTo>
                  <a:lnTo>
                    <a:pt x="f27" y="f28"/>
                  </a:lnTo>
                  <a:lnTo>
                    <a:pt x="f27" y="f28"/>
                  </a:lnTo>
                  <a:lnTo>
                    <a:pt x="f11" y="f24"/>
                  </a:lnTo>
                  <a:lnTo>
                    <a:pt x="f19" y="f29"/>
                  </a:lnTo>
                  <a:lnTo>
                    <a:pt x="f19" y="f29"/>
                  </a:lnTo>
                  <a:lnTo>
                    <a:pt x="f8" y="f24"/>
                  </a:lnTo>
                  <a:lnTo>
                    <a:pt x="f15" y="f30"/>
                  </a:lnTo>
                  <a:lnTo>
                    <a:pt x="f31" y="f23"/>
                  </a:lnTo>
                  <a:lnTo>
                    <a:pt x="f5" y="f14"/>
                  </a:lnTo>
                  <a:lnTo>
                    <a:pt x="f5" y="f14"/>
                  </a:lnTo>
                  <a:lnTo>
                    <a:pt x="f31" y="f13"/>
                  </a:lnTo>
                  <a:lnTo>
                    <a:pt x="f9" y="f12"/>
                  </a:lnTo>
                  <a:lnTo>
                    <a:pt x="f32" y="f33"/>
                  </a:lnTo>
                  <a:lnTo>
                    <a:pt x="f34" y="f35"/>
                  </a:lnTo>
                  <a:lnTo>
                    <a:pt x="f8" y="f36"/>
                  </a:lnTo>
                  <a:lnTo>
                    <a:pt x="f37" y="f38"/>
                  </a:lnTo>
                  <a:lnTo>
                    <a:pt x="f35" y="f39"/>
                  </a:lnTo>
                  <a:lnTo>
                    <a:pt x="f35" y="f39"/>
                  </a:lnTo>
                  <a:lnTo>
                    <a:pt x="f33" y="f38"/>
                  </a:lnTo>
                  <a:lnTo>
                    <a:pt x="f33" y="f19"/>
                  </a:lnTo>
                  <a:lnTo>
                    <a:pt x="f33" y="f19"/>
                  </a:lnTo>
                  <a:lnTo>
                    <a:pt x="f33" y="f37"/>
                  </a:lnTo>
                  <a:lnTo>
                    <a:pt x="f40" y="f18"/>
                  </a:lnTo>
                  <a:lnTo>
                    <a:pt x="f35" y="f8"/>
                  </a:lnTo>
                  <a:lnTo>
                    <a:pt x="f36" y="f8"/>
                  </a:lnTo>
                  <a:lnTo>
                    <a:pt x="f36" y="f8"/>
                  </a:lnTo>
                  <a:lnTo>
                    <a:pt x="f41" y="f18"/>
                  </a:lnTo>
                  <a:lnTo>
                    <a:pt x="f42" y="f10"/>
                  </a:lnTo>
                  <a:lnTo>
                    <a:pt x="f31" y="f34"/>
                  </a:lnTo>
                  <a:lnTo>
                    <a:pt x="f31" y="f34"/>
                  </a:lnTo>
                  <a:lnTo>
                    <a:pt x="f8" y="f9"/>
                  </a:lnTo>
                  <a:lnTo>
                    <a:pt x="f8" y="f9"/>
                  </a:lnTo>
                  <a:close/>
                  <a:moveTo>
                    <a:pt x="f33" y="f12"/>
                  </a:moveTo>
                  <a:lnTo>
                    <a:pt x="f33" y="f12"/>
                  </a:lnTo>
                  <a:lnTo>
                    <a:pt x="f38" y="f12"/>
                  </a:lnTo>
                  <a:lnTo>
                    <a:pt x="f10" y="f25"/>
                  </a:lnTo>
                  <a:lnTo>
                    <a:pt x="f41" y="f13"/>
                  </a:lnTo>
                  <a:lnTo>
                    <a:pt x="f37" y="f43"/>
                  </a:lnTo>
                  <a:lnTo>
                    <a:pt x="f37" y="f43"/>
                  </a:lnTo>
                  <a:lnTo>
                    <a:pt x="f41" y="f16"/>
                  </a:lnTo>
                  <a:lnTo>
                    <a:pt x="f10" y="f21"/>
                  </a:lnTo>
                  <a:lnTo>
                    <a:pt x="f19" y="f22"/>
                  </a:lnTo>
                  <a:lnTo>
                    <a:pt x="f38" y="f23"/>
                  </a:lnTo>
                  <a:lnTo>
                    <a:pt x="f38" y="f23"/>
                  </a:lnTo>
                  <a:lnTo>
                    <a:pt x="f35" y="f22"/>
                  </a:lnTo>
                  <a:lnTo>
                    <a:pt x="f33" y="f16"/>
                  </a:lnTo>
                  <a:lnTo>
                    <a:pt x="f33" y="f12"/>
                  </a:lnTo>
                  <a:lnTo>
                    <a:pt x="f33" y="f1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8" name="Freeform 17"/>
            <p:cNvSpPr/>
            <p:nvPr/>
          </p:nvSpPr>
          <p:spPr>
            <a:xfrm>
              <a:off x="2014916" y="2611462"/>
              <a:ext cx="53492" cy="118615"/>
            </a:xfrm>
            <a:custGeom>
              <a:avLst/>
              <a:gdLst>
                <a:gd name="f0" fmla="val 10800000"/>
                <a:gd name="f1" fmla="val 5400000"/>
                <a:gd name="f2" fmla="val 180"/>
                <a:gd name="f3" fmla="val w"/>
                <a:gd name="f4" fmla="val h"/>
                <a:gd name="f5" fmla="val 0"/>
                <a:gd name="f6" fmla="val 46"/>
                <a:gd name="f7" fmla="val 102"/>
                <a:gd name="f8" fmla="val 40"/>
                <a:gd name="f9" fmla="val 38"/>
                <a:gd name="f10" fmla="val 28"/>
                <a:gd name="f11" fmla="val 76"/>
                <a:gd name="f12" fmla="val 82"/>
                <a:gd name="f13" fmla="val 30"/>
                <a:gd name="f14" fmla="val 86"/>
                <a:gd name="f15" fmla="val 32"/>
                <a:gd name="f16" fmla="val 88"/>
                <a:gd name="f17" fmla="val 36"/>
                <a:gd name="f18" fmla="val 44"/>
                <a:gd name="f19" fmla="val 100"/>
                <a:gd name="f20" fmla="val 22"/>
                <a:gd name="f21" fmla="val 16"/>
                <a:gd name="f22" fmla="val 12"/>
                <a:gd name="f23" fmla="val 96"/>
                <a:gd name="f24" fmla="val 8"/>
                <a:gd name="f25" fmla="val 92"/>
                <a:gd name="f26" fmla="val 80"/>
                <a:gd name="f27" fmla="val 24"/>
                <a:gd name="f28" fmla="val 4"/>
                <a:gd name="f29" fmla="+- 0 0 -90"/>
                <a:gd name="f30" fmla="*/ f3 1 46"/>
                <a:gd name="f31" fmla="*/ f4 1 102"/>
                <a:gd name="f32" fmla="+- f7 0 f5"/>
                <a:gd name="f33" fmla="+- f6 0 f5"/>
                <a:gd name="f34" fmla="*/ f29 f0 1"/>
                <a:gd name="f35" fmla="*/ f33 1 46"/>
                <a:gd name="f36" fmla="*/ f32 1 102"/>
                <a:gd name="f37" fmla="*/ 40 f33 1"/>
                <a:gd name="f38" fmla="*/ 38 f32 1"/>
                <a:gd name="f39" fmla="*/ 28 f33 1"/>
                <a:gd name="f40" fmla="*/ 76 f32 1"/>
                <a:gd name="f41" fmla="*/ 82 f32 1"/>
                <a:gd name="f42" fmla="*/ 30 f33 1"/>
                <a:gd name="f43" fmla="*/ 86 f32 1"/>
                <a:gd name="f44" fmla="*/ 32 f33 1"/>
                <a:gd name="f45" fmla="*/ 88 f32 1"/>
                <a:gd name="f46" fmla="*/ 36 f33 1"/>
                <a:gd name="f47" fmla="*/ 44 f33 1"/>
                <a:gd name="f48" fmla="*/ 46 f33 1"/>
                <a:gd name="f49" fmla="*/ 100 f32 1"/>
                <a:gd name="f50" fmla="*/ 38 f33 1"/>
                <a:gd name="f51" fmla="*/ 102 f32 1"/>
                <a:gd name="f52" fmla="*/ 22 f33 1"/>
                <a:gd name="f53" fmla="*/ 16 f33 1"/>
                <a:gd name="f54" fmla="*/ 12 f33 1"/>
                <a:gd name="f55" fmla="*/ 96 f32 1"/>
                <a:gd name="f56" fmla="*/ 8 f33 1"/>
                <a:gd name="f57" fmla="*/ 92 f32 1"/>
                <a:gd name="f58" fmla="*/ 80 f32 1"/>
                <a:gd name="f59" fmla="*/ 0 f33 1"/>
                <a:gd name="f60" fmla="*/ 24 f32 1"/>
                <a:gd name="f61" fmla="*/ 4 f32 1"/>
                <a:gd name="f62" fmla="*/ 0 f32 1"/>
                <a:gd name="f63" fmla="*/ f34 1 f2"/>
                <a:gd name="f64" fmla="*/ f37 1 46"/>
                <a:gd name="f65" fmla="*/ f38 1 102"/>
                <a:gd name="f66" fmla="*/ f39 1 46"/>
                <a:gd name="f67" fmla="*/ f40 1 102"/>
                <a:gd name="f68" fmla="*/ f41 1 102"/>
                <a:gd name="f69" fmla="*/ f42 1 46"/>
                <a:gd name="f70" fmla="*/ f43 1 102"/>
                <a:gd name="f71" fmla="*/ f44 1 46"/>
                <a:gd name="f72" fmla="*/ f45 1 102"/>
                <a:gd name="f73" fmla="*/ f46 1 46"/>
                <a:gd name="f74" fmla="*/ f47 1 46"/>
                <a:gd name="f75" fmla="*/ f48 1 46"/>
                <a:gd name="f76" fmla="*/ f49 1 102"/>
                <a:gd name="f77" fmla="*/ f50 1 46"/>
                <a:gd name="f78" fmla="*/ f51 1 102"/>
                <a:gd name="f79" fmla="*/ f52 1 46"/>
                <a:gd name="f80" fmla="*/ f53 1 46"/>
                <a:gd name="f81" fmla="*/ f54 1 46"/>
                <a:gd name="f82" fmla="*/ f55 1 102"/>
                <a:gd name="f83" fmla="*/ f56 1 46"/>
                <a:gd name="f84" fmla="*/ f57 1 102"/>
                <a:gd name="f85" fmla="*/ f58 1 102"/>
                <a:gd name="f86" fmla="*/ f59 1 46"/>
                <a:gd name="f87" fmla="*/ f60 1 102"/>
                <a:gd name="f88" fmla="*/ f61 1 102"/>
                <a:gd name="f89" fmla="*/ f62 1 102"/>
                <a:gd name="f90" fmla="*/ 0 1 f35"/>
                <a:gd name="f91" fmla="*/ f6 1 f35"/>
                <a:gd name="f92" fmla="*/ 0 1 f36"/>
                <a:gd name="f93" fmla="*/ f7 1 f36"/>
                <a:gd name="f94" fmla="+- f63 0 f1"/>
                <a:gd name="f95" fmla="*/ f64 1 f35"/>
                <a:gd name="f96" fmla="*/ f65 1 f36"/>
                <a:gd name="f97" fmla="*/ f66 1 f35"/>
                <a:gd name="f98" fmla="*/ f67 1 f36"/>
                <a:gd name="f99" fmla="*/ f68 1 f36"/>
                <a:gd name="f100" fmla="*/ f69 1 f35"/>
                <a:gd name="f101" fmla="*/ f70 1 f36"/>
                <a:gd name="f102" fmla="*/ f71 1 f35"/>
                <a:gd name="f103" fmla="*/ f72 1 f36"/>
                <a:gd name="f104" fmla="*/ f73 1 f35"/>
                <a:gd name="f105" fmla="*/ f74 1 f35"/>
                <a:gd name="f106" fmla="*/ f75 1 f35"/>
                <a:gd name="f107" fmla="*/ f76 1 f36"/>
                <a:gd name="f108" fmla="*/ f77 1 f35"/>
                <a:gd name="f109" fmla="*/ f78 1 f36"/>
                <a:gd name="f110" fmla="*/ f79 1 f35"/>
                <a:gd name="f111" fmla="*/ f80 1 f35"/>
                <a:gd name="f112" fmla="*/ f81 1 f35"/>
                <a:gd name="f113" fmla="*/ f82 1 f36"/>
                <a:gd name="f114" fmla="*/ f83 1 f35"/>
                <a:gd name="f115" fmla="*/ f84 1 f36"/>
                <a:gd name="f116" fmla="*/ f85 1 f36"/>
                <a:gd name="f117" fmla="*/ f86 1 f35"/>
                <a:gd name="f118" fmla="*/ f87 1 f36"/>
                <a:gd name="f119" fmla="*/ f88 1 f36"/>
                <a:gd name="f120" fmla="*/ f89 1 f36"/>
                <a:gd name="f121" fmla="*/ f90 f30 1"/>
                <a:gd name="f122" fmla="*/ f91 f30 1"/>
                <a:gd name="f123" fmla="*/ f93 f31 1"/>
                <a:gd name="f124" fmla="*/ f92 f31 1"/>
                <a:gd name="f125" fmla="*/ f95 f30 1"/>
                <a:gd name="f126" fmla="*/ f96 f31 1"/>
                <a:gd name="f127" fmla="*/ f97 f30 1"/>
                <a:gd name="f128" fmla="*/ f98 f31 1"/>
                <a:gd name="f129" fmla="*/ f99 f31 1"/>
                <a:gd name="f130" fmla="*/ f100 f30 1"/>
                <a:gd name="f131" fmla="*/ f101 f31 1"/>
                <a:gd name="f132" fmla="*/ f102 f30 1"/>
                <a:gd name="f133" fmla="*/ f103 f31 1"/>
                <a:gd name="f134" fmla="*/ f104 f30 1"/>
                <a:gd name="f135" fmla="*/ f105 f30 1"/>
                <a:gd name="f136" fmla="*/ f106 f30 1"/>
                <a:gd name="f137" fmla="*/ f107 f31 1"/>
                <a:gd name="f138" fmla="*/ f108 f30 1"/>
                <a:gd name="f139" fmla="*/ f109 f31 1"/>
                <a:gd name="f140" fmla="*/ f110 f30 1"/>
                <a:gd name="f141" fmla="*/ f111 f30 1"/>
                <a:gd name="f142" fmla="*/ f112 f30 1"/>
                <a:gd name="f143" fmla="*/ f113 f31 1"/>
                <a:gd name="f144" fmla="*/ f114 f30 1"/>
                <a:gd name="f145" fmla="*/ f115 f31 1"/>
                <a:gd name="f146" fmla="*/ f116 f31 1"/>
                <a:gd name="f147" fmla="*/ f117 f30 1"/>
                <a:gd name="f148" fmla="*/ f118 f31 1"/>
                <a:gd name="f149" fmla="*/ f119 f31 1"/>
                <a:gd name="f150" fmla="*/ f120 f31 1"/>
              </a:gdLst>
              <a:ahLst/>
              <a:cxnLst>
                <a:cxn ang="3cd4">
                  <a:pos x="hc" y="t"/>
                </a:cxn>
                <a:cxn ang="0">
                  <a:pos x="r" y="vc"/>
                </a:cxn>
                <a:cxn ang="cd4">
                  <a:pos x="hc" y="b"/>
                </a:cxn>
                <a:cxn ang="cd2">
                  <a:pos x="l" y="vc"/>
                </a:cxn>
                <a:cxn ang="f94">
                  <a:pos x="f125" y="f126"/>
                </a:cxn>
                <a:cxn ang="f94">
                  <a:pos x="f127" y="f126"/>
                </a:cxn>
                <a:cxn ang="f94">
                  <a:pos x="f127" y="f128"/>
                </a:cxn>
                <a:cxn ang="f94">
                  <a:pos x="f127" y="f128"/>
                </a:cxn>
                <a:cxn ang="f94">
                  <a:pos x="f127" y="f129"/>
                </a:cxn>
                <a:cxn ang="f94">
                  <a:pos x="f130" y="f131"/>
                </a:cxn>
                <a:cxn ang="f94">
                  <a:pos x="f132" y="f133"/>
                </a:cxn>
                <a:cxn ang="f94">
                  <a:pos x="f134" y="f133"/>
                </a:cxn>
                <a:cxn ang="f94">
                  <a:pos x="f134" y="f133"/>
                </a:cxn>
                <a:cxn ang="f94">
                  <a:pos x="f135" y="f133"/>
                </a:cxn>
                <a:cxn ang="f94">
                  <a:pos x="f136" y="f137"/>
                </a:cxn>
                <a:cxn ang="f94">
                  <a:pos x="f136" y="f137"/>
                </a:cxn>
                <a:cxn ang="f94">
                  <a:pos x="f138" y="f139"/>
                </a:cxn>
                <a:cxn ang="f94">
                  <a:pos x="f130" y="f139"/>
                </a:cxn>
                <a:cxn ang="f94">
                  <a:pos x="f130" y="f139"/>
                </a:cxn>
                <a:cxn ang="f94">
                  <a:pos x="f140" y="f139"/>
                </a:cxn>
                <a:cxn ang="f94">
                  <a:pos x="f141" y="f137"/>
                </a:cxn>
                <a:cxn ang="f94">
                  <a:pos x="f142" y="f143"/>
                </a:cxn>
                <a:cxn ang="f94">
                  <a:pos x="f144" y="f145"/>
                </a:cxn>
                <a:cxn ang="f94">
                  <a:pos x="f144" y="f145"/>
                </a:cxn>
                <a:cxn ang="f94">
                  <a:pos x="f144" y="f133"/>
                </a:cxn>
                <a:cxn ang="f94">
                  <a:pos x="f144" y="f146"/>
                </a:cxn>
                <a:cxn ang="f94">
                  <a:pos x="f144" y="f126"/>
                </a:cxn>
                <a:cxn ang="f94">
                  <a:pos x="f147" y="f126"/>
                </a:cxn>
                <a:cxn ang="f94">
                  <a:pos x="f147" y="f148"/>
                </a:cxn>
                <a:cxn ang="f94">
                  <a:pos x="f144" y="f148"/>
                </a:cxn>
                <a:cxn ang="f94">
                  <a:pos x="f144" y="f148"/>
                </a:cxn>
                <a:cxn ang="f94">
                  <a:pos x="f144" y="f149"/>
                </a:cxn>
                <a:cxn ang="f94">
                  <a:pos x="f127" y="f150"/>
                </a:cxn>
                <a:cxn ang="f94">
                  <a:pos x="f127" y="f150"/>
                </a:cxn>
                <a:cxn ang="f94">
                  <a:pos x="f127" y="f148"/>
                </a:cxn>
                <a:cxn ang="f94">
                  <a:pos x="f136" y="f148"/>
                </a:cxn>
                <a:cxn ang="f94">
                  <a:pos x="f125" y="f126"/>
                </a:cxn>
              </a:cxnLst>
              <a:rect l="f121" t="f124" r="f122" b="f123"/>
              <a:pathLst>
                <a:path w="46" h="102">
                  <a:moveTo>
                    <a:pt x="f8" y="f9"/>
                  </a:moveTo>
                  <a:lnTo>
                    <a:pt x="f10" y="f9"/>
                  </a:lnTo>
                  <a:lnTo>
                    <a:pt x="f10" y="f11"/>
                  </a:lnTo>
                  <a:lnTo>
                    <a:pt x="f10" y="f11"/>
                  </a:lnTo>
                  <a:lnTo>
                    <a:pt x="f10" y="f12"/>
                  </a:lnTo>
                  <a:lnTo>
                    <a:pt x="f13" y="f14"/>
                  </a:lnTo>
                  <a:lnTo>
                    <a:pt x="f15" y="f16"/>
                  </a:lnTo>
                  <a:lnTo>
                    <a:pt x="f17" y="f16"/>
                  </a:lnTo>
                  <a:lnTo>
                    <a:pt x="f17" y="f16"/>
                  </a:lnTo>
                  <a:lnTo>
                    <a:pt x="f18" y="f16"/>
                  </a:lnTo>
                  <a:lnTo>
                    <a:pt x="f6" y="f19"/>
                  </a:lnTo>
                  <a:lnTo>
                    <a:pt x="f6" y="f19"/>
                  </a:lnTo>
                  <a:lnTo>
                    <a:pt x="f9" y="f7"/>
                  </a:lnTo>
                  <a:lnTo>
                    <a:pt x="f13" y="f7"/>
                  </a:lnTo>
                  <a:lnTo>
                    <a:pt x="f13" y="f7"/>
                  </a:lnTo>
                  <a:lnTo>
                    <a:pt x="f20" y="f7"/>
                  </a:lnTo>
                  <a:lnTo>
                    <a:pt x="f21" y="f19"/>
                  </a:lnTo>
                  <a:lnTo>
                    <a:pt x="f22" y="f23"/>
                  </a:lnTo>
                  <a:lnTo>
                    <a:pt x="f24" y="f25"/>
                  </a:lnTo>
                  <a:lnTo>
                    <a:pt x="f24" y="f25"/>
                  </a:lnTo>
                  <a:lnTo>
                    <a:pt x="f24" y="f16"/>
                  </a:lnTo>
                  <a:lnTo>
                    <a:pt x="f24" y="f26"/>
                  </a:lnTo>
                  <a:lnTo>
                    <a:pt x="f24" y="f9"/>
                  </a:lnTo>
                  <a:lnTo>
                    <a:pt x="f5" y="f9"/>
                  </a:lnTo>
                  <a:lnTo>
                    <a:pt x="f5" y="f27"/>
                  </a:lnTo>
                  <a:lnTo>
                    <a:pt x="f24" y="f27"/>
                  </a:lnTo>
                  <a:lnTo>
                    <a:pt x="f24" y="f27"/>
                  </a:lnTo>
                  <a:lnTo>
                    <a:pt x="f24" y="f28"/>
                  </a:lnTo>
                  <a:lnTo>
                    <a:pt x="f10" y="f5"/>
                  </a:lnTo>
                  <a:lnTo>
                    <a:pt x="f10" y="f5"/>
                  </a:lnTo>
                  <a:lnTo>
                    <a:pt x="f10" y="f27"/>
                  </a:lnTo>
                  <a:lnTo>
                    <a:pt x="f6" y="f27"/>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19" name="Freeform 18"/>
            <p:cNvSpPr/>
            <p:nvPr/>
          </p:nvSpPr>
          <p:spPr>
            <a:xfrm>
              <a:off x="2080031" y="2599831"/>
              <a:ext cx="30230" cy="130237"/>
            </a:xfrm>
            <a:custGeom>
              <a:avLst/>
              <a:gdLst>
                <a:gd name="f0" fmla="val 10800000"/>
                <a:gd name="f1" fmla="val 5400000"/>
                <a:gd name="f2" fmla="val 180"/>
                <a:gd name="f3" fmla="val w"/>
                <a:gd name="f4" fmla="val h"/>
                <a:gd name="f5" fmla="val 0"/>
                <a:gd name="f6" fmla="val 26"/>
                <a:gd name="f7" fmla="val 112"/>
                <a:gd name="f8" fmla="val 12"/>
                <a:gd name="f9" fmla="val 24"/>
                <a:gd name="f10" fmla="val 16"/>
                <a:gd name="f11" fmla="val 22"/>
                <a:gd name="f12" fmla="val 20"/>
                <a:gd name="f13" fmla="val 18"/>
                <a:gd name="f14" fmla="val 14"/>
                <a:gd name="f15" fmla="val 8"/>
                <a:gd name="f16" fmla="val 4"/>
                <a:gd name="f17" fmla="val 2"/>
                <a:gd name="f18" fmla="val 32"/>
                <a:gd name="f19" fmla="val 34"/>
                <a:gd name="f20" fmla="+- 0 0 -90"/>
                <a:gd name="f21" fmla="*/ f3 1 26"/>
                <a:gd name="f22" fmla="*/ f4 1 112"/>
                <a:gd name="f23" fmla="+- f7 0 f5"/>
                <a:gd name="f24" fmla="+- f6 0 f5"/>
                <a:gd name="f25" fmla="*/ f20 f0 1"/>
                <a:gd name="f26" fmla="*/ f24 1 26"/>
                <a:gd name="f27" fmla="*/ f23 1 112"/>
                <a:gd name="f28" fmla="*/ 26 f24 1"/>
                <a:gd name="f29" fmla="*/ 12 f23 1"/>
                <a:gd name="f30" fmla="*/ 24 f24 1"/>
                <a:gd name="f31" fmla="*/ 16 f23 1"/>
                <a:gd name="f32" fmla="*/ 22 f24 1"/>
                <a:gd name="f33" fmla="*/ 20 f23 1"/>
                <a:gd name="f34" fmla="*/ 18 f24 1"/>
                <a:gd name="f35" fmla="*/ 24 f23 1"/>
                <a:gd name="f36" fmla="*/ 14 f24 1"/>
                <a:gd name="f37" fmla="*/ 8 f24 1"/>
                <a:gd name="f38" fmla="*/ 4 f24 1"/>
                <a:gd name="f39" fmla="*/ 2 f24 1"/>
                <a:gd name="f40" fmla="*/ 0 f24 1"/>
                <a:gd name="f41" fmla="*/ 8 f23 1"/>
                <a:gd name="f42" fmla="*/ 2 f23 1"/>
                <a:gd name="f43" fmla="*/ 0 f23 1"/>
                <a:gd name="f44" fmla="*/ 32 f23 1"/>
                <a:gd name="f45" fmla="*/ 112 f23 1"/>
                <a:gd name="f46" fmla="*/ 34 f23 1"/>
                <a:gd name="f47" fmla="*/ f25 1 f2"/>
                <a:gd name="f48" fmla="*/ f28 1 26"/>
                <a:gd name="f49" fmla="*/ f29 1 112"/>
                <a:gd name="f50" fmla="*/ f30 1 26"/>
                <a:gd name="f51" fmla="*/ f31 1 112"/>
                <a:gd name="f52" fmla="*/ f32 1 26"/>
                <a:gd name="f53" fmla="*/ f33 1 112"/>
                <a:gd name="f54" fmla="*/ f34 1 26"/>
                <a:gd name="f55" fmla="*/ f35 1 112"/>
                <a:gd name="f56" fmla="*/ f36 1 26"/>
                <a:gd name="f57" fmla="*/ f37 1 26"/>
                <a:gd name="f58" fmla="*/ f38 1 26"/>
                <a:gd name="f59" fmla="*/ f39 1 26"/>
                <a:gd name="f60" fmla="*/ f40 1 26"/>
                <a:gd name="f61" fmla="*/ f41 1 112"/>
                <a:gd name="f62" fmla="*/ f42 1 112"/>
                <a:gd name="f63" fmla="*/ f43 1 112"/>
                <a:gd name="f64" fmla="*/ f44 1 112"/>
                <a:gd name="f65" fmla="*/ f45 1 112"/>
                <a:gd name="f66" fmla="*/ f46 1 112"/>
                <a:gd name="f67" fmla="*/ 0 1 f26"/>
                <a:gd name="f68" fmla="*/ f6 1 f26"/>
                <a:gd name="f69" fmla="*/ 0 1 f27"/>
                <a:gd name="f70" fmla="*/ f7 1 f27"/>
                <a:gd name="f71" fmla="+- f47 0 f1"/>
                <a:gd name="f72" fmla="*/ f48 1 f26"/>
                <a:gd name="f73" fmla="*/ f49 1 f27"/>
                <a:gd name="f74" fmla="*/ f50 1 f26"/>
                <a:gd name="f75" fmla="*/ f51 1 f27"/>
                <a:gd name="f76" fmla="*/ f52 1 f26"/>
                <a:gd name="f77" fmla="*/ f53 1 f27"/>
                <a:gd name="f78" fmla="*/ f54 1 f26"/>
                <a:gd name="f79" fmla="*/ f55 1 f27"/>
                <a:gd name="f80" fmla="*/ f56 1 f26"/>
                <a:gd name="f81" fmla="*/ f57 1 f26"/>
                <a:gd name="f82" fmla="*/ f58 1 f26"/>
                <a:gd name="f83" fmla="*/ f59 1 f26"/>
                <a:gd name="f84" fmla="*/ f60 1 f26"/>
                <a:gd name="f85" fmla="*/ f61 1 f27"/>
                <a:gd name="f86" fmla="*/ f62 1 f27"/>
                <a:gd name="f87" fmla="*/ f63 1 f27"/>
                <a:gd name="f88" fmla="*/ f64 1 f27"/>
                <a:gd name="f89" fmla="*/ f65 1 f27"/>
                <a:gd name="f90" fmla="*/ f66 1 f27"/>
                <a:gd name="f91" fmla="*/ f67 f21 1"/>
                <a:gd name="f92" fmla="*/ f68 f21 1"/>
                <a:gd name="f93" fmla="*/ f70 f22 1"/>
                <a:gd name="f94" fmla="*/ f69 f22 1"/>
                <a:gd name="f95" fmla="*/ f72 f21 1"/>
                <a:gd name="f96" fmla="*/ f73 f22 1"/>
                <a:gd name="f97" fmla="*/ f74 f21 1"/>
                <a:gd name="f98" fmla="*/ f75 f22 1"/>
                <a:gd name="f99" fmla="*/ f76 f21 1"/>
                <a:gd name="f100" fmla="*/ f77 f22 1"/>
                <a:gd name="f101" fmla="*/ f78 f21 1"/>
                <a:gd name="f102" fmla="*/ f79 f22 1"/>
                <a:gd name="f103" fmla="*/ f80 f21 1"/>
                <a:gd name="f104" fmla="*/ f81 f21 1"/>
                <a:gd name="f105" fmla="*/ f82 f21 1"/>
                <a:gd name="f106" fmla="*/ f83 f21 1"/>
                <a:gd name="f107" fmla="*/ f84 f21 1"/>
                <a:gd name="f108" fmla="*/ f85 f22 1"/>
                <a:gd name="f109" fmla="*/ f86 f22 1"/>
                <a:gd name="f110" fmla="*/ f87 f22 1"/>
                <a:gd name="f111" fmla="*/ f88 f22 1"/>
                <a:gd name="f112" fmla="*/ f89 f22 1"/>
                <a:gd name="f113" fmla="*/ f90 f22 1"/>
              </a:gdLst>
              <a:ahLst/>
              <a:cxnLst>
                <a:cxn ang="3cd4">
                  <a:pos x="hc" y="t"/>
                </a:cxn>
                <a:cxn ang="0">
                  <a:pos x="r" y="vc"/>
                </a:cxn>
                <a:cxn ang="cd4">
                  <a:pos x="hc" y="b"/>
                </a:cxn>
                <a:cxn ang="cd2">
                  <a:pos x="l" y="vc"/>
                </a:cxn>
                <a:cxn ang="f71">
                  <a:pos x="f95" y="f96"/>
                </a:cxn>
                <a:cxn ang="f71">
                  <a:pos x="f95" y="f96"/>
                </a:cxn>
                <a:cxn ang="f71">
                  <a:pos x="f97" y="f98"/>
                </a:cxn>
                <a:cxn ang="f71">
                  <a:pos x="f99" y="f100"/>
                </a:cxn>
                <a:cxn ang="f71">
                  <a:pos x="f101" y="f102"/>
                </a:cxn>
                <a:cxn ang="f71">
                  <a:pos x="f103" y="f102"/>
                </a:cxn>
                <a:cxn ang="f71">
                  <a:pos x="f103" y="f102"/>
                </a:cxn>
                <a:cxn ang="f71">
                  <a:pos x="f104" y="f102"/>
                </a:cxn>
                <a:cxn ang="f71">
                  <a:pos x="f105" y="f100"/>
                </a:cxn>
                <a:cxn ang="f71">
                  <a:pos x="f106" y="f98"/>
                </a:cxn>
                <a:cxn ang="f71">
                  <a:pos x="f107" y="f96"/>
                </a:cxn>
                <a:cxn ang="f71">
                  <a:pos x="f107" y="f96"/>
                </a:cxn>
                <a:cxn ang="f71">
                  <a:pos x="f106" y="f108"/>
                </a:cxn>
                <a:cxn ang="f71">
                  <a:pos x="f105" y="f109"/>
                </a:cxn>
                <a:cxn ang="f71">
                  <a:pos x="f104" y="f110"/>
                </a:cxn>
                <a:cxn ang="f71">
                  <a:pos x="f103" y="f110"/>
                </a:cxn>
                <a:cxn ang="f71">
                  <a:pos x="f103" y="f110"/>
                </a:cxn>
                <a:cxn ang="f71">
                  <a:pos x="f101" y="f110"/>
                </a:cxn>
                <a:cxn ang="f71">
                  <a:pos x="f99" y="f109"/>
                </a:cxn>
                <a:cxn ang="f71">
                  <a:pos x="f97" y="f108"/>
                </a:cxn>
                <a:cxn ang="f71">
                  <a:pos x="f95" y="f96"/>
                </a:cxn>
                <a:cxn ang="f71">
                  <a:pos x="f95" y="f96"/>
                </a:cxn>
                <a:cxn ang="f71">
                  <a:pos x="f97" y="f111"/>
                </a:cxn>
                <a:cxn ang="f71">
                  <a:pos x="f97" y="f112"/>
                </a:cxn>
                <a:cxn ang="f71">
                  <a:pos x="f105" y="f112"/>
                </a:cxn>
                <a:cxn ang="f71">
                  <a:pos x="f105" y="f113"/>
                </a:cxn>
                <a:cxn ang="f71">
                  <a:pos x="f97" y="f111"/>
                </a:cxn>
              </a:cxnLst>
              <a:rect l="f91" t="f94" r="f92" b="f93"/>
              <a:pathLst>
                <a:path w="26" h="112">
                  <a:moveTo>
                    <a:pt x="f6" y="f8"/>
                  </a:moveTo>
                  <a:lnTo>
                    <a:pt x="f6" y="f8"/>
                  </a:lnTo>
                  <a:lnTo>
                    <a:pt x="f9" y="f10"/>
                  </a:lnTo>
                  <a:lnTo>
                    <a:pt x="f11" y="f12"/>
                  </a:lnTo>
                  <a:lnTo>
                    <a:pt x="f13" y="f9"/>
                  </a:lnTo>
                  <a:lnTo>
                    <a:pt x="f14" y="f9"/>
                  </a:lnTo>
                  <a:lnTo>
                    <a:pt x="f14" y="f9"/>
                  </a:lnTo>
                  <a:lnTo>
                    <a:pt x="f15" y="f9"/>
                  </a:lnTo>
                  <a:lnTo>
                    <a:pt x="f16" y="f12"/>
                  </a:lnTo>
                  <a:lnTo>
                    <a:pt x="f17" y="f10"/>
                  </a:lnTo>
                  <a:lnTo>
                    <a:pt x="f5" y="f8"/>
                  </a:lnTo>
                  <a:lnTo>
                    <a:pt x="f5" y="f8"/>
                  </a:lnTo>
                  <a:lnTo>
                    <a:pt x="f17" y="f15"/>
                  </a:lnTo>
                  <a:lnTo>
                    <a:pt x="f16" y="f17"/>
                  </a:lnTo>
                  <a:lnTo>
                    <a:pt x="f15" y="f5"/>
                  </a:lnTo>
                  <a:lnTo>
                    <a:pt x="f14" y="f5"/>
                  </a:lnTo>
                  <a:lnTo>
                    <a:pt x="f14" y="f5"/>
                  </a:lnTo>
                  <a:lnTo>
                    <a:pt x="f13" y="f5"/>
                  </a:lnTo>
                  <a:lnTo>
                    <a:pt x="f11" y="f17"/>
                  </a:lnTo>
                  <a:lnTo>
                    <a:pt x="f9" y="f15"/>
                  </a:lnTo>
                  <a:lnTo>
                    <a:pt x="f6" y="f8"/>
                  </a:lnTo>
                  <a:lnTo>
                    <a:pt x="f6" y="f8"/>
                  </a:lnTo>
                  <a:close/>
                  <a:moveTo>
                    <a:pt x="f9" y="f18"/>
                  </a:moveTo>
                  <a:lnTo>
                    <a:pt x="f9" y="f7"/>
                  </a:lnTo>
                  <a:lnTo>
                    <a:pt x="f16" y="f7"/>
                  </a:lnTo>
                  <a:lnTo>
                    <a:pt x="f16" y="f19"/>
                  </a:lnTo>
                  <a:lnTo>
                    <a:pt x="f9" y="f1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0" name="Freeform 19"/>
            <p:cNvSpPr/>
            <p:nvPr/>
          </p:nvSpPr>
          <p:spPr>
            <a:xfrm>
              <a:off x="2124224" y="2637047"/>
              <a:ext cx="83722" cy="93031"/>
            </a:xfrm>
            <a:custGeom>
              <a:avLst/>
              <a:gdLst>
                <a:gd name="f0" fmla="val 10800000"/>
                <a:gd name="f1" fmla="val 5400000"/>
                <a:gd name="f2" fmla="val 180"/>
                <a:gd name="f3" fmla="val w"/>
                <a:gd name="f4" fmla="val h"/>
                <a:gd name="f5" fmla="val 0"/>
                <a:gd name="f6" fmla="val 72"/>
                <a:gd name="f7" fmla="val 80"/>
                <a:gd name="f8" fmla="val 62"/>
                <a:gd name="f9" fmla="val 12"/>
                <a:gd name="f10" fmla="val 66"/>
                <a:gd name="f11" fmla="val 18"/>
                <a:gd name="f12" fmla="val 70"/>
                <a:gd name="f13" fmla="val 24"/>
                <a:gd name="f14" fmla="val 32"/>
                <a:gd name="f15" fmla="val 40"/>
                <a:gd name="f16" fmla="val 50"/>
                <a:gd name="f17" fmla="val 68"/>
                <a:gd name="f18" fmla="val 58"/>
                <a:gd name="f19" fmla="val 64"/>
                <a:gd name="f20" fmla="val 56"/>
                <a:gd name="f21" fmla="val 74"/>
                <a:gd name="f22" fmla="val 78"/>
                <a:gd name="f23" fmla="val 44"/>
                <a:gd name="f24" fmla="val 36"/>
                <a:gd name="f25" fmla="val 28"/>
                <a:gd name="f26" fmla="val 22"/>
                <a:gd name="f27" fmla="val 16"/>
                <a:gd name="f28" fmla="val 10"/>
                <a:gd name="f29" fmla="val 6"/>
                <a:gd name="f30" fmla="val 4"/>
                <a:gd name="f31" fmla="val 2"/>
                <a:gd name="f32" fmla="val 26"/>
                <a:gd name="f33" fmla="val 30"/>
                <a:gd name="f34" fmla="val 52"/>
                <a:gd name="f35" fmla="val 60"/>
                <a:gd name="f36" fmla="val 42"/>
                <a:gd name="f37" fmla="val 46"/>
                <a:gd name="f38" fmla="val 48"/>
                <a:gd name="f39" fmla="val 14"/>
                <a:gd name="f40" fmla="+- 0 0 -90"/>
                <a:gd name="f41" fmla="*/ f3 1 72"/>
                <a:gd name="f42" fmla="*/ f4 1 80"/>
                <a:gd name="f43" fmla="+- f7 0 f5"/>
                <a:gd name="f44" fmla="+- f6 0 f5"/>
                <a:gd name="f45" fmla="*/ f40 f0 1"/>
                <a:gd name="f46" fmla="*/ f44 1 72"/>
                <a:gd name="f47" fmla="*/ f43 1 80"/>
                <a:gd name="f48" fmla="*/ 62 f44 1"/>
                <a:gd name="f49" fmla="*/ 12 f43 1"/>
                <a:gd name="f50" fmla="*/ 70 f44 1"/>
                <a:gd name="f51" fmla="*/ 24 f43 1"/>
                <a:gd name="f52" fmla="*/ 72 f44 1"/>
                <a:gd name="f53" fmla="*/ 40 f43 1"/>
                <a:gd name="f54" fmla="*/ 50 f43 1"/>
                <a:gd name="f55" fmla="*/ 66 f44 1"/>
                <a:gd name="f56" fmla="*/ 64 f43 1"/>
                <a:gd name="f57" fmla="*/ 70 f43 1"/>
                <a:gd name="f58" fmla="*/ 50 f44 1"/>
                <a:gd name="f59" fmla="*/ 78 f43 1"/>
                <a:gd name="f60" fmla="*/ 36 f44 1"/>
                <a:gd name="f61" fmla="*/ 80 f43 1"/>
                <a:gd name="f62" fmla="*/ 28 f44 1"/>
                <a:gd name="f63" fmla="*/ 16 f44 1"/>
                <a:gd name="f64" fmla="*/ 74 f43 1"/>
                <a:gd name="f65" fmla="*/ 6 f44 1"/>
                <a:gd name="f66" fmla="*/ 2 f44 1"/>
                <a:gd name="f67" fmla="*/ 0 f44 1"/>
                <a:gd name="f68" fmla="*/ 4 f44 1"/>
                <a:gd name="f69" fmla="*/ 10 f44 1"/>
                <a:gd name="f70" fmla="*/ 22 f44 1"/>
                <a:gd name="f71" fmla="*/ 2 f43 1"/>
                <a:gd name="f72" fmla="*/ 0 f43 1"/>
                <a:gd name="f73" fmla="*/ 44 f44 1"/>
                <a:gd name="f74" fmla="*/ 56 f44 1"/>
                <a:gd name="f75" fmla="*/ 6 f43 1"/>
                <a:gd name="f76" fmla="*/ 26 f44 1"/>
                <a:gd name="f77" fmla="*/ 22 f43 1"/>
                <a:gd name="f78" fmla="*/ 24 f44 1"/>
                <a:gd name="f79" fmla="*/ 52 f43 1"/>
                <a:gd name="f80" fmla="*/ 60 f43 1"/>
                <a:gd name="f81" fmla="*/ 66 f43 1"/>
                <a:gd name="f82" fmla="*/ 42 f44 1"/>
                <a:gd name="f83" fmla="*/ 48 f44 1"/>
                <a:gd name="f84" fmla="*/ 18 f43 1"/>
                <a:gd name="f85" fmla="*/ 16 f43 1"/>
                <a:gd name="f86" fmla="*/ 14 f43 1"/>
                <a:gd name="f87" fmla="*/ f45 1 f2"/>
                <a:gd name="f88" fmla="*/ f48 1 72"/>
                <a:gd name="f89" fmla="*/ f49 1 80"/>
                <a:gd name="f90" fmla="*/ f50 1 72"/>
                <a:gd name="f91" fmla="*/ f51 1 80"/>
                <a:gd name="f92" fmla="*/ f52 1 72"/>
                <a:gd name="f93" fmla="*/ f53 1 80"/>
                <a:gd name="f94" fmla="*/ f54 1 80"/>
                <a:gd name="f95" fmla="*/ f55 1 72"/>
                <a:gd name="f96" fmla="*/ f56 1 80"/>
                <a:gd name="f97" fmla="*/ f57 1 80"/>
                <a:gd name="f98" fmla="*/ f58 1 72"/>
                <a:gd name="f99" fmla="*/ f59 1 80"/>
                <a:gd name="f100" fmla="*/ f60 1 72"/>
                <a:gd name="f101" fmla="*/ f61 1 80"/>
                <a:gd name="f102" fmla="*/ f62 1 72"/>
                <a:gd name="f103" fmla="*/ f63 1 72"/>
                <a:gd name="f104" fmla="*/ f64 1 80"/>
                <a:gd name="f105" fmla="*/ f65 1 72"/>
                <a:gd name="f106" fmla="*/ f66 1 72"/>
                <a:gd name="f107" fmla="*/ f67 1 72"/>
                <a:gd name="f108" fmla="*/ f68 1 72"/>
                <a:gd name="f109" fmla="*/ f69 1 72"/>
                <a:gd name="f110" fmla="*/ f70 1 72"/>
                <a:gd name="f111" fmla="*/ f71 1 80"/>
                <a:gd name="f112" fmla="*/ f72 1 80"/>
                <a:gd name="f113" fmla="*/ f73 1 72"/>
                <a:gd name="f114" fmla="*/ f74 1 72"/>
                <a:gd name="f115" fmla="*/ f75 1 80"/>
                <a:gd name="f116" fmla="*/ f76 1 72"/>
                <a:gd name="f117" fmla="*/ f77 1 80"/>
                <a:gd name="f118" fmla="*/ f78 1 72"/>
                <a:gd name="f119" fmla="*/ f79 1 80"/>
                <a:gd name="f120" fmla="*/ f80 1 80"/>
                <a:gd name="f121" fmla="*/ f81 1 80"/>
                <a:gd name="f122" fmla="*/ f82 1 72"/>
                <a:gd name="f123" fmla="*/ f83 1 72"/>
                <a:gd name="f124" fmla="*/ f84 1 80"/>
                <a:gd name="f125" fmla="*/ f85 1 80"/>
                <a:gd name="f126" fmla="*/ f86 1 80"/>
                <a:gd name="f127" fmla="*/ 0 1 f46"/>
                <a:gd name="f128" fmla="*/ f6 1 f46"/>
                <a:gd name="f129" fmla="*/ 0 1 f47"/>
                <a:gd name="f130" fmla="*/ f7 1 f47"/>
                <a:gd name="f131" fmla="+- f87 0 f1"/>
                <a:gd name="f132" fmla="*/ f88 1 f46"/>
                <a:gd name="f133" fmla="*/ f89 1 f47"/>
                <a:gd name="f134" fmla="*/ f90 1 f46"/>
                <a:gd name="f135" fmla="*/ f91 1 f47"/>
                <a:gd name="f136" fmla="*/ f92 1 f46"/>
                <a:gd name="f137" fmla="*/ f93 1 f47"/>
                <a:gd name="f138" fmla="*/ f94 1 f47"/>
                <a:gd name="f139" fmla="*/ f95 1 f46"/>
                <a:gd name="f140" fmla="*/ f96 1 f47"/>
                <a:gd name="f141" fmla="*/ f97 1 f47"/>
                <a:gd name="f142" fmla="*/ f98 1 f46"/>
                <a:gd name="f143" fmla="*/ f99 1 f47"/>
                <a:gd name="f144" fmla="*/ f100 1 f46"/>
                <a:gd name="f145" fmla="*/ f101 1 f47"/>
                <a:gd name="f146" fmla="*/ f102 1 f46"/>
                <a:gd name="f147" fmla="*/ f103 1 f46"/>
                <a:gd name="f148" fmla="*/ f104 1 f47"/>
                <a:gd name="f149" fmla="*/ f105 1 f46"/>
                <a:gd name="f150" fmla="*/ f106 1 f46"/>
                <a:gd name="f151" fmla="*/ f107 1 f46"/>
                <a:gd name="f152" fmla="*/ f108 1 f46"/>
                <a:gd name="f153" fmla="*/ f109 1 f46"/>
                <a:gd name="f154" fmla="*/ f110 1 f46"/>
                <a:gd name="f155" fmla="*/ f111 1 f47"/>
                <a:gd name="f156" fmla="*/ f112 1 f47"/>
                <a:gd name="f157" fmla="*/ f113 1 f46"/>
                <a:gd name="f158" fmla="*/ f114 1 f46"/>
                <a:gd name="f159" fmla="*/ f115 1 f47"/>
                <a:gd name="f160" fmla="*/ f116 1 f46"/>
                <a:gd name="f161" fmla="*/ f117 1 f47"/>
                <a:gd name="f162" fmla="*/ f118 1 f46"/>
                <a:gd name="f163" fmla="*/ f119 1 f47"/>
                <a:gd name="f164" fmla="*/ f120 1 f47"/>
                <a:gd name="f165" fmla="*/ f121 1 f47"/>
                <a:gd name="f166" fmla="*/ f122 1 f46"/>
                <a:gd name="f167" fmla="*/ f123 1 f46"/>
                <a:gd name="f168" fmla="*/ f124 1 f47"/>
                <a:gd name="f169" fmla="*/ f125 1 f47"/>
                <a:gd name="f170" fmla="*/ f126 1 f47"/>
                <a:gd name="f171" fmla="*/ f127 f41 1"/>
                <a:gd name="f172" fmla="*/ f128 f41 1"/>
                <a:gd name="f173" fmla="*/ f130 f42 1"/>
                <a:gd name="f174" fmla="*/ f129 f42 1"/>
                <a:gd name="f175" fmla="*/ f132 f41 1"/>
                <a:gd name="f176" fmla="*/ f133 f42 1"/>
                <a:gd name="f177" fmla="*/ f134 f41 1"/>
                <a:gd name="f178" fmla="*/ f135 f42 1"/>
                <a:gd name="f179" fmla="*/ f136 f41 1"/>
                <a:gd name="f180" fmla="*/ f137 f42 1"/>
                <a:gd name="f181" fmla="*/ f138 f42 1"/>
                <a:gd name="f182" fmla="*/ f139 f41 1"/>
                <a:gd name="f183" fmla="*/ f140 f42 1"/>
                <a:gd name="f184" fmla="*/ f141 f42 1"/>
                <a:gd name="f185" fmla="*/ f142 f41 1"/>
                <a:gd name="f186" fmla="*/ f143 f42 1"/>
                <a:gd name="f187" fmla="*/ f144 f41 1"/>
                <a:gd name="f188" fmla="*/ f145 f42 1"/>
                <a:gd name="f189" fmla="*/ f146 f41 1"/>
                <a:gd name="f190" fmla="*/ f147 f41 1"/>
                <a:gd name="f191" fmla="*/ f148 f42 1"/>
                <a:gd name="f192" fmla="*/ f149 f41 1"/>
                <a:gd name="f193" fmla="*/ f150 f41 1"/>
                <a:gd name="f194" fmla="*/ f151 f41 1"/>
                <a:gd name="f195" fmla="*/ f152 f41 1"/>
                <a:gd name="f196" fmla="*/ f153 f41 1"/>
                <a:gd name="f197" fmla="*/ f154 f41 1"/>
                <a:gd name="f198" fmla="*/ f155 f42 1"/>
                <a:gd name="f199" fmla="*/ f156 f42 1"/>
                <a:gd name="f200" fmla="*/ f157 f41 1"/>
                <a:gd name="f201" fmla="*/ f158 f41 1"/>
                <a:gd name="f202" fmla="*/ f159 f42 1"/>
                <a:gd name="f203" fmla="*/ f160 f41 1"/>
                <a:gd name="f204" fmla="*/ f161 f42 1"/>
                <a:gd name="f205" fmla="*/ f162 f41 1"/>
                <a:gd name="f206" fmla="*/ f163 f42 1"/>
                <a:gd name="f207" fmla="*/ f164 f42 1"/>
                <a:gd name="f208" fmla="*/ f165 f42 1"/>
                <a:gd name="f209" fmla="*/ f166 f41 1"/>
                <a:gd name="f210" fmla="*/ f167 f41 1"/>
                <a:gd name="f211" fmla="*/ f168 f42 1"/>
                <a:gd name="f212" fmla="*/ f169 f42 1"/>
                <a:gd name="f213" fmla="*/ f170 f42 1"/>
              </a:gdLst>
              <a:ahLst/>
              <a:cxnLst>
                <a:cxn ang="3cd4">
                  <a:pos x="hc" y="t"/>
                </a:cxn>
                <a:cxn ang="0">
                  <a:pos x="r" y="vc"/>
                </a:cxn>
                <a:cxn ang="cd4">
                  <a:pos x="hc" y="b"/>
                </a:cxn>
                <a:cxn ang="cd2">
                  <a:pos x="l" y="vc"/>
                </a:cxn>
                <a:cxn ang="f131">
                  <a:pos x="f175" y="f176"/>
                </a:cxn>
                <a:cxn ang="f131">
                  <a:pos x="f177" y="f178"/>
                </a:cxn>
                <a:cxn ang="f131">
                  <a:pos x="f179" y="f180"/>
                </a:cxn>
                <a:cxn ang="f131">
                  <a:pos x="f177" y="f181"/>
                </a:cxn>
                <a:cxn ang="f131">
                  <a:pos x="f182" y="f183"/>
                </a:cxn>
                <a:cxn ang="f131">
                  <a:pos x="f175" y="f184"/>
                </a:cxn>
                <a:cxn ang="f131">
                  <a:pos x="f185" y="f186"/>
                </a:cxn>
                <a:cxn ang="f131">
                  <a:pos x="f187" y="f188"/>
                </a:cxn>
                <a:cxn ang="f131">
                  <a:pos x="f189" y="f188"/>
                </a:cxn>
                <a:cxn ang="f131">
                  <a:pos x="f190" y="f191"/>
                </a:cxn>
                <a:cxn ang="f131">
                  <a:pos x="f192" y="f183"/>
                </a:cxn>
                <a:cxn ang="f131">
                  <a:pos x="f193" y="f181"/>
                </a:cxn>
                <a:cxn ang="f131">
                  <a:pos x="f194" y="f180"/>
                </a:cxn>
                <a:cxn ang="f131">
                  <a:pos x="f195" y="f178"/>
                </a:cxn>
                <a:cxn ang="f131">
                  <a:pos x="f196" y="f176"/>
                </a:cxn>
                <a:cxn ang="f131">
                  <a:pos x="f197" y="f198"/>
                </a:cxn>
                <a:cxn ang="f131">
                  <a:pos x="f187" y="f199"/>
                </a:cxn>
                <a:cxn ang="f131">
                  <a:pos x="f200" y="f199"/>
                </a:cxn>
                <a:cxn ang="f131">
                  <a:pos x="f201" y="f202"/>
                </a:cxn>
                <a:cxn ang="f131">
                  <a:pos x="f175" y="f176"/>
                </a:cxn>
                <a:cxn ang="f131">
                  <a:pos x="f203" y="f204"/>
                </a:cxn>
                <a:cxn ang="f131">
                  <a:pos x="f205" y="f180"/>
                </a:cxn>
                <a:cxn ang="f131">
                  <a:pos x="f205" y="f206"/>
                </a:cxn>
                <a:cxn ang="f131">
                  <a:pos x="f203" y="f207"/>
                </a:cxn>
                <a:cxn ang="f131">
                  <a:pos x="f187" y="f208"/>
                </a:cxn>
                <a:cxn ang="f131">
                  <a:pos x="f209" y="f183"/>
                </a:cxn>
                <a:cxn ang="f131">
                  <a:pos x="f210" y="f206"/>
                </a:cxn>
                <a:cxn ang="f131">
                  <a:pos x="f185" y="f180"/>
                </a:cxn>
                <a:cxn ang="f131">
                  <a:pos x="f200" y="f211"/>
                </a:cxn>
                <a:cxn ang="f131">
                  <a:pos x="f209" y="f212"/>
                </a:cxn>
                <a:cxn ang="f131">
                  <a:pos x="f187" y="f213"/>
                </a:cxn>
                <a:cxn ang="f131">
                  <a:pos x="f203" y="f204"/>
                </a:cxn>
              </a:cxnLst>
              <a:rect l="f171" t="f174" r="f172" b="f173"/>
              <a:pathLst>
                <a:path w="72" h="80">
                  <a:moveTo>
                    <a:pt x="f8" y="f9"/>
                  </a:moveTo>
                  <a:lnTo>
                    <a:pt x="f8" y="f9"/>
                  </a:lnTo>
                  <a:lnTo>
                    <a:pt x="f10" y="f11"/>
                  </a:lnTo>
                  <a:lnTo>
                    <a:pt x="f12" y="f13"/>
                  </a:lnTo>
                  <a:lnTo>
                    <a:pt x="f12" y="f14"/>
                  </a:lnTo>
                  <a:lnTo>
                    <a:pt x="f6" y="f15"/>
                  </a:lnTo>
                  <a:lnTo>
                    <a:pt x="f6" y="f15"/>
                  </a:lnTo>
                  <a:lnTo>
                    <a:pt x="f12" y="f16"/>
                  </a:lnTo>
                  <a:lnTo>
                    <a:pt x="f17" y="f18"/>
                  </a:lnTo>
                  <a:lnTo>
                    <a:pt x="f10" y="f19"/>
                  </a:lnTo>
                  <a:lnTo>
                    <a:pt x="f8" y="f12"/>
                  </a:lnTo>
                  <a:lnTo>
                    <a:pt x="f8" y="f12"/>
                  </a:lnTo>
                  <a:lnTo>
                    <a:pt x="f20" y="f21"/>
                  </a:lnTo>
                  <a:lnTo>
                    <a:pt x="f16" y="f22"/>
                  </a:lnTo>
                  <a:lnTo>
                    <a:pt x="f23" y="f7"/>
                  </a:lnTo>
                  <a:lnTo>
                    <a:pt x="f24" y="f7"/>
                  </a:lnTo>
                  <a:lnTo>
                    <a:pt x="f24" y="f7"/>
                  </a:lnTo>
                  <a:lnTo>
                    <a:pt x="f25" y="f7"/>
                  </a:lnTo>
                  <a:lnTo>
                    <a:pt x="f26" y="f22"/>
                  </a:lnTo>
                  <a:lnTo>
                    <a:pt x="f27" y="f21"/>
                  </a:lnTo>
                  <a:lnTo>
                    <a:pt x="f28" y="f12"/>
                  </a:lnTo>
                  <a:lnTo>
                    <a:pt x="f29" y="f19"/>
                  </a:lnTo>
                  <a:lnTo>
                    <a:pt x="f30" y="f18"/>
                  </a:lnTo>
                  <a:lnTo>
                    <a:pt x="f31" y="f16"/>
                  </a:lnTo>
                  <a:lnTo>
                    <a:pt x="f5" y="f15"/>
                  </a:lnTo>
                  <a:lnTo>
                    <a:pt x="f5" y="f15"/>
                  </a:lnTo>
                  <a:lnTo>
                    <a:pt x="f31" y="f14"/>
                  </a:lnTo>
                  <a:lnTo>
                    <a:pt x="f30" y="f13"/>
                  </a:lnTo>
                  <a:lnTo>
                    <a:pt x="f29" y="f27"/>
                  </a:lnTo>
                  <a:lnTo>
                    <a:pt x="f28" y="f9"/>
                  </a:lnTo>
                  <a:lnTo>
                    <a:pt x="f27" y="f29"/>
                  </a:lnTo>
                  <a:lnTo>
                    <a:pt x="f26" y="f31"/>
                  </a:lnTo>
                  <a:lnTo>
                    <a:pt x="f25" y="f5"/>
                  </a:lnTo>
                  <a:lnTo>
                    <a:pt x="f24" y="f5"/>
                  </a:lnTo>
                  <a:lnTo>
                    <a:pt x="f24" y="f5"/>
                  </a:lnTo>
                  <a:lnTo>
                    <a:pt x="f23" y="f5"/>
                  </a:lnTo>
                  <a:lnTo>
                    <a:pt x="f16" y="f31"/>
                  </a:lnTo>
                  <a:lnTo>
                    <a:pt x="f20" y="f29"/>
                  </a:lnTo>
                  <a:lnTo>
                    <a:pt x="f8" y="f9"/>
                  </a:lnTo>
                  <a:lnTo>
                    <a:pt x="f8" y="f9"/>
                  </a:lnTo>
                  <a:close/>
                  <a:moveTo>
                    <a:pt x="f32" y="f26"/>
                  </a:moveTo>
                  <a:lnTo>
                    <a:pt x="f32" y="f26"/>
                  </a:lnTo>
                  <a:lnTo>
                    <a:pt x="f13" y="f33"/>
                  </a:lnTo>
                  <a:lnTo>
                    <a:pt x="f13" y="f15"/>
                  </a:lnTo>
                  <a:lnTo>
                    <a:pt x="f13" y="f15"/>
                  </a:lnTo>
                  <a:lnTo>
                    <a:pt x="f13" y="f34"/>
                  </a:lnTo>
                  <a:lnTo>
                    <a:pt x="f32" y="f35"/>
                  </a:lnTo>
                  <a:lnTo>
                    <a:pt x="f32" y="f35"/>
                  </a:lnTo>
                  <a:lnTo>
                    <a:pt x="f33" y="f19"/>
                  </a:lnTo>
                  <a:lnTo>
                    <a:pt x="f24" y="f10"/>
                  </a:lnTo>
                  <a:lnTo>
                    <a:pt x="f24" y="f10"/>
                  </a:lnTo>
                  <a:lnTo>
                    <a:pt x="f36" y="f19"/>
                  </a:lnTo>
                  <a:lnTo>
                    <a:pt x="f37" y="f35"/>
                  </a:lnTo>
                  <a:lnTo>
                    <a:pt x="f38" y="f34"/>
                  </a:lnTo>
                  <a:lnTo>
                    <a:pt x="f16" y="f15"/>
                  </a:lnTo>
                  <a:lnTo>
                    <a:pt x="f16" y="f15"/>
                  </a:lnTo>
                  <a:lnTo>
                    <a:pt x="f38" y="f32"/>
                  </a:lnTo>
                  <a:lnTo>
                    <a:pt x="f23" y="f11"/>
                  </a:lnTo>
                  <a:lnTo>
                    <a:pt x="f23" y="f11"/>
                  </a:lnTo>
                  <a:lnTo>
                    <a:pt x="f36" y="f27"/>
                  </a:lnTo>
                  <a:lnTo>
                    <a:pt x="f24" y="f39"/>
                  </a:lnTo>
                  <a:lnTo>
                    <a:pt x="f24" y="f39"/>
                  </a:lnTo>
                  <a:lnTo>
                    <a:pt x="f33" y="f11"/>
                  </a:lnTo>
                  <a:lnTo>
                    <a:pt x="f32" y="f26"/>
                  </a:lnTo>
                  <a:lnTo>
                    <a:pt x="f32" y="f2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1" name="Freeform 20"/>
            <p:cNvSpPr/>
            <p:nvPr/>
          </p:nvSpPr>
          <p:spPr>
            <a:xfrm>
              <a:off x="2221900" y="2637047"/>
              <a:ext cx="74423" cy="9303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6"/>
                <a:gd name="f15" fmla="val 44"/>
                <a:gd name="f16" fmla="val 50"/>
                <a:gd name="f17" fmla="val 56"/>
                <a:gd name="f18" fmla="val 60"/>
                <a:gd name="f19" fmla="val 6"/>
                <a:gd name="f20" fmla="val 62"/>
                <a:gd name="f21" fmla="val 12"/>
                <a:gd name="f22" fmla="val 28"/>
                <a:gd name="f23" fmla="val 42"/>
                <a:gd name="f24" fmla="val 40"/>
                <a:gd name="f25" fmla="val 38"/>
                <a:gd name="f26" fmla="val 24"/>
                <a:gd name="f27" fmla="val 2"/>
                <a:gd name="f28" fmla="val 14"/>
                <a:gd name="f29" fmla="+- 0 0 -90"/>
                <a:gd name="f30" fmla="*/ f3 1 64"/>
                <a:gd name="f31" fmla="*/ f4 1 80"/>
                <a:gd name="f32" fmla="+- f7 0 f5"/>
                <a:gd name="f33" fmla="+- f6 0 f5"/>
                <a:gd name="f34" fmla="*/ f29 f0 1"/>
                <a:gd name="f35" fmla="*/ f33 1 64"/>
                <a:gd name="f36" fmla="*/ f32 1 80"/>
                <a:gd name="f37" fmla="*/ 18 f33 1"/>
                <a:gd name="f38" fmla="*/ 0 f32 1"/>
                <a:gd name="f39" fmla="*/ 20 f33 1"/>
                <a:gd name="f40" fmla="*/ 4 f32 1"/>
                <a:gd name="f41" fmla="*/ 22 f33 1"/>
                <a:gd name="f42" fmla="*/ 10 f32 1"/>
                <a:gd name="f43" fmla="*/ 30 f33 1"/>
                <a:gd name="f44" fmla="*/ 36 f33 1"/>
                <a:gd name="f45" fmla="*/ 44 f33 1"/>
                <a:gd name="f46" fmla="*/ 50 f33 1"/>
                <a:gd name="f47" fmla="*/ 56 f33 1"/>
                <a:gd name="f48" fmla="*/ 60 f33 1"/>
                <a:gd name="f49" fmla="*/ 6 f32 1"/>
                <a:gd name="f50" fmla="*/ 62 f33 1"/>
                <a:gd name="f51" fmla="*/ 12 f32 1"/>
                <a:gd name="f52" fmla="*/ 64 f33 1"/>
                <a:gd name="f53" fmla="*/ 22 f32 1"/>
                <a:gd name="f54" fmla="*/ 80 f32 1"/>
                <a:gd name="f55" fmla="*/ 28 f32 1"/>
                <a:gd name="f56" fmla="*/ 42 f33 1"/>
                <a:gd name="f57" fmla="*/ 20 f32 1"/>
                <a:gd name="f58" fmla="*/ 40 f33 1"/>
                <a:gd name="f59" fmla="*/ 18 f32 1"/>
                <a:gd name="f60" fmla="*/ 38 f33 1"/>
                <a:gd name="f61" fmla="*/ 24 f33 1"/>
                <a:gd name="f62" fmla="*/ 24 f32 1"/>
                <a:gd name="f63" fmla="*/ 2 f33 1"/>
                <a:gd name="f64" fmla="*/ 14 f32 1"/>
                <a:gd name="f65" fmla="*/ 0 f33 1"/>
                <a:gd name="f66" fmla="*/ f34 1 f2"/>
                <a:gd name="f67" fmla="*/ f37 1 64"/>
                <a:gd name="f68" fmla="*/ f38 1 80"/>
                <a:gd name="f69" fmla="*/ f39 1 64"/>
                <a:gd name="f70" fmla="*/ f40 1 80"/>
                <a:gd name="f71" fmla="*/ f41 1 64"/>
                <a:gd name="f72" fmla="*/ f42 1 80"/>
                <a:gd name="f73" fmla="*/ f43 1 64"/>
                <a:gd name="f74" fmla="*/ f44 1 64"/>
                <a:gd name="f75" fmla="*/ f45 1 64"/>
                <a:gd name="f76" fmla="*/ f46 1 64"/>
                <a:gd name="f77" fmla="*/ f47 1 64"/>
                <a:gd name="f78" fmla="*/ f48 1 64"/>
                <a:gd name="f79" fmla="*/ f49 1 80"/>
                <a:gd name="f80" fmla="*/ f50 1 64"/>
                <a:gd name="f81" fmla="*/ f51 1 80"/>
                <a:gd name="f82" fmla="*/ f52 1 64"/>
                <a:gd name="f83" fmla="*/ f53 1 80"/>
                <a:gd name="f84" fmla="*/ f54 1 80"/>
                <a:gd name="f85" fmla="*/ f55 1 80"/>
                <a:gd name="f86" fmla="*/ f56 1 64"/>
                <a:gd name="f87" fmla="*/ f57 1 80"/>
                <a:gd name="f88" fmla="*/ f58 1 64"/>
                <a:gd name="f89" fmla="*/ f59 1 80"/>
                <a:gd name="f90" fmla="*/ f60 1 64"/>
                <a:gd name="f91" fmla="*/ f61 1 64"/>
                <a:gd name="f92" fmla="*/ f62 1 80"/>
                <a:gd name="f93" fmla="*/ f63 1 64"/>
                <a:gd name="f94" fmla="*/ f64 1 80"/>
                <a:gd name="f95" fmla="*/ f65 1 64"/>
                <a:gd name="f96" fmla="*/ 0 1 f35"/>
                <a:gd name="f97" fmla="*/ f6 1 f35"/>
                <a:gd name="f98" fmla="*/ 0 1 f36"/>
                <a:gd name="f99" fmla="*/ f7 1 f36"/>
                <a:gd name="f100" fmla="+- f66 0 f1"/>
                <a:gd name="f101" fmla="*/ f67 1 f35"/>
                <a:gd name="f102" fmla="*/ f68 1 f36"/>
                <a:gd name="f103" fmla="*/ f69 1 f35"/>
                <a:gd name="f104" fmla="*/ f70 1 f36"/>
                <a:gd name="f105" fmla="*/ f71 1 f35"/>
                <a:gd name="f106" fmla="*/ f72 1 f36"/>
                <a:gd name="f107" fmla="*/ f73 1 f35"/>
                <a:gd name="f108" fmla="*/ f74 1 f35"/>
                <a:gd name="f109" fmla="*/ f75 1 f35"/>
                <a:gd name="f110" fmla="*/ f76 1 f35"/>
                <a:gd name="f111" fmla="*/ f77 1 f35"/>
                <a:gd name="f112" fmla="*/ f78 1 f35"/>
                <a:gd name="f113" fmla="*/ f79 1 f36"/>
                <a:gd name="f114" fmla="*/ f80 1 f35"/>
                <a:gd name="f115" fmla="*/ f81 1 f36"/>
                <a:gd name="f116" fmla="*/ f82 1 f35"/>
                <a:gd name="f117" fmla="*/ f83 1 f36"/>
                <a:gd name="f118" fmla="*/ f84 1 f36"/>
                <a:gd name="f119" fmla="*/ f85 1 f36"/>
                <a:gd name="f120" fmla="*/ f86 1 f35"/>
                <a:gd name="f121" fmla="*/ f87 1 f36"/>
                <a:gd name="f122" fmla="*/ f88 1 f35"/>
                <a:gd name="f123" fmla="*/ f89 1 f36"/>
                <a:gd name="f124" fmla="*/ f90 1 f35"/>
                <a:gd name="f125" fmla="*/ f91 1 f35"/>
                <a:gd name="f126" fmla="*/ f92 1 f36"/>
                <a:gd name="f127" fmla="*/ f93 1 f35"/>
                <a:gd name="f128" fmla="*/ f94 1 f36"/>
                <a:gd name="f129" fmla="*/ f95 1 f35"/>
                <a:gd name="f130" fmla="*/ f96 f30 1"/>
                <a:gd name="f131" fmla="*/ f97 f30 1"/>
                <a:gd name="f132" fmla="*/ f99 f31 1"/>
                <a:gd name="f133" fmla="*/ f98 f31 1"/>
                <a:gd name="f134" fmla="*/ f101 f30 1"/>
                <a:gd name="f135" fmla="*/ f102 f31 1"/>
                <a:gd name="f136" fmla="*/ f103 f30 1"/>
                <a:gd name="f137" fmla="*/ f104 f31 1"/>
                <a:gd name="f138" fmla="*/ f105 f30 1"/>
                <a:gd name="f139" fmla="*/ f106 f31 1"/>
                <a:gd name="f140" fmla="*/ f107 f30 1"/>
                <a:gd name="f141" fmla="*/ f108 f30 1"/>
                <a:gd name="f142" fmla="*/ f109 f30 1"/>
                <a:gd name="f143" fmla="*/ f110 f30 1"/>
                <a:gd name="f144" fmla="*/ f111 f30 1"/>
                <a:gd name="f145" fmla="*/ f112 f30 1"/>
                <a:gd name="f146" fmla="*/ f113 f31 1"/>
                <a:gd name="f147" fmla="*/ f114 f30 1"/>
                <a:gd name="f148" fmla="*/ f115 f31 1"/>
                <a:gd name="f149" fmla="*/ f116 f30 1"/>
                <a:gd name="f150" fmla="*/ f117 f31 1"/>
                <a:gd name="f151" fmla="*/ f118 f31 1"/>
                <a:gd name="f152" fmla="*/ f119 f31 1"/>
                <a:gd name="f153" fmla="*/ f120 f30 1"/>
                <a:gd name="f154" fmla="*/ f121 f31 1"/>
                <a:gd name="f155" fmla="*/ f122 f30 1"/>
                <a:gd name="f156" fmla="*/ f123 f31 1"/>
                <a:gd name="f157" fmla="*/ f124 f30 1"/>
                <a:gd name="f158" fmla="*/ f125 f30 1"/>
                <a:gd name="f159" fmla="*/ f126 f31 1"/>
                <a:gd name="f160" fmla="*/ f127 f30 1"/>
                <a:gd name="f161" fmla="*/ f128 f31 1"/>
                <a:gd name="f162" fmla="*/ f129 f30 1"/>
              </a:gdLst>
              <a:ahLst/>
              <a:cxnLst>
                <a:cxn ang="3cd4">
                  <a:pos x="hc" y="t"/>
                </a:cxn>
                <a:cxn ang="0">
                  <a:pos x="r" y="vc"/>
                </a:cxn>
                <a:cxn ang="cd4">
                  <a:pos x="hc" y="b"/>
                </a:cxn>
                <a:cxn ang="cd2">
                  <a:pos x="l" y="vc"/>
                </a:cxn>
                <a:cxn ang="f100">
                  <a:pos x="f134" y="f135"/>
                </a:cxn>
                <a:cxn ang="f100">
                  <a:pos x="f134" y="f135"/>
                </a:cxn>
                <a:cxn ang="f100">
                  <a:pos x="f136" y="f137"/>
                </a:cxn>
                <a:cxn ang="f100">
                  <a:pos x="f138" y="f139"/>
                </a:cxn>
                <a:cxn ang="f100">
                  <a:pos x="f138" y="f139"/>
                </a:cxn>
                <a:cxn ang="f100">
                  <a:pos x="f140" y="f137"/>
                </a:cxn>
                <a:cxn ang="f100">
                  <a:pos x="f140" y="f137"/>
                </a:cxn>
                <a:cxn ang="f100">
                  <a:pos x="f141" y="f135"/>
                </a:cxn>
                <a:cxn ang="f100">
                  <a:pos x="f142" y="f135"/>
                </a:cxn>
                <a:cxn ang="f100">
                  <a:pos x="f142" y="f135"/>
                </a:cxn>
                <a:cxn ang="f100">
                  <a:pos x="f143" y="f135"/>
                </a:cxn>
                <a:cxn ang="f100">
                  <a:pos x="f144" y="f137"/>
                </a:cxn>
                <a:cxn ang="f100">
                  <a:pos x="f145" y="f146"/>
                </a:cxn>
                <a:cxn ang="f100">
                  <a:pos x="f147" y="f148"/>
                </a:cxn>
                <a:cxn ang="f100">
                  <a:pos x="f147" y="f148"/>
                </a:cxn>
                <a:cxn ang="f100">
                  <a:pos x="f149" y="f150"/>
                </a:cxn>
                <a:cxn ang="f100">
                  <a:pos x="f149" y="f151"/>
                </a:cxn>
                <a:cxn ang="f100">
                  <a:pos x="f142" y="f151"/>
                </a:cxn>
                <a:cxn ang="f100">
                  <a:pos x="f142" y="f152"/>
                </a:cxn>
                <a:cxn ang="f100">
                  <a:pos x="f142" y="f152"/>
                </a:cxn>
                <a:cxn ang="f100">
                  <a:pos x="f153" y="f154"/>
                </a:cxn>
                <a:cxn ang="f100">
                  <a:pos x="f155" y="f156"/>
                </a:cxn>
                <a:cxn ang="f100">
                  <a:pos x="f157" y="f156"/>
                </a:cxn>
                <a:cxn ang="f100">
                  <a:pos x="f157" y="f156"/>
                </a:cxn>
                <a:cxn ang="f100">
                  <a:pos x="f140" y="f154"/>
                </a:cxn>
                <a:cxn ang="f100">
                  <a:pos x="f158" y="f159"/>
                </a:cxn>
                <a:cxn ang="f100">
                  <a:pos x="f158" y="f151"/>
                </a:cxn>
                <a:cxn ang="f100">
                  <a:pos x="f160" y="f151"/>
                </a:cxn>
                <a:cxn ang="f100">
                  <a:pos x="f160" y="f150"/>
                </a:cxn>
                <a:cxn ang="f100">
                  <a:pos x="f160" y="f150"/>
                </a:cxn>
                <a:cxn ang="f100">
                  <a:pos x="f160" y="f161"/>
                </a:cxn>
                <a:cxn ang="f100">
                  <a:pos x="f162" y="f137"/>
                </a:cxn>
                <a:cxn ang="f100">
                  <a:pos x="f134" y="f135"/>
                </a:cxn>
              </a:cxnLst>
              <a:rect l="f130" t="f133" r="f131" b="f132"/>
              <a:pathLst>
                <a:path w="64" h="80">
                  <a:moveTo>
                    <a:pt x="f8" y="f5"/>
                  </a:moveTo>
                  <a:lnTo>
                    <a:pt x="f8" y="f5"/>
                  </a:lnTo>
                  <a:lnTo>
                    <a:pt x="f9" y="f10"/>
                  </a:lnTo>
                  <a:lnTo>
                    <a:pt x="f11" y="f12"/>
                  </a:lnTo>
                  <a:lnTo>
                    <a:pt x="f11" y="f12"/>
                  </a:lnTo>
                  <a:lnTo>
                    <a:pt x="f13" y="f10"/>
                  </a:lnTo>
                  <a:lnTo>
                    <a:pt x="f13" y="f10"/>
                  </a:lnTo>
                  <a:lnTo>
                    <a:pt x="f14" y="f5"/>
                  </a:lnTo>
                  <a:lnTo>
                    <a:pt x="f15" y="f5"/>
                  </a:lnTo>
                  <a:lnTo>
                    <a:pt x="f15" y="f5"/>
                  </a:lnTo>
                  <a:lnTo>
                    <a:pt x="f16" y="f5"/>
                  </a:lnTo>
                  <a:lnTo>
                    <a:pt x="f17" y="f10"/>
                  </a:lnTo>
                  <a:lnTo>
                    <a:pt x="f18" y="f19"/>
                  </a:lnTo>
                  <a:lnTo>
                    <a:pt x="f20" y="f21"/>
                  </a:lnTo>
                  <a:lnTo>
                    <a:pt x="f20" y="f21"/>
                  </a:lnTo>
                  <a:lnTo>
                    <a:pt x="f6" y="f11"/>
                  </a:lnTo>
                  <a:lnTo>
                    <a:pt x="f6" y="f7"/>
                  </a:lnTo>
                  <a:lnTo>
                    <a:pt x="f15" y="f7"/>
                  </a:lnTo>
                  <a:lnTo>
                    <a:pt x="f15" y="f22"/>
                  </a:lnTo>
                  <a:lnTo>
                    <a:pt x="f15" y="f22"/>
                  </a:lnTo>
                  <a:lnTo>
                    <a:pt x="f23" y="f9"/>
                  </a:lnTo>
                  <a:lnTo>
                    <a:pt x="f24" y="f8"/>
                  </a:lnTo>
                  <a:lnTo>
                    <a:pt x="f25" y="f8"/>
                  </a:lnTo>
                  <a:lnTo>
                    <a:pt x="f25" y="f8"/>
                  </a:lnTo>
                  <a:lnTo>
                    <a:pt x="f13" y="f9"/>
                  </a:lnTo>
                  <a:lnTo>
                    <a:pt x="f26" y="f26"/>
                  </a:lnTo>
                  <a:lnTo>
                    <a:pt x="f26" y="f7"/>
                  </a:lnTo>
                  <a:lnTo>
                    <a:pt x="f27" y="f7"/>
                  </a:lnTo>
                  <a:lnTo>
                    <a:pt x="f27" y="f11"/>
                  </a:lnTo>
                  <a:lnTo>
                    <a:pt x="f27" y="f11"/>
                  </a:lnTo>
                  <a:lnTo>
                    <a:pt x="f27" y="f28"/>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2" name="Freeform 21"/>
            <p:cNvSpPr/>
            <p:nvPr/>
          </p:nvSpPr>
          <p:spPr>
            <a:xfrm>
              <a:off x="2314931" y="2637047"/>
              <a:ext cx="81399" cy="97676"/>
            </a:xfrm>
            <a:custGeom>
              <a:avLst/>
              <a:gdLst>
                <a:gd name="f0" fmla="val 10800000"/>
                <a:gd name="f1" fmla="val 5400000"/>
                <a:gd name="f2" fmla="val 180"/>
                <a:gd name="f3" fmla="val w"/>
                <a:gd name="f4" fmla="val h"/>
                <a:gd name="f5" fmla="val 0"/>
                <a:gd name="f6" fmla="val 70"/>
                <a:gd name="f7" fmla="val 84"/>
                <a:gd name="f8" fmla="val 14"/>
                <a:gd name="f9" fmla="val 4"/>
                <a:gd name="f10" fmla="val 26"/>
                <a:gd name="f11" fmla="val 36"/>
                <a:gd name="f12" fmla="val 44"/>
                <a:gd name="f13" fmla="val 52"/>
                <a:gd name="f14" fmla="val 58"/>
                <a:gd name="f15" fmla="val 8"/>
                <a:gd name="f16" fmla="val 60"/>
                <a:gd name="f17" fmla="val 62"/>
                <a:gd name="f18" fmla="val 18"/>
                <a:gd name="f19" fmla="val 28"/>
                <a:gd name="f20" fmla="val 54"/>
                <a:gd name="f21" fmla="val 64"/>
                <a:gd name="f22" fmla="val 80"/>
                <a:gd name="f23" fmla="val 48"/>
                <a:gd name="f24" fmla="val 74"/>
                <a:gd name="f25" fmla="val 42"/>
                <a:gd name="f26" fmla="val 78"/>
                <a:gd name="f27" fmla="val 82"/>
                <a:gd name="f28" fmla="val 16"/>
                <a:gd name="f29" fmla="val 76"/>
                <a:gd name="f30" fmla="val 2"/>
                <a:gd name="f31" fmla="val 68"/>
                <a:gd name="f32" fmla="val 46"/>
                <a:gd name="f33" fmla="val 6"/>
                <a:gd name="f34" fmla="val 10"/>
                <a:gd name="f35" fmla="val 38"/>
                <a:gd name="f36" fmla="val 34"/>
                <a:gd name="f37" fmla="val 22"/>
                <a:gd name="f38" fmla="val 32"/>
                <a:gd name="f39" fmla="val 30"/>
                <a:gd name="f40" fmla="val 40"/>
                <a:gd name="f41" fmla="val 56"/>
                <a:gd name="f42" fmla="val 24"/>
                <a:gd name="f43" fmla="val 66"/>
                <a:gd name="f44" fmla="+- 0 0 -90"/>
                <a:gd name="f45" fmla="*/ f3 1 70"/>
                <a:gd name="f46" fmla="*/ f4 1 84"/>
                <a:gd name="f47" fmla="+- f7 0 f5"/>
                <a:gd name="f48" fmla="+- f6 0 f5"/>
                <a:gd name="f49" fmla="*/ f44 f0 1"/>
                <a:gd name="f50" fmla="*/ f48 1 70"/>
                <a:gd name="f51" fmla="*/ f47 1 84"/>
                <a:gd name="f52" fmla="*/ 14 f48 1"/>
                <a:gd name="f53" fmla="*/ 4 f47 1"/>
                <a:gd name="f54" fmla="*/ 36 f48 1"/>
                <a:gd name="f55" fmla="*/ 0 f47 1"/>
                <a:gd name="f56" fmla="*/ 44 f48 1"/>
                <a:gd name="f57" fmla="*/ 58 f48 1"/>
                <a:gd name="f58" fmla="*/ 8 f47 1"/>
                <a:gd name="f59" fmla="*/ 60 f48 1"/>
                <a:gd name="f60" fmla="*/ 14 f47 1"/>
                <a:gd name="f61" fmla="*/ 62 f48 1"/>
                <a:gd name="f62" fmla="*/ 28 f47 1"/>
                <a:gd name="f63" fmla="*/ 54 f47 1"/>
                <a:gd name="f64" fmla="*/ 70 f48 1"/>
                <a:gd name="f65" fmla="*/ 70 f47 1"/>
                <a:gd name="f66" fmla="*/ 84 f47 1"/>
                <a:gd name="f67" fmla="*/ 48 f48 1"/>
                <a:gd name="f68" fmla="*/ 74 f47 1"/>
                <a:gd name="f69" fmla="*/ 42 f48 1"/>
                <a:gd name="f70" fmla="*/ 78 f47 1"/>
                <a:gd name="f71" fmla="*/ 80 f47 1"/>
                <a:gd name="f72" fmla="*/ 26 f48 1"/>
                <a:gd name="f73" fmla="*/ 82 f47 1"/>
                <a:gd name="f74" fmla="*/ 8 f48 1"/>
                <a:gd name="f75" fmla="*/ 76 f47 1"/>
                <a:gd name="f76" fmla="*/ 0 f48 1"/>
                <a:gd name="f77" fmla="*/ 58 f47 1"/>
                <a:gd name="f78" fmla="*/ 52 f47 1"/>
                <a:gd name="f79" fmla="*/ 6 f48 1"/>
                <a:gd name="f80" fmla="*/ 42 f47 1"/>
                <a:gd name="f81" fmla="*/ 34 f47 1"/>
                <a:gd name="f82" fmla="*/ 38 f48 1"/>
                <a:gd name="f83" fmla="*/ 30 f47 1"/>
                <a:gd name="f84" fmla="*/ 32 f47 1"/>
                <a:gd name="f85" fmla="*/ 40 f48 1"/>
                <a:gd name="f86" fmla="*/ 18 f47 1"/>
                <a:gd name="f87" fmla="*/ 32 f48 1"/>
                <a:gd name="f88" fmla="*/ 16 f47 1"/>
                <a:gd name="f89" fmla="*/ 22 f48 1"/>
                <a:gd name="f90" fmla="*/ 2 f48 1"/>
                <a:gd name="f91" fmla="*/ 10 f47 1"/>
                <a:gd name="f92" fmla="*/ 46 f47 1"/>
                <a:gd name="f93" fmla="*/ 56 f47 1"/>
                <a:gd name="f94" fmla="*/ 24 f48 1"/>
                <a:gd name="f95" fmla="*/ 64 f47 1"/>
                <a:gd name="f96" fmla="*/ 30 f48 1"/>
                <a:gd name="f97" fmla="*/ 68 f47 1"/>
                <a:gd name="f98" fmla="*/ 66 f47 1"/>
                <a:gd name="f99" fmla="*/ f49 1 f2"/>
                <a:gd name="f100" fmla="*/ f52 1 70"/>
                <a:gd name="f101" fmla="*/ f53 1 84"/>
                <a:gd name="f102" fmla="*/ f54 1 70"/>
                <a:gd name="f103" fmla="*/ f55 1 84"/>
                <a:gd name="f104" fmla="*/ f56 1 70"/>
                <a:gd name="f105" fmla="*/ f57 1 70"/>
                <a:gd name="f106" fmla="*/ f58 1 84"/>
                <a:gd name="f107" fmla="*/ f59 1 70"/>
                <a:gd name="f108" fmla="*/ f60 1 84"/>
                <a:gd name="f109" fmla="*/ f61 1 70"/>
                <a:gd name="f110" fmla="*/ f62 1 84"/>
                <a:gd name="f111" fmla="*/ f63 1 84"/>
                <a:gd name="f112" fmla="*/ f64 1 70"/>
                <a:gd name="f113" fmla="*/ f65 1 84"/>
                <a:gd name="f114" fmla="*/ f66 1 84"/>
                <a:gd name="f115" fmla="*/ f67 1 70"/>
                <a:gd name="f116" fmla="*/ f68 1 84"/>
                <a:gd name="f117" fmla="*/ f69 1 70"/>
                <a:gd name="f118" fmla="*/ f70 1 84"/>
                <a:gd name="f119" fmla="*/ f71 1 84"/>
                <a:gd name="f120" fmla="*/ f72 1 70"/>
                <a:gd name="f121" fmla="*/ f73 1 84"/>
                <a:gd name="f122" fmla="*/ f74 1 70"/>
                <a:gd name="f123" fmla="*/ f75 1 84"/>
                <a:gd name="f124" fmla="*/ f76 1 70"/>
                <a:gd name="f125" fmla="*/ f77 1 84"/>
                <a:gd name="f126" fmla="*/ f78 1 84"/>
                <a:gd name="f127" fmla="*/ f79 1 70"/>
                <a:gd name="f128" fmla="*/ f80 1 84"/>
                <a:gd name="f129" fmla="*/ f81 1 84"/>
                <a:gd name="f130" fmla="*/ f82 1 70"/>
                <a:gd name="f131" fmla="*/ f83 1 84"/>
                <a:gd name="f132" fmla="*/ f84 1 84"/>
                <a:gd name="f133" fmla="*/ f85 1 70"/>
                <a:gd name="f134" fmla="*/ f86 1 84"/>
                <a:gd name="f135" fmla="*/ f87 1 70"/>
                <a:gd name="f136" fmla="*/ f88 1 84"/>
                <a:gd name="f137" fmla="*/ f89 1 70"/>
                <a:gd name="f138" fmla="*/ f90 1 70"/>
                <a:gd name="f139" fmla="*/ f91 1 84"/>
                <a:gd name="f140" fmla="*/ f92 1 84"/>
                <a:gd name="f141" fmla="*/ f93 1 84"/>
                <a:gd name="f142" fmla="*/ f94 1 70"/>
                <a:gd name="f143" fmla="*/ f95 1 84"/>
                <a:gd name="f144" fmla="*/ f96 1 70"/>
                <a:gd name="f145" fmla="*/ f97 1 84"/>
                <a:gd name="f146" fmla="*/ f98 1 84"/>
                <a:gd name="f147" fmla="*/ 0 1 f50"/>
                <a:gd name="f148" fmla="*/ f6 1 f50"/>
                <a:gd name="f149" fmla="*/ 0 1 f51"/>
                <a:gd name="f150" fmla="*/ f7 1 f51"/>
                <a:gd name="f151" fmla="+- f99 0 f1"/>
                <a:gd name="f152" fmla="*/ f100 1 f50"/>
                <a:gd name="f153" fmla="*/ f101 1 f51"/>
                <a:gd name="f154" fmla="*/ f102 1 f50"/>
                <a:gd name="f155" fmla="*/ f103 1 f51"/>
                <a:gd name="f156" fmla="*/ f104 1 f50"/>
                <a:gd name="f157" fmla="*/ f105 1 f50"/>
                <a:gd name="f158" fmla="*/ f106 1 f51"/>
                <a:gd name="f159" fmla="*/ f107 1 f50"/>
                <a:gd name="f160" fmla="*/ f108 1 f51"/>
                <a:gd name="f161" fmla="*/ f109 1 f50"/>
                <a:gd name="f162" fmla="*/ f110 1 f51"/>
                <a:gd name="f163" fmla="*/ f111 1 f51"/>
                <a:gd name="f164" fmla="*/ f112 1 f50"/>
                <a:gd name="f165" fmla="*/ f113 1 f51"/>
                <a:gd name="f166" fmla="*/ f114 1 f51"/>
                <a:gd name="f167" fmla="*/ f115 1 f50"/>
                <a:gd name="f168" fmla="*/ f116 1 f51"/>
                <a:gd name="f169" fmla="*/ f117 1 f50"/>
                <a:gd name="f170" fmla="*/ f118 1 f51"/>
                <a:gd name="f171" fmla="*/ f119 1 f51"/>
                <a:gd name="f172" fmla="*/ f120 1 f50"/>
                <a:gd name="f173" fmla="*/ f121 1 f51"/>
                <a:gd name="f174" fmla="*/ f122 1 f50"/>
                <a:gd name="f175" fmla="*/ f123 1 f51"/>
                <a:gd name="f176" fmla="*/ f124 1 f50"/>
                <a:gd name="f177" fmla="*/ f125 1 f51"/>
                <a:gd name="f178" fmla="*/ f126 1 f51"/>
                <a:gd name="f179" fmla="*/ f127 1 f50"/>
                <a:gd name="f180" fmla="*/ f128 1 f51"/>
                <a:gd name="f181" fmla="*/ f129 1 f51"/>
                <a:gd name="f182" fmla="*/ f130 1 f50"/>
                <a:gd name="f183" fmla="*/ f131 1 f51"/>
                <a:gd name="f184" fmla="*/ f132 1 f51"/>
                <a:gd name="f185" fmla="*/ f133 1 f50"/>
                <a:gd name="f186" fmla="*/ f134 1 f51"/>
                <a:gd name="f187" fmla="*/ f135 1 f50"/>
                <a:gd name="f188" fmla="*/ f136 1 f51"/>
                <a:gd name="f189" fmla="*/ f137 1 f50"/>
                <a:gd name="f190" fmla="*/ f138 1 f50"/>
                <a:gd name="f191" fmla="*/ f139 1 f51"/>
                <a:gd name="f192" fmla="*/ f140 1 f51"/>
                <a:gd name="f193" fmla="*/ f141 1 f51"/>
                <a:gd name="f194" fmla="*/ f142 1 f50"/>
                <a:gd name="f195" fmla="*/ f143 1 f51"/>
                <a:gd name="f196" fmla="*/ f144 1 f50"/>
                <a:gd name="f197" fmla="*/ f145 1 f51"/>
                <a:gd name="f198" fmla="*/ f146 1 f51"/>
                <a:gd name="f199" fmla="*/ f147 f45 1"/>
                <a:gd name="f200" fmla="*/ f148 f45 1"/>
                <a:gd name="f201" fmla="*/ f150 f46 1"/>
                <a:gd name="f202" fmla="*/ f149 f46 1"/>
                <a:gd name="f203" fmla="*/ f152 f45 1"/>
                <a:gd name="f204" fmla="*/ f153 f46 1"/>
                <a:gd name="f205" fmla="*/ f154 f45 1"/>
                <a:gd name="f206" fmla="*/ f155 f46 1"/>
                <a:gd name="f207" fmla="*/ f156 f45 1"/>
                <a:gd name="f208" fmla="*/ f157 f45 1"/>
                <a:gd name="f209" fmla="*/ f158 f46 1"/>
                <a:gd name="f210" fmla="*/ f159 f45 1"/>
                <a:gd name="f211" fmla="*/ f160 f46 1"/>
                <a:gd name="f212" fmla="*/ f161 f45 1"/>
                <a:gd name="f213" fmla="*/ f162 f46 1"/>
                <a:gd name="f214" fmla="*/ f163 f46 1"/>
                <a:gd name="f215" fmla="*/ f164 f45 1"/>
                <a:gd name="f216" fmla="*/ f165 f46 1"/>
                <a:gd name="f217" fmla="*/ f166 f46 1"/>
                <a:gd name="f218" fmla="*/ f167 f45 1"/>
                <a:gd name="f219" fmla="*/ f168 f46 1"/>
                <a:gd name="f220" fmla="*/ f169 f45 1"/>
                <a:gd name="f221" fmla="*/ f170 f46 1"/>
                <a:gd name="f222" fmla="*/ f171 f46 1"/>
                <a:gd name="f223" fmla="*/ f172 f45 1"/>
                <a:gd name="f224" fmla="*/ f173 f46 1"/>
                <a:gd name="f225" fmla="*/ f174 f45 1"/>
                <a:gd name="f226" fmla="*/ f175 f46 1"/>
                <a:gd name="f227" fmla="*/ f176 f45 1"/>
                <a:gd name="f228" fmla="*/ f177 f46 1"/>
                <a:gd name="f229" fmla="*/ f178 f46 1"/>
                <a:gd name="f230" fmla="*/ f179 f45 1"/>
                <a:gd name="f231" fmla="*/ f180 f46 1"/>
                <a:gd name="f232" fmla="*/ f181 f46 1"/>
                <a:gd name="f233" fmla="*/ f182 f45 1"/>
                <a:gd name="f234" fmla="*/ f183 f46 1"/>
                <a:gd name="f235" fmla="*/ f184 f46 1"/>
                <a:gd name="f236" fmla="*/ f185 f45 1"/>
                <a:gd name="f237" fmla="*/ f186 f46 1"/>
                <a:gd name="f238" fmla="*/ f187 f45 1"/>
                <a:gd name="f239" fmla="*/ f188 f46 1"/>
                <a:gd name="f240" fmla="*/ f189 f45 1"/>
                <a:gd name="f241" fmla="*/ f190 f45 1"/>
                <a:gd name="f242" fmla="*/ f191 f46 1"/>
                <a:gd name="f243" fmla="*/ f192 f46 1"/>
                <a:gd name="f244" fmla="*/ f193 f46 1"/>
                <a:gd name="f245" fmla="*/ f194 f45 1"/>
                <a:gd name="f246" fmla="*/ f195 f46 1"/>
                <a:gd name="f247" fmla="*/ f196 f45 1"/>
                <a:gd name="f248" fmla="*/ f197 f46 1"/>
                <a:gd name="f249" fmla="*/ f198 f46 1"/>
              </a:gdLst>
              <a:ahLst/>
              <a:cxnLst>
                <a:cxn ang="3cd4">
                  <a:pos x="hc" y="t"/>
                </a:cxn>
                <a:cxn ang="0">
                  <a:pos x="r" y="vc"/>
                </a:cxn>
                <a:cxn ang="cd4">
                  <a:pos x="hc" y="b"/>
                </a:cxn>
                <a:cxn ang="cd2">
                  <a:pos x="l" y="vc"/>
                </a:cxn>
                <a:cxn ang="f151">
                  <a:pos x="f203" y="f204"/>
                </a:cxn>
                <a:cxn ang="f151">
                  <a:pos x="f205" y="f206"/>
                </a:cxn>
                <a:cxn ang="f151">
                  <a:pos x="f207" y="f206"/>
                </a:cxn>
                <a:cxn ang="f151">
                  <a:pos x="f208" y="f209"/>
                </a:cxn>
                <a:cxn ang="f151">
                  <a:pos x="f210" y="f211"/>
                </a:cxn>
                <a:cxn ang="f151">
                  <a:pos x="f212" y="f213"/>
                </a:cxn>
                <a:cxn ang="f151">
                  <a:pos x="f212" y="f214"/>
                </a:cxn>
                <a:cxn ang="f151">
                  <a:pos x="f212" y="f214"/>
                </a:cxn>
                <a:cxn ang="f151">
                  <a:pos x="f215" y="f216"/>
                </a:cxn>
                <a:cxn ang="f151">
                  <a:pos x="f208" y="f217"/>
                </a:cxn>
                <a:cxn ang="f151">
                  <a:pos x="f218" y="f219"/>
                </a:cxn>
                <a:cxn ang="f151">
                  <a:pos x="f220" y="f221"/>
                </a:cxn>
                <a:cxn ang="f151">
                  <a:pos x="f205" y="f222"/>
                </a:cxn>
                <a:cxn ang="f151">
                  <a:pos x="f223" y="f224"/>
                </a:cxn>
                <a:cxn ang="f151">
                  <a:pos x="f225" y="f226"/>
                </a:cxn>
                <a:cxn ang="f151">
                  <a:pos x="f227" y="f228"/>
                </a:cxn>
                <a:cxn ang="f151">
                  <a:pos x="f227" y="f229"/>
                </a:cxn>
                <a:cxn ang="f151">
                  <a:pos x="f230" y="f231"/>
                </a:cxn>
                <a:cxn ang="f151">
                  <a:pos x="f203" y="f232"/>
                </a:cxn>
                <a:cxn ang="f151">
                  <a:pos x="f233" y="f234"/>
                </a:cxn>
                <a:cxn ang="f151">
                  <a:pos x="f220" y="f235"/>
                </a:cxn>
                <a:cxn ang="f151">
                  <a:pos x="f220" y="f213"/>
                </a:cxn>
                <a:cxn ang="f151">
                  <a:pos x="f236" y="f237"/>
                </a:cxn>
                <a:cxn ang="f151">
                  <a:pos x="f238" y="f239"/>
                </a:cxn>
                <a:cxn ang="f151">
                  <a:pos x="f240" y="f237"/>
                </a:cxn>
                <a:cxn ang="f151">
                  <a:pos x="f241" y="f242"/>
                </a:cxn>
                <a:cxn ang="f151">
                  <a:pos x="f203" y="f204"/>
                </a:cxn>
                <a:cxn ang="f151">
                  <a:pos x="f236" y="f243"/>
                </a:cxn>
                <a:cxn ang="f151">
                  <a:pos x="f238" y="f243"/>
                </a:cxn>
                <a:cxn ang="f151">
                  <a:pos x="f240" y="f229"/>
                </a:cxn>
                <a:cxn ang="f151">
                  <a:pos x="f240" y="f244"/>
                </a:cxn>
                <a:cxn ang="f151">
                  <a:pos x="f245" y="f246"/>
                </a:cxn>
                <a:cxn ang="f151">
                  <a:pos x="f247" y="f248"/>
                </a:cxn>
                <a:cxn ang="f151">
                  <a:pos x="f205" y="f249"/>
                </a:cxn>
                <a:cxn ang="f151">
                  <a:pos x="f220" y="f243"/>
                </a:cxn>
              </a:cxnLst>
              <a:rect l="f199" t="f202" r="f200" b="f201"/>
              <a:pathLst>
                <a:path w="70" h="84">
                  <a:moveTo>
                    <a:pt x="f8" y="f9"/>
                  </a:moveTo>
                  <a:lnTo>
                    <a:pt x="f8" y="f9"/>
                  </a:lnTo>
                  <a:lnTo>
                    <a:pt x="f10" y="f5"/>
                  </a:lnTo>
                  <a:lnTo>
                    <a:pt x="f11" y="f5"/>
                  </a:lnTo>
                  <a:lnTo>
                    <a:pt x="f11" y="f5"/>
                  </a:lnTo>
                  <a:lnTo>
                    <a:pt x="f12" y="f5"/>
                  </a:lnTo>
                  <a:lnTo>
                    <a:pt x="f13" y="f9"/>
                  </a:lnTo>
                  <a:lnTo>
                    <a:pt x="f14" y="f15"/>
                  </a:lnTo>
                  <a:lnTo>
                    <a:pt x="f16" y="f8"/>
                  </a:lnTo>
                  <a:lnTo>
                    <a:pt x="f16" y="f8"/>
                  </a:lnTo>
                  <a:lnTo>
                    <a:pt x="f17" y="f18"/>
                  </a:lnTo>
                  <a:lnTo>
                    <a:pt x="f17" y="f19"/>
                  </a:lnTo>
                  <a:lnTo>
                    <a:pt x="f17" y="f20"/>
                  </a:lnTo>
                  <a:lnTo>
                    <a:pt x="f17" y="f20"/>
                  </a:lnTo>
                  <a:lnTo>
                    <a:pt x="f17" y="f20"/>
                  </a:lnTo>
                  <a:lnTo>
                    <a:pt x="f17" y="f20"/>
                  </a:lnTo>
                  <a:lnTo>
                    <a:pt x="f21" y="f21"/>
                  </a:lnTo>
                  <a:lnTo>
                    <a:pt x="f6" y="f6"/>
                  </a:lnTo>
                  <a:lnTo>
                    <a:pt x="f14" y="f7"/>
                  </a:lnTo>
                  <a:lnTo>
                    <a:pt x="f14" y="f7"/>
                  </a:lnTo>
                  <a:lnTo>
                    <a:pt x="f13" y="f22"/>
                  </a:lnTo>
                  <a:lnTo>
                    <a:pt x="f23" y="f24"/>
                  </a:lnTo>
                  <a:lnTo>
                    <a:pt x="f23" y="f24"/>
                  </a:lnTo>
                  <a:lnTo>
                    <a:pt x="f25" y="f26"/>
                  </a:lnTo>
                  <a:lnTo>
                    <a:pt x="f25" y="f26"/>
                  </a:lnTo>
                  <a:lnTo>
                    <a:pt x="f11" y="f22"/>
                  </a:lnTo>
                  <a:lnTo>
                    <a:pt x="f10" y="f27"/>
                  </a:lnTo>
                  <a:lnTo>
                    <a:pt x="f10" y="f27"/>
                  </a:lnTo>
                  <a:lnTo>
                    <a:pt x="f28" y="f22"/>
                  </a:lnTo>
                  <a:lnTo>
                    <a:pt x="f15" y="f29"/>
                  </a:lnTo>
                  <a:lnTo>
                    <a:pt x="f30" y="f31"/>
                  </a:lnTo>
                  <a:lnTo>
                    <a:pt x="f5" y="f14"/>
                  </a:lnTo>
                  <a:lnTo>
                    <a:pt x="f5" y="f14"/>
                  </a:lnTo>
                  <a:lnTo>
                    <a:pt x="f5" y="f13"/>
                  </a:lnTo>
                  <a:lnTo>
                    <a:pt x="f30" y="f32"/>
                  </a:lnTo>
                  <a:lnTo>
                    <a:pt x="f33" y="f25"/>
                  </a:lnTo>
                  <a:lnTo>
                    <a:pt x="f34" y="f35"/>
                  </a:lnTo>
                  <a:lnTo>
                    <a:pt x="f8" y="f36"/>
                  </a:lnTo>
                  <a:lnTo>
                    <a:pt x="f37" y="f38"/>
                  </a:lnTo>
                  <a:lnTo>
                    <a:pt x="f35" y="f39"/>
                  </a:lnTo>
                  <a:lnTo>
                    <a:pt x="f35" y="f39"/>
                  </a:lnTo>
                  <a:lnTo>
                    <a:pt x="f25" y="f38"/>
                  </a:lnTo>
                  <a:lnTo>
                    <a:pt x="f25" y="f19"/>
                  </a:lnTo>
                  <a:lnTo>
                    <a:pt x="f25" y="f19"/>
                  </a:lnTo>
                  <a:lnTo>
                    <a:pt x="f25" y="f37"/>
                  </a:lnTo>
                  <a:lnTo>
                    <a:pt x="f40" y="f18"/>
                  </a:lnTo>
                  <a:lnTo>
                    <a:pt x="f35" y="f28"/>
                  </a:lnTo>
                  <a:lnTo>
                    <a:pt x="f38" y="f28"/>
                  </a:lnTo>
                  <a:lnTo>
                    <a:pt x="f38" y="f28"/>
                  </a:lnTo>
                  <a:lnTo>
                    <a:pt x="f37" y="f18"/>
                  </a:lnTo>
                  <a:lnTo>
                    <a:pt x="f34" y="f10"/>
                  </a:lnTo>
                  <a:lnTo>
                    <a:pt x="f30" y="f34"/>
                  </a:lnTo>
                  <a:lnTo>
                    <a:pt x="f30" y="f34"/>
                  </a:lnTo>
                  <a:lnTo>
                    <a:pt x="f8" y="f9"/>
                  </a:lnTo>
                  <a:lnTo>
                    <a:pt x="f8" y="f9"/>
                  </a:lnTo>
                  <a:close/>
                  <a:moveTo>
                    <a:pt x="f40" y="f32"/>
                  </a:moveTo>
                  <a:lnTo>
                    <a:pt x="f40" y="f32"/>
                  </a:lnTo>
                  <a:lnTo>
                    <a:pt x="f38" y="f32"/>
                  </a:lnTo>
                  <a:lnTo>
                    <a:pt x="f10" y="f23"/>
                  </a:lnTo>
                  <a:lnTo>
                    <a:pt x="f37" y="f13"/>
                  </a:lnTo>
                  <a:lnTo>
                    <a:pt x="f37" y="f41"/>
                  </a:lnTo>
                  <a:lnTo>
                    <a:pt x="f37" y="f41"/>
                  </a:lnTo>
                  <a:lnTo>
                    <a:pt x="f37" y="f17"/>
                  </a:lnTo>
                  <a:lnTo>
                    <a:pt x="f42" y="f21"/>
                  </a:lnTo>
                  <a:lnTo>
                    <a:pt x="f19" y="f43"/>
                  </a:lnTo>
                  <a:lnTo>
                    <a:pt x="f39" y="f31"/>
                  </a:lnTo>
                  <a:lnTo>
                    <a:pt x="f39" y="f31"/>
                  </a:lnTo>
                  <a:lnTo>
                    <a:pt x="f11" y="f43"/>
                  </a:lnTo>
                  <a:lnTo>
                    <a:pt x="f25" y="f17"/>
                  </a:lnTo>
                  <a:lnTo>
                    <a:pt x="f25" y="f32"/>
                  </a:lnTo>
                  <a:lnTo>
                    <a:pt x="f40" y="f32"/>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3" name="Freeform 22"/>
            <p:cNvSpPr/>
            <p:nvPr/>
          </p:nvSpPr>
          <p:spPr>
            <a:xfrm>
              <a:off x="2410285" y="2597508"/>
              <a:ext cx="37206" cy="132569"/>
            </a:xfrm>
            <a:custGeom>
              <a:avLst/>
              <a:gdLst>
                <a:gd name="f0" fmla="val 10800000"/>
                <a:gd name="f1" fmla="val 5400000"/>
                <a:gd name="f2" fmla="val 180"/>
                <a:gd name="f3" fmla="val w"/>
                <a:gd name="f4" fmla="val h"/>
                <a:gd name="f5" fmla="val 0"/>
                <a:gd name="f6" fmla="val 32"/>
                <a:gd name="f7" fmla="val 114"/>
                <a:gd name="f8" fmla="val 22"/>
                <a:gd name="f9" fmla="val 20"/>
                <a:gd name="f10" fmla="val 82"/>
                <a:gd name="f11" fmla="val 94"/>
                <a:gd name="f12" fmla="val 98"/>
                <a:gd name="f13" fmla="val 24"/>
                <a:gd name="f14" fmla="val 100"/>
                <a:gd name="f15" fmla="val 26"/>
                <a:gd name="f16" fmla="val 102"/>
                <a:gd name="f17" fmla="val 28"/>
                <a:gd name="f18" fmla="val 112"/>
                <a:gd name="f19" fmla="val 14"/>
                <a:gd name="f20" fmla="val 8"/>
                <a:gd name="f21" fmla="val 4"/>
                <a:gd name="f22" fmla="val 108"/>
                <a:gd name="f23" fmla="val 2"/>
                <a:gd name="f24" fmla="val 104"/>
                <a:gd name="f25" fmla="val 86"/>
                <a:gd name="f26" fmla="val 6"/>
                <a:gd name="f27" fmla="+- 0 0 -90"/>
                <a:gd name="f28" fmla="*/ f3 1 32"/>
                <a:gd name="f29" fmla="*/ f4 1 114"/>
                <a:gd name="f30" fmla="+- f7 0 f5"/>
                <a:gd name="f31" fmla="+- f6 0 f5"/>
                <a:gd name="f32" fmla="*/ f27 f0 1"/>
                <a:gd name="f33" fmla="*/ f31 1 32"/>
                <a:gd name="f34" fmla="*/ f30 1 114"/>
                <a:gd name="f35" fmla="*/ 22 f31 1"/>
                <a:gd name="f36" fmla="*/ 20 f30 1"/>
                <a:gd name="f37" fmla="*/ 82 f30 1"/>
                <a:gd name="f38" fmla="*/ 94 f30 1"/>
                <a:gd name="f39" fmla="*/ 98 f30 1"/>
                <a:gd name="f40" fmla="*/ 24 f31 1"/>
                <a:gd name="f41" fmla="*/ 100 f30 1"/>
                <a:gd name="f42" fmla="*/ 26 f31 1"/>
                <a:gd name="f43" fmla="*/ 102 f30 1"/>
                <a:gd name="f44" fmla="*/ 28 f31 1"/>
                <a:gd name="f45" fmla="*/ 32 f31 1"/>
                <a:gd name="f46" fmla="*/ 112 f30 1"/>
                <a:gd name="f47" fmla="*/ 20 f31 1"/>
                <a:gd name="f48" fmla="*/ 114 f30 1"/>
                <a:gd name="f49" fmla="*/ 14 f31 1"/>
                <a:gd name="f50" fmla="*/ 8 f31 1"/>
                <a:gd name="f51" fmla="*/ 4 f31 1"/>
                <a:gd name="f52" fmla="*/ 108 f30 1"/>
                <a:gd name="f53" fmla="*/ 2 f31 1"/>
                <a:gd name="f54" fmla="*/ 104 f30 1"/>
                <a:gd name="f55" fmla="*/ 0 f31 1"/>
                <a:gd name="f56" fmla="*/ 86 f30 1"/>
                <a:gd name="f57" fmla="*/ 28 f30 1"/>
                <a:gd name="f58" fmla="*/ 6 f30 1"/>
                <a:gd name="f59" fmla="*/ 0 f30 1"/>
                <a:gd name="f60" fmla="*/ f32 1 f2"/>
                <a:gd name="f61" fmla="*/ f35 1 32"/>
                <a:gd name="f62" fmla="*/ f36 1 114"/>
                <a:gd name="f63" fmla="*/ f37 1 114"/>
                <a:gd name="f64" fmla="*/ f38 1 114"/>
                <a:gd name="f65" fmla="*/ f39 1 114"/>
                <a:gd name="f66" fmla="*/ f40 1 32"/>
                <a:gd name="f67" fmla="*/ f41 1 114"/>
                <a:gd name="f68" fmla="*/ f42 1 32"/>
                <a:gd name="f69" fmla="*/ f43 1 114"/>
                <a:gd name="f70" fmla="*/ f44 1 32"/>
                <a:gd name="f71" fmla="*/ f45 1 32"/>
                <a:gd name="f72" fmla="*/ f46 1 114"/>
                <a:gd name="f73" fmla="*/ f47 1 32"/>
                <a:gd name="f74" fmla="*/ f48 1 114"/>
                <a:gd name="f75" fmla="*/ f49 1 32"/>
                <a:gd name="f76" fmla="*/ f50 1 32"/>
                <a:gd name="f77" fmla="*/ f51 1 32"/>
                <a:gd name="f78" fmla="*/ f52 1 114"/>
                <a:gd name="f79" fmla="*/ f53 1 32"/>
                <a:gd name="f80" fmla="*/ f54 1 114"/>
                <a:gd name="f81" fmla="*/ f55 1 32"/>
                <a:gd name="f82" fmla="*/ f56 1 114"/>
                <a:gd name="f83" fmla="*/ f57 1 114"/>
                <a:gd name="f84" fmla="*/ f58 1 114"/>
                <a:gd name="f85" fmla="*/ f59 1 114"/>
                <a:gd name="f86" fmla="*/ 0 1 f33"/>
                <a:gd name="f87" fmla="*/ f6 1 f33"/>
                <a:gd name="f88" fmla="*/ 0 1 f34"/>
                <a:gd name="f89" fmla="*/ f7 1 f34"/>
                <a:gd name="f90" fmla="+- f60 0 f1"/>
                <a:gd name="f91" fmla="*/ f61 1 f33"/>
                <a:gd name="f92" fmla="*/ f62 1 f34"/>
                <a:gd name="f93" fmla="*/ f63 1 f34"/>
                <a:gd name="f94" fmla="*/ f64 1 f34"/>
                <a:gd name="f95" fmla="*/ f65 1 f34"/>
                <a:gd name="f96" fmla="*/ f66 1 f33"/>
                <a:gd name="f97" fmla="*/ f67 1 f34"/>
                <a:gd name="f98" fmla="*/ f68 1 f33"/>
                <a:gd name="f99" fmla="*/ f69 1 f34"/>
                <a:gd name="f100" fmla="*/ f70 1 f33"/>
                <a:gd name="f101" fmla="*/ f71 1 f33"/>
                <a:gd name="f102" fmla="*/ f72 1 f34"/>
                <a:gd name="f103" fmla="*/ f73 1 f33"/>
                <a:gd name="f104" fmla="*/ f74 1 f34"/>
                <a:gd name="f105" fmla="*/ f75 1 f33"/>
                <a:gd name="f106" fmla="*/ f76 1 f33"/>
                <a:gd name="f107" fmla="*/ f77 1 f33"/>
                <a:gd name="f108" fmla="*/ f78 1 f34"/>
                <a:gd name="f109" fmla="*/ f79 1 f33"/>
                <a:gd name="f110" fmla="*/ f80 1 f34"/>
                <a:gd name="f111" fmla="*/ f81 1 f33"/>
                <a:gd name="f112" fmla="*/ f82 1 f34"/>
                <a:gd name="f113" fmla="*/ f83 1 f34"/>
                <a:gd name="f114" fmla="*/ f84 1 f34"/>
                <a:gd name="f115" fmla="*/ f85 1 f34"/>
                <a:gd name="f116" fmla="*/ f86 f28 1"/>
                <a:gd name="f117" fmla="*/ f87 f28 1"/>
                <a:gd name="f118" fmla="*/ f89 f29 1"/>
                <a:gd name="f119" fmla="*/ f88 f29 1"/>
                <a:gd name="f120" fmla="*/ f91 f28 1"/>
                <a:gd name="f121" fmla="*/ f92 f29 1"/>
                <a:gd name="f122" fmla="*/ f93 f29 1"/>
                <a:gd name="f123" fmla="*/ f94 f29 1"/>
                <a:gd name="f124" fmla="*/ f95 f29 1"/>
                <a:gd name="f125" fmla="*/ f96 f28 1"/>
                <a:gd name="f126" fmla="*/ f97 f29 1"/>
                <a:gd name="f127" fmla="*/ f98 f28 1"/>
                <a:gd name="f128" fmla="*/ f99 f29 1"/>
                <a:gd name="f129" fmla="*/ f100 f28 1"/>
                <a:gd name="f130" fmla="*/ f101 f28 1"/>
                <a:gd name="f131" fmla="*/ f102 f29 1"/>
                <a:gd name="f132" fmla="*/ f103 f28 1"/>
                <a:gd name="f133" fmla="*/ f104 f29 1"/>
                <a:gd name="f134" fmla="*/ f105 f28 1"/>
                <a:gd name="f135" fmla="*/ f106 f28 1"/>
                <a:gd name="f136" fmla="*/ f107 f28 1"/>
                <a:gd name="f137" fmla="*/ f108 f29 1"/>
                <a:gd name="f138" fmla="*/ f109 f28 1"/>
                <a:gd name="f139" fmla="*/ f110 f29 1"/>
                <a:gd name="f140" fmla="*/ f111 f28 1"/>
                <a:gd name="f141" fmla="*/ f112 f29 1"/>
                <a:gd name="f142" fmla="*/ f113 f29 1"/>
                <a:gd name="f143" fmla="*/ f114 f29 1"/>
                <a:gd name="f144" fmla="*/ f115 f29 1"/>
              </a:gdLst>
              <a:ahLst/>
              <a:cxnLst>
                <a:cxn ang="3cd4">
                  <a:pos x="hc" y="t"/>
                </a:cxn>
                <a:cxn ang="0">
                  <a:pos x="r" y="vc"/>
                </a:cxn>
                <a:cxn ang="cd4">
                  <a:pos x="hc" y="b"/>
                </a:cxn>
                <a:cxn ang="cd2">
                  <a:pos x="l" y="vc"/>
                </a:cxn>
                <a:cxn ang="f90">
                  <a:pos x="f120" y="f121"/>
                </a:cxn>
                <a:cxn ang="f90">
                  <a:pos x="f120" y="f122"/>
                </a:cxn>
                <a:cxn ang="f90">
                  <a:pos x="f120" y="f122"/>
                </a:cxn>
                <a:cxn ang="f90">
                  <a:pos x="f120" y="f123"/>
                </a:cxn>
                <a:cxn ang="f90">
                  <a:pos x="f120" y="f124"/>
                </a:cxn>
                <a:cxn ang="f90">
                  <a:pos x="f120" y="f124"/>
                </a:cxn>
                <a:cxn ang="f90">
                  <a:pos x="f125" y="f126"/>
                </a:cxn>
                <a:cxn ang="f90">
                  <a:pos x="f127" y="f128"/>
                </a:cxn>
                <a:cxn ang="f90">
                  <a:pos x="f127" y="f128"/>
                </a:cxn>
                <a:cxn ang="f90">
                  <a:pos x="f129" y="f126"/>
                </a:cxn>
                <a:cxn ang="f90">
                  <a:pos x="f130" y="f131"/>
                </a:cxn>
                <a:cxn ang="f90">
                  <a:pos x="f130" y="f131"/>
                </a:cxn>
                <a:cxn ang="f90">
                  <a:pos x="f132" y="f133"/>
                </a:cxn>
                <a:cxn ang="f90">
                  <a:pos x="f132" y="f133"/>
                </a:cxn>
                <a:cxn ang="f90">
                  <a:pos x="f134" y="f133"/>
                </a:cxn>
                <a:cxn ang="f90">
                  <a:pos x="f135" y="f131"/>
                </a:cxn>
                <a:cxn ang="f90">
                  <a:pos x="f136" y="f137"/>
                </a:cxn>
                <a:cxn ang="f90">
                  <a:pos x="f138" y="f139"/>
                </a:cxn>
                <a:cxn ang="f90">
                  <a:pos x="f138" y="f139"/>
                </a:cxn>
                <a:cxn ang="f90">
                  <a:pos x="f140" y="f124"/>
                </a:cxn>
                <a:cxn ang="f90">
                  <a:pos x="f140" y="f141"/>
                </a:cxn>
                <a:cxn ang="f90">
                  <a:pos x="f140" y="f142"/>
                </a:cxn>
                <a:cxn ang="f90">
                  <a:pos x="f140" y="f142"/>
                </a:cxn>
                <a:cxn ang="f90">
                  <a:pos x="f140" y="f143"/>
                </a:cxn>
                <a:cxn ang="f90">
                  <a:pos x="f132" y="f144"/>
                </a:cxn>
                <a:cxn ang="f90">
                  <a:pos x="f132" y="f144"/>
                </a:cxn>
                <a:cxn ang="f90">
                  <a:pos x="f120" y="f121"/>
                </a:cxn>
                <a:cxn ang="f90">
                  <a:pos x="f120" y="f121"/>
                </a:cxn>
              </a:cxnLst>
              <a:rect l="f116" t="f119" r="f117" b="f118"/>
              <a:pathLst>
                <a:path w="32" h="114">
                  <a:moveTo>
                    <a:pt x="f8" y="f9"/>
                  </a:moveTo>
                  <a:lnTo>
                    <a:pt x="f8" y="f10"/>
                  </a:lnTo>
                  <a:lnTo>
                    <a:pt x="f8" y="f10"/>
                  </a:lnTo>
                  <a:lnTo>
                    <a:pt x="f8" y="f11"/>
                  </a:lnTo>
                  <a:lnTo>
                    <a:pt x="f8" y="f12"/>
                  </a:lnTo>
                  <a:lnTo>
                    <a:pt x="f8" y="f12"/>
                  </a:lnTo>
                  <a:lnTo>
                    <a:pt x="f13" y="f14"/>
                  </a:lnTo>
                  <a:lnTo>
                    <a:pt x="f15" y="f16"/>
                  </a:lnTo>
                  <a:lnTo>
                    <a:pt x="f15" y="f16"/>
                  </a:lnTo>
                  <a:lnTo>
                    <a:pt x="f17" y="f14"/>
                  </a:lnTo>
                  <a:lnTo>
                    <a:pt x="f6" y="f18"/>
                  </a:lnTo>
                  <a:lnTo>
                    <a:pt x="f6" y="f18"/>
                  </a:lnTo>
                  <a:lnTo>
                    <a:pt x="f9" y="f7"/>
                  </a:lnTo>
                  <a:lnTo>
                    <a:pt x="f9" y="f7"/>
                  </a:lnTo>
                  <a:lnTo>
                    <a:pt x="f19" y="f7"/>
                  </a:lnTo>
                  <a:lnTo>
                    <a:pt x="f20" y="f18"/>
                  </a:lnTo>
                  <a:lnTo>
                    <a:pt x="f21" y="f22"/>
                  </a:lnTo>
                  <a:lnTo>
                    <a:pt x="f23" y="f24"/>
                  </a:lnTo>
                  <a:lnTo>
                    <a:pt x="f23" y="f24"/>
                  </a:lnTo>
                  <a:lnTo>
                    <a:pt x="f5" y="f12"/>
                  </a:lnTo>
                  <a:lnTo>
                    <a:pt x="f5" y="f25"/>
                  </a:lnTo>
                  <a:lnTo>
                    <a:pt x="f5" y="f17"/>
                  </a:lnTo>
                  <a:lnTo>
                    <a:pt x="f5" y="f17"/>
                  </a:lnTo>
                  <a:lnTo>
                    <a:pt x="f5" y="f26"/>
                  </a:lnTo>
                  <a:lnTo>
                    <a:pt x="f9" y="f5"/>
                  </a:lnTo>
                  <a:lnTo>
                    <a:pt x="f9" y="f5"/>
                  </a:lnTo>
                  <a:lnTo>
                    <a:pt x="f8" y="f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4" name="Freeform 23"/>
            <p:cNvSpPr/>
            <p:nvPr/>
          </p:nvSpPr>
          <p:spPr>
            <a:xfrm>
              <a:off x="1831177" y="2783561"/>
              <a:ext cx="81399" cy="132569"/>
            </a:xfrm>
            <a:custGeom>
              <a:avLst/>
              <a:gdLst>
                <a:gd name="f0" fmla="val 10800000"/>
                <a:gd name="f1" fmla="val 5400000"/>
                <a:gd name="f2" fmla="val 180"/>
                <a:gd name="f3" fmla="val w"/>
                <a:gd name="f4" fmla="val h"/>
                <a:gd name="f5" fmla="val 0"/>
                <a:gd name="f6" fmla="val 70"/>
                <a:gd name="f7" fmla="val 114"/>
                <a:gd name="f8" fmla="val 66"/>
                <a:gd name="f9" fmla="val 84"/>
                <a:gd name="f10" fmla="val 68"/>
                <a:gd name="f11" fmla="val 104"/>
                <a:gd name="f12" fmla="val 112"/>
                <a:gd name="f13" fmla="val 52"/>
                <a:gd name="f14" fmla="val 50"/>
                <a:gd name="f15" fmla="val 108"/>
                <a:gd name="f16" fmla="val 42"/>
                <a:gd name="f17" fmla="val 32"/>
                <a:gd name="f18" fmla="val 26"/>
                <a:gd name="f19" fmla="val 18"/>
                <a:gd name="f20" fmla="val 110"/>
                <a:gd name="f21" fmla="val 14"/>
                <a:gd name="f22" fmla="val 8"/>
                <a:gd name="f23" fmla="val 102"/>
                <a:gd name="f24" fmla="val 6"/>
                <a:gd name="f25" fmla="val 98"/>
                <a:gd name="f26" fmla="val 2"/>
                <a:gd name="f27" fmla="val 90"/>
                <a:gd name="f28" fmla="val 82"/>
                <a:gd name="f29" fmla="val 74"/>
                <a:gd name="f30" fmla="val 58"/>
                <a:gd name="f31" fmla="val 10"/>
                <a:gd name="f32" fmla="val 44"/>
                <a:gd name="f33" fmla="val 40"/>
                <a:gd name="f34" fmla="val 20"/>
                <a:gd name="f35" fmla="val 36"/>
                <a:gd name="f36" fmla="val 34"/>
                <a:gd name="f37" fmla="val 48"/>
                <a:gd name="f38" fmla="val 38"/>
                <a:gd name="f39" fmla="val 46"/>
                <a:gd name="f40" fmla="val 30"/>
                <a:gd name="f41" fmla="val 56"/>
                <a:gd name="f42" fmla="val 24"/>
                <a:gd name="f43" fmla="val 62"/>
                <a:gd name="f44" fmla="val 22"/>
                <a:gd name="f45" fmla="val 92"/>
                <a:gd name="f46" fmla="val 96"/>
                <a:gd name="f47" fmla="val 94"/>
                <a:gd name="f48" fmla="val 54"/>
                <a:gd name="f49" fmla="+- 0 0 -90"/>
                <a:gd name="f50" fmla="*/ f3 1 70"/>
                <a:gd name="f51" fmla="*/ f4 1 114"/>
                <a:gd name="f52" fmla="+- f7 0 f5"/>
                <a:gd name="f53" fmla="+- f6 0 f5"/>
                <a:gd name="f54" fmla="*/ f49 f0 1"/>
                <a:gd name="f55" fmla="*/ f53 1 70"/>
                <a:gd name="f56" fmla="*/ f52 1 114"/>
                <a:gd name="f57" fmla="*/ 66 f53 1"/>
                <a:gd name="f58" fmla="*/ 84 f52 1"/>
                <a:gd name="f59" fmla="*/ 68 f53 1"/>
                <a:gd name="f60" fmla="*/ 104 f52 1"/>
                <a:gd name="f61" fmla="*/ 70 f53 1"/>
                <a:gd name="f62" fmla="*/ 112 f52 1"/>
                <a:gd name="f63" fmla="*/ 52 f53 1"/>
                <a:gd name="f64" fmla="*/ 50 f53 1"/>
                <a:gd name="f65" fmla="*/ 108 f52 1"/>
                <a:gd name="f66" fmla="*/ 42 f53 1"/>
                <a:gd name="f67" fmla="*/ 32 f53 1"/>
                <a:gd name="f68" fmla="*/ 114 f52 1"/>
                <a:gd name="f69" fmla="*/ 26 f53 1"/>
                <a:gd name="f70" fmla="*/ 18 f53 1"/>
                <a:gd name="f71" fmla="*/ 110 f52 1"/>
                <a:gd name="f72" fmla="*/ 14 f53 1"/>
                <a:gd name="f73" fmla="*/ 8 f53 1"/>
                <a:gd name="f74" fmla="*/ 102 f52 1"/>
                <a:gd name="f75" fmla="*/ 6 f53 1"/>
                <a:gd name="f76" fmla="*/ 98 f52 1"/>
                <a:gd name="f77" fmla="*/ 2 f53 1"/>
                <a:gd name="f78" fmla="*/ 90 f52 1"/>
                <a:gd name="f79" fmla="*/ 0 f53 1"/>
                <a:gd name="f80" fmla="*/ 82 f52 1"/>
                <a:gd name="f81" fmla="*/ 74 f52 1"/>
                <a:gd name="f82" fmla="*/ 66 f52 1"/>
                <a:gd name="f83" fmla="*/ 58 f52 1"/>
                <a:gd name="f84" fmla="*/ 50 f52 1"/>
                <a:gd name="f85" fmla="*/ 10 f53 1"/>
                <a:gd name="f86" fmla="*/ 44 f52 1"/>
                <a:gd name="f87" fmla="*/ 40 f52 1"/>
                <a:gd name="f88" fmla="*/ 20 f53 1"/>
                <a:gd name="f89" fmla="*/ 36 f52 1"/>
                <a:gd name="f90" fmla="*/ 34 f52 1"/>
                <a:gd name="f91" fmla="*/ 34 f53 1"/>
                <a:gd name="f92" fmla="*/ 32 f52 1"/>
                <a:gd name="f93" fmla="*/ 48 f53 1"/>
                <a:gd name="f94" fmla="*/ 38 f52 1"/>
                <a:gd name="f95" fmla="*/ 46 f53 1"/>
                <a:gd name="f96" fmla="*/ 26 f52 1"/>
                <a:gd name="f97" fmla="*/ 0 f52 1"/>
                <a:gd name="f98" fmla="*/ 2 f52 1"/>
                <a:gd name="f99" fmla="*/ 36 f53 1"/>
                <a:gd name="f100" fmla="*/ 30 f53 1"/>
                <a:gd name="f101" fmla="*/ 56 f52 1"/>
                <a:gd name="f102" fmla="*/ 24 f53 1"/>
                <a:gd name="f103" fmla="*/ 62 f52 1"/>
                <a:gd name="f104" fmla="*/ 22 f53 1"/>
                <a:gd name="f105" fmla="*/ 92 f52 1"/>
                <a:gd name="f106" fmla="*/ 96 f52 1"/>
                <a:gd name="f107" fmla="*/ 94 f52 1"/>
                <a:gd name="f108" fmla="*/ 54 f52 1"/>
                <a:gd name="f109" fmla="*/ f54 1 f2"/>
                <a:gd name="f110" fmla="*/ f57 1 70"/>
                <a:gd name="f111" fmla="*/ f58 1 114"/>
                <a:gd name="f112" fmla="*/ f59 1 70"/>
                <a:gd name="f113" fmla="*/ f60 1 114"/>
                <a:gd name="f114" fmla="*/ f61 1 70"/>
                <a:gd name="f115" fmla="*/ f62 1 114"/>
                <a:gd name="f116" fmla="*/ f63 1 70"/>
                <a:gd name="f117" fmla="*/ f64 1 70"/>
                <a:gd name="f118" fmla="*/ f65 1 114"/>
                <a:gd name="f119" fmla="*/ f66 1 70"/>
                <a:gd name="f120" fmla="*/ f67 1 70"/>
                <a:gd name="f121" fmla="*/ f68 1 114"/>
                <a:gd name="f122" fmla="*/ f69 1 70"/>
                <a:gd name="f123" fmla="*/ f70 1 70"/>
                <a:gd name="f124" fmla="*/ f71 1 114"/>
                <a:gd name="f125" fmla="*/ f72 1 70"/>
                <a:gd name="f126" fmla="*/ f73 1 70"/>
                <a:gd name="f127" fmla="*/ f74 1 114"/>
                <a:gd name="f128" fmla="*/ f75 1 70"/>
                <a:gd name="f129" fmla="*/ f76 1 114"/>
                <a:gd name="f130" fmla="*/ f77 1 70"/>
                <a:gd name="f131" fmla="*/ f78 1 114"/>
                <a:gd name="f132" fmla="*/ f79 1 70"/>
                <a:gd name="f133" fmla="*/ f80 1 114"/>
                <a:gd name="f134" fmla="*/ f81 1 114"/>
                <a:gd name="f135" fmla="*/ f82 1 114"/>
                <a:gd name="f136" fmla="*/ f83 1 114"/>
                <a:gd name="f137" fmla="*/ f84 1 114"/>
                <a:gd name="f138" fmla="*/ f85 1 70"/>
                <a:gd name="f139" fmla="*/ f86 1 114"/>
                <a:gd name="f140" fmla="*/ f87 1 114"/>
                <a:gd name="f141" fmla="*/ f88 1 70"/>
                <a:gd name="f142" fmla="*/ f89 1 114"/>
                <a:gd name="f143" fmla="*/ f90 1 114"/>
                <a:gd name="f144" fmla="*/ f91 1 70"/>
                <a:gd name="f145" fmla="*/ f92 1 114"/>
                <a:gd name="f146" fmla="*/ f93 1 70"/>
                <a:gd name="f147" fmla="*/ f94 1 114"/>
                <a:gd name="f148" fmla="*/ f95 1 70"/>
                <a:gd name="f149" fmla="*/ f96 1 114"/>
                <a:gd name="f150" fmla="*/ f97 1 114"/>
                <a:gd name="f151" fmla="*/ f98 1 114"/>
                <a:gd name="f152" fmla="*/ f99 1 70"/>
                <a:gd name="f153" fmla="*/ f100 1 70"/>
                <a:gd name="f154" fmla="*/ f101 1 114"/>
                <a:gd name="f155" fmla="*/ f102 1 70"/>
                <a:gd name="f156" fmla="*/ f103 1 114"/>
                <a:gd name="f157" fmla="*/ f104 1 70"/>
                <a:gd name="f158" fmla="*/ f105 1 114"/>
                <a:gd name="f159" fmla="*/ f106 1 114"/>
                <a:gd name="f160" fmla="*/ f107 1 114"/>
                <a:gd name="f161" fmla="*/ f108 1 114"/>
                <a:gd name="f162" fmla="*/ 0 1 f55"/>
                <a:gd name="f163" fmla="*/ f6 1 f55"/>
                <a:gd name="f164" fmla="*/ 0 1 f56"/>
                <a:gd name="f165" fmla="*/ f7 1 f56"/>
                <a:gd name="f166" fmla="+- f109 0 f1"/>
                <a:gd name="f167" fmla="*/ f110 1 f55"/>
                <a:gd name="f168" fmla="*/ f111 1 f56"/>
                <a:gd name="f169" fmla="*/ f112 1 f55"/>
                <a:gd name="f170" fmla="*/ f113 1 f56"/>
                <a:gd name="f171" fmla="*/ f114 1 f55"/>
                <a:gd name="f172" fmla="*/ f115 1 f56"/>
                <a:gd name="f173" fmla="*/ f116 1 f55"/>
                <a:gd name="f174" fmla="*/ f117 1 f55"/>
                <a:gd name="f175" fmla="*/ f118 1 f56"/>
                <a:gd name="f176" fmla="*/ f119 1 f55"/>
                <a:gd name="f177" fmla="*/ f120 1 f55"/>
                <a:gd name="f178" fmla="*/ f121 1 f56"/>
                <a:gd name="f179" fmla="*/ f122 1 f55"/>
                <a:gd name="f180" fmla="*/ f123 1 f55"/>
                <a:gd name="f181" fmla="*/ f124 1 f56"/>
                <a:gd name="f182" fmla="*/ f125 1 f55"/>
                <a:gd name="f183" fmla="*/ f126 1 f55"/>
                <a:gd name="f184" fmla="*/ f127 1 f56"/>
                <a:gd name="f185" fmla="*/ f128 1 f55"/>
                <a:gd name="f186" fmla="*/ f129 1 f56"/>
                <a:gd name="f187" fmla="*/ f130 1 f55"/>
                <a:gd name="f188" fmla="*/ f131 1 f56"/>
                <a:gd name="f189" fmla="*/ f132 1 f55"/>
                <a:gd name="f190" fmla="*/ f133 1 f56"/>
                <a:gd name="f191" fmla="*/ f134 1 f56"/>
                <a:gd name="f192" fmla="*/ f135 1 f56"/>
                <a:gd name="f193" fmla="*/ f136 1 f56"/>
                <a:gd name="f194" fmla="*/ f137 1 f56"/>
                <a:gd name="f195" fmla="*/ f138 1 f55"/>
                <a:gd name="f196" fmla="*/ f139 1 f56"/>
                <a:gd name="f197" fmla="*/ f140 1 f56"/>
                <a:gd name="f198" fmla="*/ f141 1 f55"/>
                <a:gd name="f199" fmla="*/ f142 1 f56"/>
                <a:gd name="f200" fmla="*/ f143 1 f56"/>
                <a:gd name="f201" fmla="*/ f144 1 f55"/>
                <a:gd name="f202" fmla="*/ f145 1 f56"/>
                <a:gd name="f203" fmla="*/ f146 1 f55"/>
                <a:gd name="f204" fmla="*/ f147 1 f56"/>
                <a:gd name="f205" fmla="*/ f148 1 f55"/>
                <a:gd name="f206" fmla="*/ f149 1 f56"/>
                <a:gd name="f207" fmla="*/ f150 1 f56"/>
                <a:gd name="f208" fmla="*/ f151 1 f56"/>
                <a:gd name="f209" fmla="*/ f152 1 f55"/>
                <a:gd name="f210" fmla="*/ f153 1 f55"/>
                <a:gd name="f211" fmla="*/ f154 1 f56"/>
                <a:gd name="f212" fmla="*/ f155 1 f55"/>
                <a:gd name="f213" fmla="*/ f156 1 f56"/>
                <a:gd name="f214" fmla="*/ f157 1 f55"/>
                <a:gd name="f215" fmla="*/ f158 1 f56"/>
                <a:gd name="f216" fmla="*/ f159 1 f56"/>
                <a:gd name="f217" fmla="*/ f160 1 f56"/>
                <a:gd name="f218" fmla="*/ f161 1 f56"/>
                <a:gd name="f219" fmla="*/ f162 f50 1"/>
                <a:gd name="f220" fmla="*/ f163 f50 1"/>
                <a:gd name="f221" fmla="*/ f165 f51 1"/>
                <a:gd name="f222" fmla="*/ f164 f51 1"/>
                <a:gd name="f223" fmla="*/ f167 f50 1"/>
                <a:gd name="f224" fmla="*/ f168 f51 1"/>
                <a:gd name="f225" fmla="*/ f169 f50 1"/>
                <a:gd name="f226" fmla="*/ f170 f51 1"/>
                <a:gd name="f227" fmla="*/ f171 f50 1"/>
                <a:gd name="f228" fmla="*/ f172 f51 1"/>
                <a:gd name="f229" fmla="*/ f173 f50 1"/>
                <a:gd name="f230" fmla="*/ f174 f50 1"/>
                <a:gd name="f231" fmla="*/ f175 f51 1"/>
                <a:gd name="f232" fmla="*/ f176 f50 1"/>
                <a:gd name="f233" fmla="*/ f177 f50 1"/>
                <a:gd name="f234" fmla="*/ f178 f51 1"/>
                <a:gd name="f235" fmla="*/ f179 f50 1"/>
                <a:gd name="f236" fmla="*/ f180 f50 1"/>
                <a:gd name="f237" fmla="*/ f181 f51 1"/>
                <a:gd name="f238" fmla="*/ f182 f50 1"/>
                <a:gd name="f239" fmla="*/ f183 f50 1"/>
                <a:gd name="f240" fmla="*/ f184 f51 1"/>
                <a:gd name="f241" fmla="*/ f185 f50 1"/>
                <a:gd name="f242" fmla="*/ f186 f51 1"/>
                <a:gd name="f243" fmla="*/ f187 f50 1"/>
                <a:gd name="f244" fmla="*/ f188 f51 1"/>
                <a:gd name="f245" fmla="*/ f189 f50 1"/>
                <a:gd name="f246" fmla="*/ f190 f51 1"/>
                <a:gd name="f247" fmla="*/ f191 f51 1"/>
                <a:gd name="f248" fmla="*/ f192 f51 1"/>
                <a:gd name="f249" fmla="*/ f193 f51 1"/>
                <a:gd name="f250" fmla="*/ f194 f51 1"/>
                <a:gd name="f251" fmla="*/ f195 f50 1"/>
                <a:gd name="f252" fmla="*/ f196 f51 1"/>
                <a:gd name="f253" fmla="*/ f197 f51 1"/>
                <a:gd name="f254" fmla="*/ f198 f50 1"/>
                <a:gd name="f255" fmla="*/ f199 f51 1"/>
                <a:gd name="f256" fmla="*/ f200 f51 1"/>
                <a:gd name="f257" fmla="*/ f201 f50 1"/>
                <a:gd name="f258" fmla="*/ f202 f51 1"/>
                <a:gd name="f259" fmla="*/ f203 f50 1"/>
                <a:gd name="f260" fmla="*/ f204 f51 1"/>
                <a:gd name="f261" fmla="*/ f205 f50 1"/>
                <a:gd name="f262" fmla="*/ f206 f51 1"/>
                <a:gd name="f263" fmla="*/ f207 f51 1"/>
                <a:gd name="f264" fmla="*/ f208 f51 1"/>
                <a:gd name="f265" fmla="*/ f209 f50 1"/>
                <a:gd name="f266" fmla="*/ f210 f50 1"/>
                <a:gd name="f267" fmla="*/ f211 f51 1"/>
                <a:gd name="f268" fmla="*/ f212 f50 1"/>
                <a:gd name="f269" fmla="*/ f213 f51 1"/>
                <a:gd name="f270" fmla="*/ f214 f50 1"/>
                <a:gd name="f271" fmla="*/ f215 f51 1"/>
                <a:gd name="f272" fmla="*/ f216 f51 1"/>
                <a:gd name="f273" fmla="*/ f217 f51 1"/>
                <a:gd name="f274" fmla="*/ f218 f51 1"/>
              </a:gdLst>
              <a:ahLst/>
              <a:cxnLst>
                <a:cxn ang="3cd4">
                  <a:pos x="hc" y="t"/>
                </a:cxn>
                <a:cxn ang="0">
                  <a:pos x="r" y="vc"/>
                </a:cxn>
                <a:cxn ang="cd4">
                  <a:pos x="hc" y="b"/>
                </a:cxn>
                <a:cxn ang="cd2">
                  <a:pos x="l" y="vc"/>
                </a:cxn>
                <a:cxn ang="f166">
                  <a:pos x="f223" y="f224"/>
                </a:cxn>
                <a:cxn ang="f166">
                  <a:pos x="f223" y="f224"/>
                </a:cxn>
                <a:cxn ang="f166">
                  <a:pos x="f225" y="f226"/>
                </a:cxn>
                <a:cxn ang="f166">
                  <a:pos x="f227" y="f228"/>
                </a:cxn>
                <a:cxn ang="f166">
                  <a:pos x="f229" y="f228"/>
                </a:cxn>
                <a:cxn ang="f166">
                  <a:pos x="f229" y="f228"/>
                </a:cxn>
                <a:cxn ang="f166">
                  <a:pos x="f230" y="f231"/>
                </a:cxn>
                <a:cxn ang="f166">
                  <a:pos x="f230" y="f231"/>
                </a:cxn>
                <a:cxn ang="f166">
                  <a:pos x="f232" y="f228"/>
                </a:cxn>
                <a:cxn ang="f166">
                  <a:pos x="f233" y="f234"/>
                </a:cxn>
                <a:cxn ang="f166">
                  <a:pos x="f233" y="f234"/>
                </a:cxn>
                <a:cxn ang="f166">
                  <a:pos x="f235" y="f228"/>
                </a:cxn>
                <a:cxn ang="f166">
                  <a:pos x="f236" y="f237"/>
                </a:cxn>
                <a:cxn ang="f166">
                  <a:pos x="f238" y="f231"/>
                </a:cxn>
                <a:cxn ang="f166">
                  <a:pos x="f239" y="f240"/>
                </a:cxn>
                <a:cxn ang="f166">
                  <a:pos x="f241" y="f242"/>
                </a:cxn>
                <a:cxn ang="f166">
                  <a:pos x="f243" y="f244"/>
                </a:cxn>
                <a:cxn ang="f166">
                  <a:pos x="f245" y="f246"/>
                </a:cxn>
                <a:cxn ang="f166">
                  <a:pos x="f245" y="f247"/>
                </a:cxn>
                <a:cxn ang="f166">
                  <a:pos x="f245" y="f247"/>
                </a:cxn>
                <a:cxn ang="f166">
                  <a:pos x="f245" y="f248"/>
                </a:cxn>
                <a:cxn ang="f166">
                  <a:pos x="f243" y="f249"/>
                </a:cxn>
                <a:cxn ang="f166">
                  <a:pos x="f241" y="f250"/>
                </a:cxn>
                <a:cxn ang="f166">
                  <a:pos x="f251" y="f252"/>
                </a:cxn>
                <a:cxn ang="f166">
                  <a:pos x="f238" y="f253"/>
                </a:cxn>
                <a:cxn ang="f166">
                  <a:pos x="f254" y="f255"/>
                </a:cxn>
                <a:cxn ang="f166">
                  <a:pos x="f235" y="f256"/>
                </a:cxn>
                <a:cxn ang="f166">
                  <a:pos x="f257" y="f258"/>
                </a:cxn>
                <a:cxn ang="f166">
                  <a:pos x="f257" y="f258"/>
                </a:cxn>
                <a:cxn ang="f166">
                  <a:pos x="f232" y="f256"/>
                </a:cxn>
                <a:cxn ang="f166">
                  <a:pos x="f259" y="f260"/>
                </a:cxn>
                <a:cxn ang="f166">
                  <a:pos x="f259" y="f260"/>
                </a:cxn>
                <a:cxn ang="f166">
                  <a:pos x="f261" y="f262"/>
                </a:cxn>
                <a:cxn ang="f166">
                  <a:pos x="f261" y="f263"/>
                </a:cxn>
                <a:cxn ang="f166">
                  <a:pos x="f223" y="f264"/>
                </a:cxn>
                <a:cxn ang="f166">
                  <a:pos x="f223" y="f224"/>
                </a:cxn>
                <a:cxn ang="f166">
                  <a:pos x="f265" y="f250"/>
                </a:cxn>
                <a:cxn ang="f166">
                  <a:pos x="f265" y="f250"/>
                </a:cxn>
                <a:cxn ang="f166">
                  <a:pos x="f266" y="f250"/>
                </a:cxn>
                <a:cxn ang="f166">
                  <a:pos x="f235" y="f267"/>
                </a:cxn>
                <a:cxn ang="f166">
                  <a:pos x="f268" y="f269"/>
                </a:cxn>
                <a:cxn ang="f166">
                  <a:pos x="f270" y="f247"/>
                </a:cxn>
                <a:cxn ang="f166">
                  <a:pos x="f270" y="f247"/>
                </a:cxn>
                <a:cxn ang="f166">
                  <a:pos x="f268" y="f224"/>
                </a:cxn>
                <a:cxn ang="f166">
                  <a:pos x="f235" y="f271"/>
                </a:cxn>
                <a:cxn ang="f166">
                  <a:pos x="f266" y="f272"/>
                </a:cxn>
                <a:cxn ang="f166">
                  <a:pos x="f265" y="f272"/>
                </a:cxn>
                <a:cxn ang="f166">
                  <a:pos x="f265" y="f272"/>
                </a:cxn>
                <a:cxn ang="f166">
                  <a:pos x="f232" y="f273"/>
                </a:cxn>
                <a:cxn ang="f166">
                  <a:pos x="f261" y="f271"/>
                </a:cxn>
                <a:cxn ang="f166">
                  <a:pos x="f261" y="f274"/>
                </a:cxn>
                <a:cxn ang="f166">
                  <a:pos x="f261" y="f274"/>
                </a:cxn>
                <a:cxn ang="f166">
                  <a:pos x="f232" y="f250"/>
                </a:cxn>
                <a:cxn ang="f166">
                  <a:pos x="f265" y="f250"/>
                </a:cxn>
                <a:cxn ang="f166">
                  <a:pos x="f265" y="f250"/>
                </a:cxn>
              </a:cxnLst>
              <a:rect l="f219" t="f222" r="f220" b="f221"/>
              <a:pathLst>
                <a:path w="70" h="114">
                  <a:moveTo>
                    <a:pt x="f8" y="f9"/>
                  </a:moveTo>
                  <a:lnTo>
                    <a:pt x="f8" y="f9"/>
                  </a:lnTo>
                  <a:lnTo>
                    <a:pt x="f10" y="f11"/>
                  </a:lnTo>
                  <a:lnTo>
                    <a:pt x="f6" y="f12"/>
                  </a:lnTo>
                  <a:lnTo>
                    <a:pt x="f13" y="f12"/>
                  </a:lnTo>
                  <a:lnTo>
                    <a:pt x="f13" y="f12"/>
                  </a:lnTo>
                  <a:lnTo>
                    <a:pt x="f14" y="f15"/>
                  </a:lnTo>
                  <a:lnTo>
                    <a:pt x="f14" y="f15"/>
                  </a:lnTo>
                  <a:lnTo>
                    <a:pt x="f16" y="f12"/>
                  </a:lnTo>
                  <a:lnTo>
                    <a:pt x="f17" y="f7"/>
                  </a:lnTo>
                  <a:lnTo>
                    <a:pt x="f17" y="f7"/>
                  </a:lnTo>
                  <a:lnTo>
                    <a:pt x="f18" y="f12"/>
                  </a:lnTo>
                  <a:lnTo>
                    <a:pt x="f19" y="f20"/>
                  </a:lnTo>
                  <a:lnTo>
                    <a:pt x="f21" y="f15"/>
                  </a:lnTo>
                  <a:lnTo>
                    <a:pt x="f22" y="f23"/>
                  </a:lnTo>
                  <a:lnTo>
                    <a:pt x="f24" y="f25"/>
                  </a:lnTo>
                  <a:lnTo>
                    <a:pt x="f26" y="f27"/>
                  </a:lnTo>
                  <a:lnTo>
                    <a:pt x="f5" y="f28"/>
                  </a:lnTo>
                  <a:lnTo>
                    <a:pt x="f5" y="f29"/>
                  </a:lnTo>
                  <a:lnTo>
                    <a:pt x="f5" y="f29"/>
                  </a:lnTo>
                  <a:lnTo>
                    <a:pt x="f5" y="f8"/>
                  </a:lnTo>
                  <a:lnTo>
                    <a:pt x="f26" y="f30"/>
                  </a:lnTo>
                  <a:lnTo>
                    <a:pt x="f24" y="f14"/>
                  </a:lnTo>
                  <a:lnTo>
                    <a:pt x="f31" y="f32"/>
                  </a:lnTo>
                  <a:lnTo>
                    <a:pt x="f21" y="f33"/>
                  </a:lnTo>
                  <a:lnTo>
                    <a:pt x="f34" y="f35"/>
                  </a:lnTo>
                  <a:lnTo>
                    <a:pt x="f18" y="f36"/>
                  </a:lnTo>
                  <a:lnTo>
                    <a:pt x="f36" y="f17"/>
                  </a:lnTo>
                  <a:lnTo>
                    <a:pt x="f36" y="f17"/>
                  </a:lnTo>
                  <a:lnTo>
                    <a:pt x="f16" y="f36"/>
                  </a:lnTo>
                  <a:lnTo>
                    <a:pt x="f37" y="f38"/>
                  </a:lnTo>
                  <a:lnTo>
                    <a:pt x="f37" y="f38"/>
                  </a:lnTo>
                  <a:lnTo>
                    <a:pt x="f39" y="f18"/>
                  </a:lnTo>
                  <a:lnTo>
                    <a:pt x="f39" y="f5"/>
                  </a:lnTo>
                  <a:lnTo>
                    <a:pt x="f8" y="f26"/>
                  </a:lnTo>
                  <a:lnTo>
                    <a:pt x="f8" y="f9"/>
                  </a:lnTo>
                  <a:close/>
                  <a:moveTo>
                    <a:pt x="f35" y="f14"/>
                  </a:moveTo>
                  <a:lnTo>
                    <a:pt x="f35" y="f14"/>
                  </a:lnTo>
                  <a:lnTo>
                    <a:pt x="f40" y="f14"/>
                  </a:lnTo>
                  <a:lnTo>
                    <a:pt x="f18" y="f41"/>
                  </a:lnTo>
                  <a:lnTo>
                    <a:pt x="f42" y="f43"/>
                  </a:lnTo>
                  <a:lnTo>
                    <a:pt x="f44" y="f29"/>
                  </a:lnTo>
                  <a:lnTo>
                    <a:pt x="f44" y="f29"/>
                  </a:lnTo>
                  <a:lnTo>
                    <a:pt x="f42" y="f9"/>
                  </a:lnTo>
                  <a:lnTo>
                    <a:pt x="f18" y="f45"/>
                  </a:lnTo>
                  <a:lnTo>
                    <a:pt x="f40" y="f46"/>
                  </a:lnTo>
                  <a:lnTo>
                    <a:pt x="f35" y="f46"/>
                  </a:lnTo>
                  <a:lnTo>
                    <a:pt x="f35" y="f46"/>
                  </a:lnTo>
                  <a:lnTo>
                    <a:pt x="f16" y="f47"/>
                  </a:lnTo>
                  <a:lnTo>
                    <a:pt x="f39" y="f45"/>
                  </a:lnTo>
                  <a:lnTo>
                    <a:pt x="f39" y="f48"/>
                  </a:lnTo>
                  <a:lnTo>
                    <a:pt x="f39" y="f48"/>
                  </a:lnTo>
                  <a:lnTo>
                    <a:pt x="f16" y="f14"/>
                  </a:lnTo>
                  <a:lnTo>
                    <a:pt x="f35" y="f14"/>
                  </a:lnTo>
                  <a:lnTo>
                    <a:pt x="f35" y="f14"/>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5" name="Freeform 24"/>
            <p:cNvSpPr/>
            <p:nvPr/>
          </p:nvSpPr>
          <p:spPr>
            <a:xfrm>
              <a:off x="1928862" y="2820777"/>
              <a:ext cx="79077" cy="95353"/>
            </a:xfrm>
            <a:custGeom>
              <a:avLst/>
              <a:gdLst>
                <a:gd name="f0" fmla="val 10800000"/>
                <a:gd name="f1" fmla="val 5400000"/>
                <a:gd name="f2" fmla="val 180"/>
                <a:gd name="f3" fmla="val w"/>
                <a:gd name="f4" fmla="val h"/>
                <a:gd name="f5" fmla="val 0"/>
                <a:gd name="f6" fmla="val 68"/>
                <a:gd name="f7" fmla="val 82"/>
                <a:gd name="f8" fmla="val 66"/>
                <a:gd name="f9" fmla="val 70"/>
                <a:gd name="f10" fmla="val 60"/>
                <a:gd name="f11" fmla="val 76"/>
                <a:gd name="f12" fmla="val 52"/>
                <a:gd name="f13" fmla="val 80"/>
                <a:gd name="f14" fmla="val 44"/>
                <a:gd name="f15" fmla="val 36"/>
                <a:gd name="f16" fmla="val 28"/>
                <a:gd name="f17" fmla="val 22"/>
                <a:gd name="f18" fmla="val 78"/>
                <a:gd name="f19" fmla="val 16"/>
                <a:gd name="f20" fmla="val 10"/>
                <a:gd name="f21" fmla="val 6"/>
                <a:gd name="f22" fmla="val 64"/>
                <a:gd name="f23" fmla="val 2"/>
                <a:gd name="f24" fmla="val 58"/>
                <a:gd name="f25" fmla="val 50"/>
                <a:gd name="f26" fmla="val 42"/>
                <a:gd name="f27" fmla="val 32"/>
                <a:gd name="f28" fmla="val 24"/>
                <a:gd name="f29" fmla="val 14"/>
                <a:gd name="f30" fmla="val 20"/>
                <a:gd name="f31" fmla="val 26"/>
                <a:gd name="f32" fmla="val 34"/>
                <a:gd name="f33" fmla="val 46"/>
                <a:gd name="f34" fmla="val 4"/>
                <a:gd name="f35" fmla="val 56"/>
                <a:gd name="f36" fmla="val 8"/>
                <a:gd name="f37" fmla="val 62"/>
                <a:gd name="f38" fmla="val 48"/>
                <a:gd name="f39" fmla="val 38"/>
                <a:gd name="f40" fmla="val 40"/>
                <a:gd name="f41" fmla="val 30"/>
                <a:gd name="f42" fmla="+- 0 0 -90"/>
                <a:gd name="f43" fmla="*/ f3 1 68"/>
                <a:gd name="f44" fmla="*/ f4 1 82"/>
                <a:gd name="f45" fmla="+- f7 0 f5"/>
                <a:gd name="f46" fmla="+- f6 0 f5"/>
                <a:gd name="f47" fmla="*/ f42 f0 1"/>
                <a:gd name="f48" fmla="*/ f46 1 68"/>
                <a:gd name="f49" fmla="*/ f45 1 82"/>
                <a:gd name="f50" fmla="*/ 66 f46 1"/>
                <a:gd name="f51" fmla="*/ 70 f45 1"/>
                <a:gd name="f52" fmla="*/ 60 f46 1"/>
                <a:gd name="f53" fmla="*/ 76 f45 1"/>
                <a:gd name="f54" fmla="*/ 52 f46 1"/>
                <a:gd name="f55" fmla="*/ 80 f45 1"/>
                <a:gd name="f56" fmla="*/ 44 f46 1"/>
                <a:gd name="f57" fmla="*/ 82 f45 1"/>
                <a:gd name="f58" fmla="*/ 36 f46 1"/>
                <a:gd name="f59" fmla="*/ 28 f46 1"/>
                <a:gd name="f60" fmla="*/ 22 f46 1"/>
                <a:gd name="f61" fmla="*/ 78 f45 1"/>
                <a:gd name="f62" fmla="*/ 16 f46 1"/>
                <a:gd name="f63" fmla="*/ 10 f46 1"/>
                <a:gd name="f64" fmla="*/ 6 f46 1"/>
                <a:gd name="f65" fmla="*/ 64 f45 1"/>
                <a:gd name="f66" fmla="*/ 2 f46 1"/>
                <a:gd name="f67" fmla="*/ 58 f45 1"/>
                <a:gd name="f68" fmla="*/ 0 f46 1"/>
                <a:gd name="f69" fmla="*/ 50 f45 1"/>
                <a:gd name="f70" fmla="*/ 42 f45 1"/>
                <a:gd name="f71" fmla="*/ 32 f45 1"/>
                <a:gd name="f72" fmla="*/ 24 f45 1"/>
                <a:gd name="f73" fmla="*/ 16 f45 1"/>
                <a:gd name="f74" fmla="*/ 10 f45 1"/>
                <a:gd name="f75" fmla="*/ 14 f46 1"/>
                <a:gd name="f76" fmla="*/ 6 f45 1"/>
                <a:gd name="f77" fmla="*/ 20 f46 1"/>
                <a:gd name="f78" fmla="*/ 2 f45 1"/>
                <a:gd name="f79" fmla="*/ 26 f46 1"/>
                <a:gd name="f80" fmla="*/ 0 f45 1"/>
                <a:gd name="f81" fmla="*/ 34 f46 1"/>
                <a:gd name="f82" fmla="*/ 46 f46 1"/>
                <a:gd name="f83" fmla="*/ 4 f45 1"/>
                <a:gd name="f84" fmla="*/ 56 f46 1"/>
                <a:gd name="f85" fmla="*/ 8 f45 1"/>
                <a:gd name="f86" fmla="*/ 62 f46 1"/>
                <a:gd name="f87" fmla="*/ 14 f45 1"/>
                <a:gd name="f88" fmla="*/ 64 f46 1"/>
                <a:gd name="f89" fmla="*/ 22 f45 1"/>
                <a:gd name="f90" fmla="*/ 68 f46 1"/>
                <a:gd name="f91" fmla="*/ 48 f45 1"/>
                <a:gd name="f92" fmla="*/ 24 f46 1"/>
                <a:gd name="f93" fmla="*/ 56 f45 1"/>
                <a:gd name="f94" fmla="*/ 62 f45 1"/>
                <a:gd name="f95" fmla="*/ 32 f46 1"/>
                <a:gd name="f96" fmla="*/ 66 f45 1"/>
                <a:gd name="f97" fmla="*/ 38 f46 1"/>
                <a:gd name="f98" fmla="*/ 48 f46 1"/>
                <a:gd name="f99" fmla="*/ 58 f46 1"/>
                <a:gd name="f100" fmla="*/ 20 f45 1"/>
                <a:gd name="f101" fmla="*/ 40 f46 1"/>
                <a:gd name="f102" fmla="*/ 30 f46 1"/>
                <a:gd name="f103" fmla="*/ f47 1 f2"/>
                <a:gd name="f104" fmla="*/ f50 1 68"/>
                <a:gd name="f105" fmla="*/ f51 1 82"/>
                <a:gd name="f106" fmla="*/ f52 1 68"/>
                <a:gd name="f107" fmla="*/ f53 1 82"/>
                <a:gd name="f108" fmla="*/ f54 1 68"/>
                <a:gd name="f109" fmla="*/ f55 1 82"/>
                <a:gd name="f110" fmla="*/ f56 1 68"/>
                <a:gd name="f111" fmla="*/ f57 1 82"/>
                <a:gd name="f112" fmla="*/ f58 1 68"/>
                <a:gd name="f113" fmla="*/ f59 1 68"/>
                <a:gd name="f114" fmla="*/ f60 1 68"/>
                <a:gd name="f115" fmla="*/ f61 1 82"/>
                <a:gd name="f116" fmla="*/ f62 1 68"/>
                <a:gd name="f117" fmla="*/ f63 1 68"/>
                <a:gd name="f118" fmla="*/ f64 1 68"/>
                <a:gd name="f119" fmla="*/ f65 1 82"/>
                <a:gd name="f120" fmla="*/ f66 1 68"/>
                <a:gd name="f121" fmla="*/ f67 1 82"/>
                <a:gd name="f122" fmla="*/ f68 1 68"/>
                <a:gd name="f123" fmla="*/ f69 1 82"/>
                <a:gd name="f124" fmla="*/ f70 1 82"/>
                <a:gd name="f125" fmla="*/ f71 1 82"/>
                <a:gd name="f126" fmla="*/ f72 1 82"/>
                <a:gd name="f127" fmla="*/ f73 1 82"/>
                <a:gd name="f128" fmla="*/ f74 1 82"/>
                <a:gd name="f129" fmla="*/ f75 1 68"/>
                <a:gd name="f130" fmla="*/ f76 1 82"/>
                <a:gd name="f131" fmla="*/ f77 1 68"/>
                <a:gd name="f132" fmla="*/ f78 1 82"/>
                <a:gd name="f133" fmla="*/ f79 1 68"/>
                <a:gd name="f134" fmla="*/ f80 1 82"/>
                <a:gd name="f135" fmla="*/ f81 1 68"/>
                <a:gd name="f136" fmla="*/ f82 1 68"/>
                <a:gd name="f137" fmla="*/ f83 1 82"/>
                <a:gd name="f138" fmla="*/ f84 1 68"/>
                <a:gd name="f139" fmla="*/ f85 1 82"/>
                <a:gd name="f140" fmla="*/ f86 1 68"/>
                <a:gd name="f141" fmla="*/ f87 1 82"/>
                <a:gd name="f142" fmla="*/ f88 1 68"/>
                <a:gd name="f143" fmla="*/ f89 1 82"/>
                <a:gd name="f144" fmla="*/ f90 1 68"/>
                <a:gd name="f145" fmla="*/ f91 1 82"/>
                <a:gd name="f146" fmla="*/ f92 1 68"/>
                <a:gd name="f147" fmla="*/ f93 1 82"/>
                <a:gd name="f148" fmla="*/ f94 1 82"/>
                <a:gd name="f149" fmla="*/ f95 1 68"/>
                <a:gd name="f150" fmla="*/ f96 1 82"/>
                <a:gd name="f151" fmla="*/ f97 1 68"/>
                <a:gd name="f152" fmla="*/ f98 1 68"/>
                <a:gd name="f153" fmla="*/ f99 1 68"/>
                <a:gd name="f154" fmla="*/ f100 1 82"/>
                <a:gd name="f155" fmla="*/ f101 1 68"/>
                <a:gd name="f156" fmla="*/ f102 1 68"/>
                <a:gd name="f157" fmla="*/ 0 1 f48"/>
                <a:gd name="f158" fmla="*/ f6 1 f48"/>
                <a:gd name="f159" fmla="*/ 0 1 f49"/>
                <a:gd name="f160" fmla="*/ f7 1 f49"/>
                <a:gd name="f161" fmla="+- f103 0 f1"/>
                <a:gd name="f162" fmla="*/ f104 1 f48"/>
                <a:gd name="f163" fmla="*/ f105 1 f49"/>
                <a:gd name="f164" fmla="*/ f106 1 f48"/>
                <a:gd name="f165" fmla="*/ f107 1 f49"/>
                <a:gd name="f166" fmla="*/ f108 1 f48"/>
                <a:gd name="f167" fmla="*/ f109 1 f49"/>
                <a:gd name="f168" fmla="*/ f110 1 f48"/>
                <a:gd name="f169" fmla="*/ f111 1 f49"/>
                <a:gd name="f170" fmla="*/ f112 1 f48"/>
                <a:gd name="f171" fmla="*/ f113 1 f48"/>
                <a:gd name="f172" fmla="*/ f114 1 f48"/>
                <a:gd name="f173" fmla="*/ f115 1 f49"/>
                <a:gd name="f174" fmla="*/ f116 1 f48"/>
                <a:gd name="f175" fmla="*/ f117 1 f48"/>
                <a:gd name="f176" fmla="*/ f118 1 f48"/>
                <a:gd name="f177" fmla="*/ f119 1 f49"/>
                <a:gd name="f178" fmla="*/ f120 1 f48"/>
                <a:gd name="f179" fmla="*/ f121 1 f49"/>
                <a:gd name="f180" fmla="*/ f122 1 f48"/>
                <a:gd name="f181" fmla="*/ f123 1 f49"/>
                <a:gd name="f182" fmla="*/ f124 1 f49"/>
                <a:gd name="f183" fmla="*/ f125 1 f49"/>
                <a:gd name="f184" fmla="*/ f126 1 f49"/>
                <a:gd name="f185" fmla="*/ f127 1 f49"/>
                <a:gd name="f186" fmla="*/ f128 1 f49"/>
                <a:gd name="f187" fmla="*/ f129 1 f48"/>
                <a:gd name="f188" fmla="*/ f130 1 f49"/>
                <a:gd name="f189" fmla="*/ f131 1 f48"/>
                <a:gd name="f190" fmla="*/ f132 1 f49"/>
                <a:gd name="f191" fmla="*/ f133 1 f48"/>
                <a:gd name="f192" fmla="*/ f134 1 f49"/>
                <a:gd name="f193" fmla="*/ f135 1 f48"/>
                <a:gd name="f194" fmla="*/ f136 1 f48"/>
                <a:gd name="f195" fmla="*/ f137 1 f49"/>
                <a:gd name="f196" fmla="*/ f138 1 f48"/>
                <a:gd name="f197" fmla="*/ f139 1 f49"/>
                <a:gd name="f198" fmla="*/ f140 1 f48"/>
                <a:gd name="f199" fmla="*/ f141 1 f49"/>
                <a:gd name="f200" fmla="*/ f142 1 f48"/>
                <a:gd name="f201" fmla="*/ f143 1 f49"/>
                <a:gd name="f202" fmla="*/ f144 1 f48"/>
                <a:gd name="f203" fmla="*/ f145 1 f49"/>
                <a:gd name="f204" fmla="*/ f146 1 f48"/>
                <a:gd name="f205" fmla="*/ f147 1 f49"/>
                <a:gd name="f206" fmla="*/ f148 1 f49"/>
                <a:gd name="f207" fmla="*/ f149 1 f48"/>
                <a:gd name="f208" fmla="*/ f150 1 f49"/>
                <a:gd name="f209" fmla="*/ f151 1 f48"/>
                <a:gd name="f210" fmla="*/ f152 1 f48"/>
                <a:gd name="f211" fmla="*/ f153 1 f48"/>
                <a:gd name="f212" fmla="*/ f154 1 f49"/>
                <a:gd name="f213" fmla="*/ f155 1 f48"/>
                <a:gd name="f214" fmla="*/ f156 1 f48"/>
                <a:gd name="f215" fmla="*/ f157 f43 1"/>
                <a:gd name="f216" fmla="*/ f158 f43 1"/>
                <a:gd name="f217" fmla="*/ f160 f44 1"/>
                <a:gd name="f218" fmla="*/ f159 f44 1"/>
                <a:gd name="f219" fmla="*/ f162 f43 1"/>
                <a:gd name="f220" fmla="*/ f163 f44 1"/>
                <a:gd name="f221" fmla="*/ f164 f43 1"/>
                <a:gd name="f222" fmla="*/ f165 f44 1"/>
                <a:gd name="f223" fmla="*/ f166 f43 1"/>
                <a:gd name="f224" fmla="*/ f167 f44 1"/>
                <a:gd name="f225" fmla="*/ f168 f43 1"/>
                <a:gd name="f226" fmla="*/ f169 f44 1"/>
                <a:gd name="f227" fmla="*/ f170 f43 1"/>
                <a:gd name="f228" fmla="*/ f171 f43 1"/>
                <a:gd name="f229" fmla="*/ f172 f43 1"/>
                <a:gd name="f230" fmla="*/ f173 f44 1"/>
                <a:gd name="f231" fmla="*/ f174 f43 1"/>
                <a:gd name="f232" fmla="*/ f175 f43 1"/>
                <a:gd name="f233" fmla="*/ f176 f43 1"/>
                <a:gd name="f234" fmla="*/ f177 f44 1"/>
                <a:gd name="f235" fmla="*/ f178 f43 1"/>
                <a:gd name="f236" fmla="*/ f179 f44 1"/>
                <a:gd name="f237" fmla="*/ f180 f43 1"/>
                <a:gd name="f238" fmla="*/ f181 f44 1"/>
                <a:gd name="f239" fmla="*/ f182 f44 1"/>
                <a:gd name="f240" fmla="*/ f183 f44 1"/>
                <a:gd name="f241" fmla="*/ f184 f44 1"/>
                <a:gd name="f242" fmla="*/ f185 f44 1"/>
                <a:gd name="f243" fmla="*/ f186 f44 1"/>
                <a:gd name="f244" fmla="*/ f187 f43 1"/>
                <a:gd name="f245" fmla="*/ f188 f44 1"/>
                <a:gd name="f246" fmla="*/ f189 f43 1"/>
                <a:gd name="f247" fmla="*/ f190 f44 1"/>
                <a:gd name="f248" fmla="*/ f191 f43 1"/>
                <a:gd name="f249" fmla="*/ f192 f44 1"/>
                <a:gd name="f250" fmla="*/ f193 f43 1"/>
                <a:gd name="f251" fmla="*/ f194 f43 1"/>
                <a:gd name="f252" fmla="*/ f195 f44 1"/>
                <a:gd name="f253" fmla="*/ f196 f43 1"/>
                <a:gd name="f254" fmla="*/ f197 f44 1"/>
                <a:gd name="f255" fmla="*/ f198 f43 1"/>
                <a:gd name="f256" fmla="*/ f199 f44 1"/>
                <a:gd name="f257" fmla="*/ f200 f43 1"/>
                <a:gd name="f258" fmla="*/ f201 f44 1"/>
                <a:gd name="f259" fmla="*/ f202 f43 1"/>
                <a:gd name="f260" fmla="*/ f203 f44 1"/>
                <a:gd name="f261" fmla="*/ f204 f43 1"/>
                <a:gd name="f262" fmla="*/ f205 f44 1"/>
                <a:gd name="f263" fmla="*/ f206 f44 1"/>
                <a:gd name="f264" fmla="*/ f207 f43 1"/>
                <a:gd name="f265" fmla="*/ f208 f44 1"/>
                <a:gd name="f266" fmla="*/ f209 f43 1"/>
                <a:gd name="f267" fmla="*/ f210 f43 1"/>
                <a:gd name="f268" fmla="*/ f211 f43 1"/>
                <a:gd name="f269" fmla="*/ f212 f44 1"/>
                <a:gd name="f270" fmla="*/ f213 f43 1"/>
                <a:gd name="f271" fmla="*/ f214 f43 1"/>
              </a:gdLst>
              <a:ahLst/>
              <a:cxnLst>
                <a:cxn ang="3cd4">
                  <a:pos x="hc" y="t"/>
                </a:cxn>
                <a:cxn ang="0">
                  <a:pos x="r" y="vc"/>
                </a:cxn>
                <a:cxn ang="cd4">
                  <a:pos x="hc" y="b"/>
                </a:cxn>
                <a:cxn ang="cd2">
                  <a:pos x="l" y="vc"/>
                </a:cxn>
                <a:cxn ang="f161">
                  <a:pos x="f219" y="f220"/>
                </a:cxn>
                <a:cxn ang="f161">
                  <a:pos x="f219" y="f220"/>
                </a:cxn>
                <a:cxn ang="f161">
                  <a:pos x="f221" y="f222"/>
                </a:cxn>
                <a:cxn ang="f161">
                  <a:pos x="f223" y="f224"/>
                </a:cxn>
                <a:cxn ang="f161">
                  <a:pos x="f225" y="f226"/>
                </a:cxn>
                <a:cxn ang="f161">
                  <a:pos x="f227" y="f226"/>
                </a:cxn>
                <a:cxn ang="f161">
                  <a:pos x="f227" y="f226"/>
                </a:cxn>
                <a:cxn ang="f161">
                  <a:pos x="f228" y="f224"/>
                </a:cxn>
                <a:cxn ang="f161">
                  <a:pos x="f229" y="f230"/>
                </a:cxn>
                <a:cxn ang="f161">
                  <a:pos x="f231" y="f222"/>
                </a:cxn>
                <a:cxn ang="f161">
                  <a:pos x="f232" y="f220"/>
                </a:cxn>
                <a:cxn ang="f161">
                  <a:pos x="f233" y="f234"/>
                </a:cxn>
                <a:cxn ang="f161">
                  <a:pos x="f235" y="f236"/>
                </a:cxn>
                <a:cxn ang="f161">
                  <a:pos x="f237" y="f238"/>
                </a:cxn>
                <a:cxn ang="f161">
                  <a:pos x="f237" y="f239"/>
                </a:cxn>
                <a:cxn ang="f161">
                  <a:pos x="f237" y="f239"/>
                </a:cxn>
                <a:cxn ang="f161">
                  <a:pos x="f237" y="f240"/>
                </a:cxn>
                <a:cxn ang="f161">
                  <a:pos x="f235" y="f241"/>
                </a:cxn>
                <a:cxn ang="f161">
                  <a:pos x="f233" y="f242"/>
                </a:cxn>
                <a:cxn ang="f161">
                  <a:pos x="f232" y="f243"/>
                </a:cxn>
                <a:cxn ang="f161">
                  <a:pos x="f232" y="f243"/>
                </a:cxn>
                <a:cxn ang="f161">
                  <a:pos x="f244" y="f245"/>
                </a:cxn>
                <a:cxn ang="f161">
                  <a:pos x="f246" y="f247"/>
                </a:cxn>
                <a:cxn ang="f161">
                  <a:pos x="f248" y="f249"/>
                </a:cxn>
                <a:cxn ang="f161">
                  <a:pos x="f250" y="f249"/>
                </a:cxn>
                <a:cxn ang="f161">
                  <a:pos x="f250" y="f249"/>
                </a:cxn>
                <a:cxn ang="f161">
                  <a:pos x="f251" y="f247"/>
                </a:cxn>
                <a:cxn ang="f161">
                  <a:pos x="f223" y="f252"/>
                </a:cxn>
                <a:cxn ang="f161">
                  <a:pos x="f253" y="f254"/>
                </a:cxn>
                <a:cxn ang="f161">
                  <a:pos x="f253" y="f254"/>
                </a:cxn>
                <a:cxn ang="f161">
                  <a:pos x="f255" y="f256"/>
                </a:cxn>
                <a:cxn ang="f161">
                  <a:pos x="f257" y="f258"/>
                </a:cxn>
                <a:cxn ang="f161">
                  <a:pos x="f219" y="f240"/>
                </a:cxn>
                <a:cxn ang="f161">
                  <a:pos x="f259" y="f239"/>
                </a:cxn>
                <a:cxn ang="f161">
                  <a:pos x="f259" y="f239"/>
                </a:cxn>
                <a:cxn ang="f161">
                  <a:pos x="f259" y="f260"/>
                </a:cxn>
                <a:cxn ang="f161">
                  <a:pos x="f229" y="f260"/>
                </a:cxn>
                <a:cxn ang="f161">
                  <a:pos x="f229" y="f260"/>
                </a:cxn>
                <a:cxn ang="f161">
                  <a:pos x="f229" y="f260"/>
                </a:cxn>
                <a:cxn ang="f161">
                  <a:pos x="f261" y="f262"/>
                </a:cxn>
                <a:cxn ang="f161">
                  <a:pos x="f248" y="f263"/>
                </a:cxn>
                <a:cxn ang="f161">
                  <a:pos x="f264" y="f265"/>
                </a:cxn>
                <a:cxn ang="f161">
                  <a:pos x="f266" y="f265"/>
                </a:cxn>
                <a:cxn ang="f161">
                  <a:pos x="f266" y="f265"/>
                </a:cxn>
                <a:cxn ang="f161">
                  <a:pos x="f267" y="f234"/>
                </a:cxn>
                <a:cxn ang="f161">
                  <a:pos x="f268" y="f236"/>
                </a:cxn>
                <a:cxn ang="f161">
                  <a:pos x="f219" y="f220"/>
                </a:cxn>
                <a:cxn ang="f161">
                  <a:pos x="f251" y="f240"/>
                </a:cxn>
                <a:cxn ang="f161">
                  <a:pos x="f251" y="f240"/>
                </a:cxn>
                <a:cxn ang="f161">
                  <a:pos x="f251" y="f240"/>
                </a:cxn>
                <a:cxn ang="f161">
                  <a:pos x="f251" y="f241"/>
                </a:cxn>
                <a:cxn ang="f161">
                  <a:pos x="f225" y="f269"/>
                </a:cxn>
                <a:cxn ang="f161">
                  <a:pos x="f225" y="f269"/>
                </a:cxn>
                <a:cxn ang="f161">
                  <a:pos x="f270" y="f242"/>
                </a:cxn>
                <a:cxn ang="f161">
                  <a:pos x="f250" y="f256"/>
                </a:cxn>
                <a:cxn ang="f161">
                  <a:pos x="f250" y="f256"/>
                </a:cxn>
                <a:cxn ang="f161">
                  <a:pos x="f271" y="f242"/>
                </a:cxn>
                <a:cxn ang="f161">
                  <a:pos x="f248" y="f269"/>
                </a:cxn>
                <a:cxn ang="f161">
                  <a:pos x="f261" y="f241"/>
                </a:cxn>
                <a:cxn ang="f161">
                  <a:pos x="f229" y="f240"/>
                </a:cxn>
                <a:cxn ang="f161">
                  <a:pos x="f229" y="f240"/>
                </a:cxn>
                <a:cxn ang="f161">
                  <a:pos x="f251" y="f240"/>
                </a:cxn>
              </a:cxnLst>
              <a:rect l="f215" t="f218" r="f216" b="f217"/>
              <a:pathLst>
                <a:path w="68" h="82">
                  <a:moveTo>
                    <a:pt x="f8" y="f9"/>
                  </a:moveTo>
                  <a:lnTo>
                    <a:pt x="f8" y="f9"/>
                  </a:lnTo>
                  <a:lnTo>
                    <a:pt x="f10" y="f11"/>
                  </a:lnTo>
                  <a:lnTo>
                    <a:pt x="f12" y="f13"/>
                  </a:lnTo>
                  <a:lnTo>
                    <a:pt x="f14" y="f7"/>
                  </a:lnTo>
                  <a:lnTo>
                    <a:pt x="f15" y="f7"/>
                  </a:lnTo>
                  <a:lnTo>
                    <a:pt x="f15" y="f7"/>
                  </a:lnTo>
                  <a:lnTo>
                    <a:pt x="f16" y="f13"/>
                  </a:lnTo>
                  <a:lnTo>
                    <a:pt x="f17" y="f18"/>
                  </a:lnTo>
                  <a:lnTo>
                    <a:pt x="f19" y="f11"/>
                  </a:lnTo>
                  <a:lnTo>
                    <a:pt x="f20" y="f9"/>
                  </a:lnTo>
                  <a:lnTo>
                    <a:pt x="f21" y="f22"/>
                  </a:lnTo>
                  <a:lnTo>
                    <a:pt x="f23" y="f24"/>
                  </a:lnTo>
                  <a:lnTo>
                    <a:pt x="f5" y="f25"/>
                  </a:lnTo>
                  <a:lnTo>
                    <a:pt x="f5" y="f26"/>
                  </a:lnTo>
                  <a:lnTo>
                    <a:pt x="f5" y="f26"/>
                  </a:lnTo>
                  <a:lnTo>
                    <a:pt x="f5" y="f27"/>
                  </a:lnTo>
                  <a:lnTo>
                    <a:pt x="f23" y="f28"/>
                  </a:lnTo>
                  <a:lnTo>
                    <a:pt x="f21" y="f19"/>
                  </a:lnTo>
                  <a:lnTo>
                    <a:pt x="f20" y="f20"/>
                  </a:lnTo>
                  <a:lnTo>
                    <a:pt x="f20" y="f20"/>
                  </a:lnTo>
                  <a:lnTo>
                    <a:pt x="f29" y="f21"/>
                  </a:lnTo>
                  <a:lnTo>
                    <a:pt x="f30" y="f23"/>
                  </a:lnTo>
                  <a:lnTo>
                    <a:pt x="f31" y="f5"/>
                  </a:lnTo>
                  <a:lnTo>
                    <a:pt x="f32" y="f5"/>
                  </a:lnTo>
                  <a:lnTo>
                    <a:pt x="f32" y="f5"/>
                  </a:lnTo>
                  <a:lnTo>
                    <a:pt x="f33" y="f23"/>
                  </a:lnTo>
                  <a:lnTo>
                    <a:pt x="f12" y="f34"/>
                  </a:lnTo>
                  <a:lnTo>
                    <a:pt x="f35" y="f36"/>
                  </a:lnTo>
                  <a:lnTo>
                    <a:pt x="f35" y="f36"/>
                  </a:lnTo>
                  <a:lnTo>
                    <a:pt x="f37" y="f29"/>
                  </a:lnTo>
                  <a:lnTo>
                    <a:pt x="f22" y="f17"/>
                  </a:lnTo>
                  <a:lnTo>
                    <a:pt x="f8" y="f27"/>
                  </a:lnTo>
                  <a:lnTo>
                    <a:pt x="f6" y="f26"/>
                  </a:lnTo>
                  <a:lnTo>
                    <a:pt x="f6" y="f26"/>
                  </a:lnTo>
                  <a:lnTo>
                    <a:pt x="f6" y="f38"/>
                  </a:lnTo>
                  <a:lnTo>
                    <a:pt x="f17" y="f38"/>
                  </a:lnTo>
                  <a:lnTo>
                    <a:pt x="f17" y="f38"/>
                  </a:lnTo>
                  <a:lnTo>
                    <a:pt x="f17" y="f38"/>
                  </a:lnTo>
                  <a:lnTo>
                    <a:pt x="f28" y="f35"/>
                  </a:lnTo>
                  <a:lnTo>
                    <a:pt x="f31" y="f37"/>
                  </a:lnTo>
                  <a:lnTo>
                    <a:pt x="f27" y="f8"/>
                  </a:lnTo>
                  <a:lnTo>
                    <a:pt x="f39" y="f8"/>
                  </a:lnTo>
                  <a:lnTo>
                    <a:pt x="f39" y="f8"/>
                  </a:lnTo>
                  <a:lnTo>
                    <a:pt x="f38" y="f22"/>
                  </a:lnTo>
                  <a:lnTo>
                    <a:pt x="f24" y="f24"/>
                  </a:lnTo>
                  <a:lnTo>
                    <a:pt x="f8" y="f9"/>
                  </a:lnTo>
                  <a:close/>
                  <a:moveTo>
                    <a:pt x="f33" y="f27"/>
                  </a:moveTo>
                  <a:lnTo>
                    <a:pt x="f33" y="f27"/>
                  </a:lnTo>
                  <a:lnTo>
                    <a:pt x="f33" y="f27"/>
                  </a:lnTo>
                  <a:lnTo>
                    <a:pt x="f33" y="f28"/>
                  </a:lnTo>
                  <a:lnTo>
                    <a:pt x="f14" y="f30"/>
                  </a:lnTo>
                  <a:lnTo>
                    <a:pt x="f14" y="f30"/>
                  </a:lnTo>
                  <a:lnTo>
                    <a:pt x="f40" y="f19"/>
                  </a:lnTo>
                  <a:lnTo>
                    <a:pt x="f32" y="f29"/>
                  </a:lnTo>
                  <a:lnTo>
                    <a:pt x="f32" y="f29"/>
                  </a:lnTo>
                  <a:lnTo>
                    <a:pt x="f41" y="f19"/>
                  </a:lnTo>
                  <a:lnTo>
                    <a:pt x="f31" y="f30"/>
                  </a:lnTo>
                  <a:lnTo>
                    <a:pt x="f28" y="f28"/>
                  </a:lnTo>
                  <a:lnTo>
                    <a:pt x="f17" y="f27"/>
                  </a:lnTo>
                  <a:lnTo>
                    <a:pt x="f17" y="f27"/>
                  </a:lnTo>
                  <a:lnTo>
                    <a:pt x="f33" y="f2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6" name="Freeform 25"/>
            <p:cNvSpPr/>
            <p:nvPr/>
          </p:nvSpPr>
          <p:spPr>
            <a:xfrm>
              <a:off x="2061423" y="2783561"/>
              <a:ext cx="39538" cy="132569"/>
            </a:xfrm>
            <a:custGeom>
              <a:avLst/>
              <a:gdLst>
                <a:gd name="f0" fmla="val 10800000"/>
                <a:gd name="f1" fmla="val 5400000"/>
                <a:gd name="f2" fmla="val 180"/>
                <a:gd name="f3" fmla="val w"/>
                <a:gd name="f4" fmla="val h"/>
                <a:gd name="f5" fmla="val 0"/>
                <a:gd name="f6" fmla="val 34"/>
                <a:gd name="f7" fmla="val 114"/>
                <a:gd name="f8" fmla="val 22"/>
                <a:gd name="f9" fmla="val 20"/>
                <a:gd name="f10" fmla="val 80"/>
                <a:gd name="f11" fmla="val 92"/>
                <a:gd name="f12" fmla="val 24"/>
                <a:gd name="f13" fmla="val 98"/>
                <a:gd name="f14" fmla="val 26"/>
                <a:gd name="f15" fmla="val 28"/>
                <a:gd name="f16" fmla="val 100"/>
                <a:gd name="f17" fmla="val 30"/>
                <a:gd name="f18" fmla="val 112"/>
                <a:gd name="f19" fmla="val 16"/>
                <a:gd name="f20" fmla="val 10"/>
                <a:gd name="f21" fmla="val 110"/>
                <a:gd name="f22" fmla="val 6"/>
                <a:gd name="f23" fmla="val 108"/>
                <a:gd name="f24" fmla="val 4"/>
                <a:gd name="f25" fmla="val 102"/>
                <a:gd name="f26" fmla="val 2"/>
                <a:gd name="f27" fmla="val 96"/>
                <a:gd name="f28" fmla="val 86"/>
                <a:gd name="f29" fmla="+- 0 0 -90"/>
                <a:gd name="f30" fmla="*/ f3 1 34"/>
                <a:gd name="f31" fmla="*/ f4 1 114"/>
                <a:gd name="f32" fmla="+- f7 0 f5"/>
                <a:gd name="f33" fmla="+- f6 0 f5"/>
                <a:gd name="f34" fmla="*/ f29 f0 1"/>
                <a:gd name="f35" fmla="*/ f33 1 34"/>
                <a:gd name="f36" fmla="*/ f32 1 114"/>
                <a:gd name="f37" fmla="*/ 22 f33 1"/>
                <a:gd name="f38" fmla="*/ 20 f32 1"/>
                <a:gd name="f39" fmla="*/ 80 f32 1"/>
                <a:gd name="f40" fmla="*/ 92 f32 1"/>
                <a:gd name="f41" fmla="*/ 24 f33 1"/>
                <a:gd name="f42" fmla="*/ 98 f32 1"/>
                <a:gd name="f43" fmla="*/ 26 f33 1"/>
                <a:gd name="f44" fmla="*/ 28 f33 1"/>
                <a:gd name="f45" fmla="*/ 100 f32 1"/>
                <a:gd name="f46" fmla="*/ 30 f33 1"/>
                <a:gd name="f47" fmla="*/ 34 f33 1"/>
                <a:gd name="f48" fmla="*/ 112 f32 1"/>
                <a:gd name="f49" fmla="*/ 114 f32 1"/>
                <a:gd name="f50" fmla="*/ 16 f33 1"/>
                <a:gd name="f51" fmla="*/ 10 f33 1"/>
                <a:gd name="f52" fmla="*/ 110 f32 1"/>
                <a:gd name="f53" fmla="*/ 6 f33 1"/>
                <a:gd name="f54" fmla="*/ 108 f32 1"/>
                <a:gd name="f55" fmla="*/ 4 f33 1"/>
                <a:gd name="f56" fmla="*/ 102 f32 1"/>
                <a:gd name="f57" fmla="*/ 2 f33 1"/>
                <a:gd name="f58" fmla="*/ 96 f32 1"/>
                <a:gd name="f59" fmla="*/ 86 f32 1"/>
                <a:gd name="f60" fmla="*/ 28 f32 1"/>
                <a:gd name="f61" fmla="*/ 0 f33 1"/>
                <a:gd name="f62" fmla="*/ 4 f32 1"/>
                <a:gd name="f63" fmla="*/ 0 f32 1"/>
                <a:gd name="f64" fmla="*/ f34 1 f2"/>
                <a:gd name="f65" fmla="*/ f37 1 34"/>
                <a:gd name="f66" fmla="*/ f38 1 114"/>
                <a:gd name="f67" fmla="*/ f39 1 114"/>
                <a:gd name="f68" fmla="*/ f40 1 114"/>
                <a:gd name="f69" fmla="*/ f41 1 34"/>
                <a:gd name="f70" fmla="*/ f42 1 114"/>
                <a:gd name="f71" fmla="*/ f43 1 34"/>
                <a:gd name="f72" fmla="*/ f44 1 34"/>
                <a:gd name="f73" fmla="*/ f45 1 114"/>
                <a:gd name="f74" fmla="*/ f46 1 34"/>
                <a:gd name="f75" fmla="*/ f47 1 34"/>
                <a:gd name="f76" fmla="*/ f48 1 114"/>
                <a:gd name="f77" fmla="*/ f49 1 114"/>
                <a:gd name="f78" fmla="*/ f50 1 34"/>
                <a:gd name="f79" fmla="*/ f51 1 34"/>
                <a:gd name="f80" fmla="*/ f52 1 114"/>
                <a:gd name="f81" fmla="*/ f53 1 34"/>
                <a:gd name="f82" fmla="*/ f54 1 114"/>
                <a:gd name="f83" fmla="*/ f55 1 34"/>
                <a:gd name="f84" fmla="*/ f56 1 114"/>
                <a:gd name="f85" fmla="*/ f57 1 34"/>
                <a:gd name="f86" fmla="*/ f58 1 114"/>
                <a:gd name="f87" fmla="*/ f59 1 114"/>
                <a:gd name="f88" fmla="*/ f60 1 114"/>
                <a:gd name="f89" fmla="*/ f61 1 34"/>
                <a:gd name="f90" fmla="*/ f62 1 114"/>
                <a:gd name="f91" fmla="*/ f63 1 114"/>
                <a:gd name="f92" fmla="*/ 0 1 f35"/>
                <a:gd name="f93" fmla="*/ f6 1 f35"/>
                <a:gd name="f94" fmla="*/ 0 1 f36"/>
                <a:gd name="f95" fmla="*/ f7 1 f36"/>
                <a:gd name="f96" fmla="+- f64 0 f1"/>
                <a:gd name="f97" fmla="*/ f65 1 f35"/>
                <a:gd name="f98" fmla="*/ f66 1 f36"/>
                <a:gd name="f99" fmla="*/ f67 1 f36"/>
                <a:gd name="f100" fmla="*/ f68 1 f36"/>
                <a:gd name="f101" fmla="*/ f69 1 f35"/>
                <a:gd name="f102" fmla="*/ f70 1 f36"/>
                <a:gd name="f103" fmla="*/ f71 1 f35"/>
                <a:gd name="f104" fmla="*/ f72 1 f35"/>
                <a:gd name="f105" fmla="*/ f73 1 f36"/>
                <a:gd name="f106" fmla="*/ f74 1 f35"/>
                <a:gd name="f107" fmla="*/ f75 1 f35"/>
                <a:gd name="f108" fmla="*/ f76 1 f36"/>
                <a:gd name="f109" fmla="*/ f77 1 f36"/>
                <a:gd name="f110" fmla="*/ f78 1 f35"/>
                <a:gd name="f111" fmla="*/ f79 1 f35"/>
                <a:gd name="f112" fmla="*/ f80 1 f36"/>
                <a:gd name="f113" fmla="*/ f81 1 f35"/>
                <a:gd name="f114" fmla="*/ f82 1 f36"/>
                <a:gd name="f115" fmla="*/ f83 1 f35"/>
                <a:gd name="f116" fmla="*/ f84 1 f36"/>
                <a:gd name="f117" fmla="*/ f85 1 f35"/>
                <a:gd name="f118" fmla="*/ f86 1 f36"/>
                <a:gd name="f119" fmla="*/ f87 1 f36"/>
                <a:gd name="f120" fmla="*/ f88 1 f36"/>
                <a:gd name="f121" fmla="*/ f89 1 f35"/>
                <a:gd name="f122" fmla="*/ f90 1 f36"/>
                <a:gd name="f123" fmla="*/ f91 1 f36"/>
                <a:gd name="f124" fmla="*/ f92 f30 1"/>
                <a:gd name="f125" fmla="*/ f93 f30 1"/>
                <a:gd name="f126" fmla="*/ f95 f31 1"/>
                <a:gd name="f127" fmla="*/ f94 f31 1"/>
                <a:gd name="f128" fmla="*/ f97 f30 1"/>
                <a:gd name="f129" fmla="*/ f98 f31 1"/>
                <a:gd name="f130" fmla="*/ f99 f31 1"/>
                <a:gd name="f131" fmla="*/ f100 f31 1"/>
                <a:gd name="f132" fmla="*/ f101 f30 1"/>
                <a:gd name="f133" fmla="*/ f102 f31 1"/>
                <a:gd name="f134" fmla="*/ f103 f30 1"/>
                <a:gd name="f135" fmla="*/ f104 f30 1"/>
                <a:gd name="f136" fmla="*/ f105 f31 1"/>
                <a:gd name="f137" fmla="*/ f106 f30 1"/>
                <a:gd name="f138" fmla="*/ f107 f30 1"/>
                <a:gd name="f139" fmla="*/ f108 f31 1"/>
                <a:gd name="f140" fmla="*/ f109 f31 1"/>
                <a:gd name="f141" fmla="*/ f110 f30 1"/>
                <a:gd name="f142" fmla="*/ f111 f30 1"/>
                <a:gd name="f143" fmla="*/ f112 f31 1"/>
                <a:gd name="f144" fmla="*/ f113 f30 1"/>
                <a:gd name="f145" fmla="*/ f114 f31 1"/>
                <a:gd name="f146" fmla="*/ f115 f30 1"/>
                <a:gd name="f147" fmla="*/ f116 f31 1"/>
                <a:gd name="f148" fmla="*/ f117 f30 1"/>
                <a:gd name="f149" fmla="*/ f118 f31 1"/>
                <a:gd name="f150" fmla="*/ f119 f31 1"/>
                <a:gd name="f151" fmla="*/ f120 f31 1"/>
                <a:gd name="f152" fmla="*/ f121 f30 1"/>
                <a:gd name="f153" fmla="*/ f122 f31 1"/>
                <a:gd name="f154" fmla="*/ f123 f31 1"/>
              </a:gdLst>
              <a:ahLst/>
              <a:cxnLst>
                <a:cxn ang="3cd4">
                  <a:pos x="hc" y="t"/>
                </a:cxn>
                <a:cxn ang="0">
                  <a:pos x="r" y="vc"/>
                </a:cxn>
                <a:cxn ang="cd4">
                  <a:pos x="hc" y="b"/>
                </a:cxn>
                <a:cxn ang="cd2">
                  <a:pos x="l" y="vc"/>
                </a:cxn>
                <a:cxn ang="f96">
                  <a:pos x="f128" y="f129"/>
                </a:cxn>
                <a:cxn ang="f96">
                  <a:pos x="f128" y="f130"/>
                </a:cxn>
                <a:cxn ang="f96">
                  <a:pos x="f128" y="f130"/>
                </a:cxn>
                <a:cxn ang="f96">
                  <a:pos x="f128" y="f131"/>
                </a:cxn>
                <a:cxn ang="f96">
                  <a:pos x="f132" y="f133"/>
                </a:cxn>
                <a:cxn ang="f96">
                  <a:pos x="f132" y="f133"/>
                </a:cxn>
                <a:cxn ang="f96">
                  <a:pos x="f134" y="f133"/>
                </a:cxn>
                <a:cxn ang="f96">
                  <a:pos x="f135" y="f136"/>
                </a:cxn>
                <a:cxn ang="f96">
                  <a:pos x="f135" y="f136"/>
                </a:cxn>
                <a:cxn ang="f96">
                  <a:pos x="f137" y="f136"/>
                </a:cxn>
                <a:cxn ang="f96">
                  <a:pos x="f138" y="f139"/>
                </a:cxn>
                <a:cxn ang="f96">
                  <a:pos x="f138" y="f139"/>
                </a:cxn>
                <a:cxn ang="f96">
                  <a:pos x="f128" y="f140"/>
                </a:cxn>
                <a:cxn ang="f96">
                  <a:pos x="f128" y="f140"/>
                </a:cxn>
                <a:cxn ang="f96">
                  <a:pos x="f141" y="f139"/>
                </a:cxn>
                <a:cxn ang="f96">
                  <a:pos x="f142" y="f143"/>
                </a:cxn>
                <a:cxn ang="f96">
                  <a:pos x="f144" y="f145"/>
                </a:cxn>
                <a:cxn ang="f96">
                  <a:pos x="f146" y="f147"/>
                </a:cxn>
                <a:cxn ang="f96">
                  <a:pos x="f146" y="f147"/>
                </a:cxn>
                <a:cxn ang="f96">
                  <a:pos x="f148" y="f149"/>
                </a:cxn>
                <a:cxn ang="f96">
                  <a:pos x="f148" y="f150"/>
                </a:cxn>
                <a:cxn ang="f96">
                  <a:pos x="f148" y="f151"/>
                </a:cxn>
                <a:cxn ang="f96">
                  <a:pos x="f148" y="f151"/>
                </a:cxn>
                <a:cxn ang="f96">
                  <a:pos x="f152" y="f153"/>
                </a:cxn>
                <a:cxn ang="f96">
                  <a:pos x="f128" y="f154"/>
                </a:cxn>
                <a:cxn ang="f96">
                  <a:pos x="f128" y="f154"/>
                </a:cxn>
                <a:cxn ang="f96">
                  <a:pos x="f128" y="f129"/>
                </a:cxn>
                <a:cxn ang="f96">
                  <a:pos x="f128" y="f129"/>
                </a:cxn>
              </a:cxnLst>
              <a:rect l="f124" t="f127" r="f125" b="f126"/>
              <a:pathLst>
                <a:path w="34" h="114">
                  <a:moveTo>
                    <a:pt x="f8" y="f9"/>
                  </a:moveTo>
                  <a:lnTo>
                    <a:pt x="f8" y="f10"/>
                  </a:lnTo>
                  <a:lnTo>
                    <a:pt x="f8" y="f10"/>
                  </a:lnTo>
                  <a:lnTo>
                    <a:pt x="f8" y="f11"/>
                  </a:lnTo>
                  <a:lnTo>
                    <a:pt x="f12" y="f13"/>
                  </a:lnTo>
                  <a:lnTo>
                    <a:pt x="f12" y="f13"/>
                  </a:lnTo>
                  <a:lnTo>
                    <a:pt x="f14" y="f13"/>
                  </a:lnTo>
                  <a:lnTo>
                    <a:pt x="f15" y="f16"/>
                  </a:lnTo>
                  <a:lnTo>
                    <a:pt x="f15" y="f16"/>
                  </a:lnTo>
                  <a:lnTo>
                    <a:pt x="f17" y="f16"/>
                  </a:lnTo>
                  <a:lnTo>
                    <a:pt x="f6" y="f18"/>
                  </a:lnTo>
                  <a:lnTo>
                    <a:pt x="f6" y="f18"/>
                  </a:lnTo>
                  <a:lnTo>
                    <a:pt x="f8" y="f7"/>
                  </a:lnTo>
                  <a:lnTo>
                    <a:pt x="f8" y="f7"/>
                  </a:lnTo>
                  <a:lnTo>
                    <a:pt x="f19" y="f18"/>
                  </a:lnTo>
                  <a:lnTo>
                    <a:pt x="f20" y="f21"/>
                  </a:lnTo>
                  <a:lnTo>
                    <a:pt x="f22" y="f23"/>
                  </a:lnTo>
                  <a:lnTo>
                    <a:pt x="f24" y="f25"/>
                  </a:lnTo>
                  <a:lnTo>
                    <a:pt x="f24" y="f25"/>
                  </a:lnTo>
                  <a:lnTo>
                    <a:pt x="f26" y="f27"/>
                  </a:lnTo>
                  <a:lnTo>
                    <a:pt x="f26" y="f28"/>
                  </a:lnTo>
                  <a:lnTo>
                    <a:pt x="f26" y="f15"/>
                  </a:lnTo>
                  <a:lnTo>
                    <a:pt x="f26" y="f15"/>
                  </a:lnTo>
                  <a:lnTo>
                    <a:pt x="f5" y="f24"/>
                  </a:lnTo>
                  <a:lnTo>
                    <a:pt x="f8" y="f5"/>
                  </a:lnTo>
                  <a:lnTo>
                    <a:pt x="f8" y="f5"/>
                  </a:lnTo>
                  <a:lnTo>
                    <a:pt x="f8" y="f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7" name="Freeform 26"/>
            <p:cNvSpPr/>
            <p:nvPr/>
          </p:nvSpPr>
          <p:spPr>
            <a:xfrm>
              <a:off x="2112593" y="2788215"/>
              <a:ext cx="32561" cy="53492"/>
            </a:xfrm>
            <a:custGeom>
              <a:avLst/>
              <a:gdLst>
                <a:gd name="f0" fmla="val 10800000"/>
                <a:gd name="f1" fmla="val 5400000"/>
                <a:gd name="f2" fmla="val 180"/>
                <a:gd name="f3" fmla="val w"/>
                <a:gd name="f4" fmla="val h"/>
                <a:gd name="f5" fmla="val 0"/>
                <a:gd name="f6" fmla="val 28"/>
                <a:gd name="f7" fmla="val 46"/>
                <a:gd name="f8" fmla="val 36"/>
                <a:gd name="f9" fmla="val 8"/>
                <a:gd name="f10" fmla="val 34"/>
                <a:gd name="f11" fmla="val 10"/>
                <a:gd name="f12" fmla="val 30"/>
                <a:gd name="f13" fmla="val 26"/>
                <a:gd name="f14" fmla="val 6"/>
                <a:gd name="f15" fmla="val 24"/>
                <a:gd name="f16" fmla="val 2"/>
                <a:gd name="f17" fmla="val 18"/>
                <a:gd name="f18" fmla="val 12"/>
                <a:gd name="f19" fmla="val 4"/>
                <a:gd name="f20" fmla="val 14"/>
                <a:gd name="f21" fmla="val 20"/>
                <a:gd name="f22" fmla="val 22"/>
                <a:gd name="f23" fmla="val 16"/>
                <a:gd name="f24" fmla="val 42"/>
                <a:gd name="f25" fmla="+- 0 0 -90"/>
                <a:gd name="f26" fmla="*/ f3 1 28"/>
                <a:gd name="f27" fmla="*/ f4 1 46"/>
                <a:gd name="f28" fmla="+- f7 0 f5"/>
                <a:gd name="f29" fmla="+- f6 0 f5"/>
                <a:gd name="f30" fmla="*/ f25 f0 1"/>
                <a:gd name="f31" fmla="*/ f29 1 28"/>
                <a:gd name="f32" fmla="*/ f28 1 46"/>
                <a:gd name="f33" fmla="*/ 0 f29 1"/>
                <a:gd name="f34" fmla="*/ 36 f28 1"/>
                <a:gd name="f35" fmla="*/ 8 f29 1"/>
                <a:gd name="f36" fmla="*/ 34 f28 1"/>
                <a:gd name="f37" fmla="*/ 10 f29 1"/>
                <a:gd name="f38" fmla="*/ 30 f28 1"/>
                <a:gd name="f39" fmla="*/ 28 f28 1"/>
                <a:gd name="f40" fmla="*/ 26 f28 1"/>
                <a:gd name="f41" fmla="*/ 6 f29 1"/>
                <a:gd name="f42" fmla="*/ 24 f28 1"/>
                <a:gd name="f43" fmla="*/ 2 f29 1"/>
                <a:gd name="f44" fmla="*/ 18 f28 1"/>
                <a:gd name="f45" fmla="*/ 12 f28 1"/>
                <a:gd name="f46" fmla="*/ 8 f28 1"/>
                <a:gd name="f47" fmla="*/ 4 f29 1"/>
                <a:gd name="f48" fmla="*/ 4 f28 1"/>
                <a:gd name="f49" fmla="*/ 0 f28 1"/>
                <a:gd name="f50" fmla="*/ 14 f29 1"/>
                <a:gd name="f51" fmla="*/ 20 f29 1"/>
                <a:gd name="f52" fmla="*/ 24 f29 1"/>
                <a:gd name="f53" fmla="*/ 28 f29 1"/>
                <a:gd name="f54" fmla="*/ 10 f28 1"/>
                <a:gd name="f55" fmla="*/ 22 f29 1"/>
                <a:gd name="f56" fmla="*/ 16 f29 1"/>
                <a:gd name="f57" fmla="*/ 42 f28 1"/>
                <a:gd name="f58" fmla="*/ 46 f28 1"/>
                <a:gd name="f59" fmla="*/ f30 1 f2"/>
                <a:gd name="f60" fmla="*/ f33 1 28"/>
                <a:gd name="f61" fmla="*/ f34 1 46"/>
                <a:gd name="f62" fmla="*/ f35 1 28"/>
                <a:gd name="f63" fmla="*/ f36 1 46"/>
                <a:gd name="f64" fmla="*/ f37 1 28"/>
                <a:gd name="f65" fmla="*/ f38 1 46"/>
                <a:gd name="f66" fmla="*/ f39 1 46"/>
                <a:gd name="f67" fmla="*/ f40 1 46"/>
                <a:gd name="f68" fmla="*/ f41 1 28"/>
                <a:gd name="f69" fmla="*/ f42 1 46"/>
                <a:gd name="f70" fmla="*/ f43 1 28"/>
                <a:gd name="f71" fmla="*/ f44 1 46"/>
                <a:gd name="f72" fmla="*/ f45 1 46"/>
                <a:gd name="f73" fmla="*/ f46 1 46"/>
                <a:gd name="f74" fmla="*/ f47 1 28"/>
                <a:gd name="f75" fmla="*/ f48 1 46"/>
                <a:gd name="f76" fmla="*/ f49 1 46"/>
                <a:gd name="f77" fmla="*/ f50 1 28"/>
                <a:gd name="f78" fmla="*/ f51 1 28"/>
                <a:gd name="f79" fmla="*/ f52 1 28"/>
                <a:gd name="f80" fmla="*/ f53 1 28"/>
                <a:gd name="f81" fmla="*/ f54 1 46"/>
                <a:gd name="f82" fmla="*/ f55 1 28"/>
                <a:gd name="f83" fmla="*/ f56 1 28"/>
                <a:gd name="f84" fmla="*/ f57 1 46"/>
                <a:gd name="f85" fmla="*/ f58 1 46"/>
                <a:gd name="f86" fmla="*/ 0 1 f31"/>
                <a:gd name="f87" fmla="*/ f6 1 f31"/>
                <a:gd name="f88" fmla="*/ 0 1 f32"/>
                <a:gd name="f89" fmla="*/ f7 1 f32"/>
                <a:gd name="f90" fmla="+- f59 0 f1"/>
                <a:gd name="f91" fmla="*/ f60 1 f31"/>
                <a:gd name="f92" fmla="*/ f61 1 f32"/>
                <a:gd name="f93" fmla="*/ f62 1 f31"/>
                <a:gd name="f94" fmla="*/ f63 1 f32"/>
                <a:gd name="f95" fmla="*/ f64 1 f31"/>
                <a:gd name="f96" fmla="*/ f65 1 f32"/>
                <a:gd name="f97" fmla="*/ f66 1 f32"/>
                <a:gd name="f98" fmla="*/ f67 1 f32"/>
                <a:gd name="f99" fmla="*/ f68 1 f31"/>
                <a:gd name="f100" fmla="*/ f69 1 f32"/>
                <a:gd name="f101" fmla="*/ f70 1 f31"/>
                <a:gd name="f102" fmla="*/ f71 1 f32"/>
                <a:gd name="f103" fmla="*/ f72 1 f32"/>
                <a:gd name="f104" fmla="*/ f73 1 f32"/>
                <a:gd name="f105" fmla="*/ f74 1 f31"/>
                <a:gd name="f106" fmla="*/ f75 1 f32"/>
                <a:gd name="f107" fmla="*/ f76 1 f32"/>
                <a:gd name="f108" fmla="*/ f77 1 f31"/>
                <a:gd name="f109" fmla="*/ f78 1 f31"/>
                <a:gd name="f110" fmla="*/ f79 1 f31"/>
                <a:gd name="f111" fmla="*/ f80 1 f31"/>
                <a:gd name="f112" fmla="*/ f81 1 f32"/>
                <a:gd name="f113" fmla="*/ f82 1 f31"/>
                <a:gd name="f114" fmla="*/ f83 1 f31"/>
                <a:gd name="f115" fmla="*/ f84 1 f32"/>
                <a:gd name="f116" fmla="*/ f85 1 f32"/>
                <a:gd name="f117" fmla="*/ f86 f26 1"/>
                <a:gd name="f118" fmla="*/ f87 f26 1"/>
                <a:gd name="f119" fmla="*/ f89 f27 1"/>
                <a:gd name="f120" fmla="*/ f88 f27 1"/>
                <a:gd name="f121" fmla="*/ f91 f26 1"/>
                <a:gd name="f122" fmla="*/ f92 f27 1"/>
                <a:gd name="f123" fmla="*/ f93 f26 1"/>
                <a:gd name="f124" fmla="*/ f94 f27 1"/>
                <a:gd name="f125" fmla="*/ f95 f26 1"/>
                <a:gd name="f126" fmla="*/ f96 f27 1"/>
                <a:gd name="f127" fmla="*/ f97 f27 1"/>
                <a:gd name="f128" fmla="*/ f98 f27 1"/>
                <a:gd name="f129" fmla="*/ f99 f26 1"/>
                <a:gd name="f130" fmla="*/ f100 f27 1"/>
                <a:gd name="f131" fmla="*/ f101 f26 1"/>
                <a:gd name="f132" fmla="*/ f102 f27 1"/>
                <a:gd name="f133" fmla="*/ f103 f27 1"/>
                <a:gd name="f134" fmla="*/ f104 f27 1"/>
                <a:gd name="f135" fmla="*/ f105 f26 1"/>
                <a:gd name="f136" fmla="*/ f106 f27 1"/>
                <a:gd name="f137" fmla="*/ f107 f27 1"/>
                <a:gd name="f138" fmla="*/ f108 f26 1"/>
                <a:gd name="f139" fmla="*/ f109 f26 1"/>
                <a:gd name="f140" fmla="*/ f110 f26 1"/>
                <a:gd name="f141" fmla="*/ f111 f26 1"/>
                <a:gd name="f142" fmla="*/ f112 f27 1"/>
                <a:gd name="f143" fmla="*/ f113 f26 1"/>
                <a:gd name="f144" fmla="*/ f114 f26 1"/>
                <a:gd name="f145" fmla="*/ f115 f27 1"/>
                <a:gd name="f146" fmla="*/ f116 f27 1"/>
              </a:gdLst>
              <a:ahLst/>
              <a:cxnLst>
                <a:cxn ang="3cd4">
                  <a:pos x="hc" y="t"/>
                </a:cxn>
                <a:cxn ang="0">
                  <a:pos x="r" y="vc"/>
                </a:cxn>
                <a:cxn ang="cd4">
                  <a:pos x="hc" y="b"/>
                </a:cxn>
                <a:cxn ang="cd2">
                  <a:pos x="l" y="vc"/>
                </a:cxn>
                <a:cxn ang="f90">
                  <a:pos x="f121" y="f122"/>
                </a:cxn>
                <a:cxn ang="f90">
                  <a:pos x="f121" y="f122"/>
                </a:cxn>
                <a:cxn ang="f90">
                  <a:pos x="f123" y="f124"/>
                </a:cxn>
                <a:cxn ang="f90">
                  <a:pos x="f125" y="f126"/>
                </a:cxn>
                <a:cxn ang="f90">
                  <a:pos x="f125" y="f127"/>
                </a:cxn>
                <a:cxn ang="f90">
                  <a:pos x="f125" y="f127"/>
                </a:cxn>
                <a:cxn ang="f90">
                  <a:pos x="f125" y="f128"/>
                </a:cxn>
                <a:cxn ang="f90">
                  <a:pos x="f129" y="f130"/>
                </a:cxn>
                <a:cxn ang="f90">
                  <a:pos x="f129" y="f130"/>
                </a:cxn>
                <a:cxn ang="f90">
                  <a:pos x="f131" y="f132"/>
                </a:cxn>
                <a:cxn ang="f90">
                  <a:pos x="f121" y="f133"/>
                </a:cxn>
                <a:cxn ang="f90">
                  <a:pos x="f121" y="f133"/>
                </a:cxn>
                <a:cxn ang="f90">
                  <a:pos x="f131" y="f134"/>
                </a:cxn>
                <a:cxn ang="f90">
                  <a:pos x="f135" y="f136"/>
                </a:cxn>
                <a:cxn ang="f90">
                  <a:pos x="f123" y="f137"/>
                </a:cxn>
                <a:cxn ang="f90">
                  <a:pos x="f138" y="f137"/>
                </a:cxn>
                <a:cxn ang="f90">
                  <a:pos x="f138" y="f137"/>
                </a:cxn>
                <a:cxn ang="f90">
                  <a:pos x="f139" y="f137"/>
                </a:cxn>
                <a:cxn ang="f90">
                  <a:pos x="f140" y="f136"/>
                </a:cxn>
                <a:cxn ang="f90">
                  <a:pos x="f141" y="f142"/>
                </a:cxn>
                <a:cxn ang="f90">
                  <a:pos x="f141" y="f132"/>
                </a:cxn>
                <a:cxn ang="f90">
                  <a:pos x="f141" y="f132"/>
                </a:cxn>
                <a:cxn ang="f90">
                  <a:pos x="f141" y="f127"/>
                </a:cxn>
                <a:cxn ang="f90">
                  <a:pos x="f143" y="f122"/>
                </a:cxn>
                <a:cxn ang="f90">
                  <a:pos x="f144" y="f145"/>
                </a:cxn>
                <a:cxn ang="f90">
                  <a:pos x="f123" y="f146"/>
                </a:cxn>
                <a:cxn ang="f90">
                  <a:pos x="f121" y="f122"/>
                </a:cxn>
              </a:cxnLst>
              <a:rect l="f117" t="f120" r="f118" b="f119"/>
              <a:pathLst>
                <a:path w="28" h="46">
                  <a:moveTo>
                    <a:pt x="f5" y="f8"/>
                  </a:moveTo>
                  <a:lnTo>
                    <a:pt x="f5" y="f8"/>
                  </a:lnTo>
                  <a:lnTo>
                    <a:pt x="f9" y="f10"/>
                  </a:lnTo>
                  <a:lnTo>
                    <a:pt x="f11" y="f12"/>
                  </a:lnTo>
                  <a:lnTo>
                    <a:pt x="f11" y="f6"/>
                  </a:lnTo>
                  <a:lnTo>
                    <a:pt x="f11" y="f6"/>
                  </a:lnTo>
                  <a:lnTo>
                    <a:pt x="f11" y="f13"/>
                  </a:lnTo>
                  <a:lnTo>
                    <a:pt x="f14" y="f15"/>
                  </a:lnTo>
                  <a:lnTo>
                    <a:pt x="f14" y="f15"/>
                  </a:lnTo>
                  <a:lnTo>
                    <a:pt x="f16" y="f17"/>
                  </a:lnTo>
                  <a:lnTo>
                    <a:pt x="f5" y="f18"/>
                  </a:lnTo>
                  <a:lnTo>
                    <a:pt x="f5" y="f18"/>
                  </a:lnTo>
                  <a:lnTo>
                    <a:pt x="f16" y="f9"/>
                  </a:lnTo>
                  <a:lnTo>
                    <a:pt x="f19" y="f19"/>
                  </a:lnTo>
                  <a:lnTo>
                    <a:pt x="f9" y="f5"/>
                  </a:lnTo>
                  <a:lnTo>
                    <a:pt x="f20" y="f5"/>
                  </a:lnTo>
                  <a:lnTo>
                    <a:pt x="f20" y="f5"/>
                  </a:lnTo>
                  <a:lnTo>
                    <a:pt x="f21" y="f5"/>
                  </a:lnTo>
                  <a:lnTo>
                    <a:pt x="f15" y="f19"/>
                  </a:lnTo>
                  <a:lnTo>
                    <a:pt x="f6" y="f11"/>
                  </a:lnTo>
                  <a:lnTo>
                    <a:pt x="f6" y="f17"/>
                  </a:lnTo>
                  <a:lnTo>
                    <a:pt x="f6" y="f17"/>
                  </a:lnTo>
                  <a:lnTo>
                    <a:pt x="f6" y="f6"/>
                  </a:lnTo>
                  <a:lnTo>
                    <a:pt x="f22" y="f8"/>
                  </a:lnTo>
                  <a:lnTo>
                    <a:pt x="f23" y="f24"/>
                  </a:lnTo>
                  <a:lnTo>
                    <a:pt x="f9" y="f7"/>
                  </a:lnTo>
                  <a:lnTo>
                    <a:pt x="f5" y="f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8" name="Freeform 27"/>
            <p:cNvSpPr/>
            <p:nvPr/>
          </p:nvSpPr>
          <p:spPr>
            <a:xfrm>
              <a:off x="2159108" y="2778916"/>
              <a:ext cx="79077" cy="137214"/>
            </a:xfrm>
            <a:custGeom>
              <a:avLst/>
              <a:gdLst>
                <a:gd name="f0" fmla="val 10800000"/>
                <a:gd name="f1" fmla="val 5400000"/>
                <a:gd name="f2" fmla="val 180"/>
                <a:gd name="f3" fmla="val w"/>
                <a:gd name="f4" fmla="val h"/>
                <a:gd name="f5" fmla="val 0"/>
                <a:gd name="f6" fmla="val 68"/>
                <a:gd name="f7" fmla="val 118"/>
                <a:gd name="f8" fmla="val 66"/>
                <a:gd name="f9" fmla="val 106"/>
                <a:gd name="f10" fmla="val 60"/>
                <a:gd name="f11" fmla="val 112"/>
                <a:gd name="f12" fmla="val 52"/>
                <a:gd name="f13" fmla="val 116"/>
                <a:gd name="f14" fmla="val 46"/>
                <a:gd name="f15" fmla="val 38"/>
                <a:gd name="f16" fmla="val 30"/>
                <a:gd name="f17" fmla="val 22"/>
                <a:gd name="f18" fmla="val 114"/>
                <a:gd name="f19" fmla="val 16"/>
                <a:gd name="f20" fmla="val 10"/>
                <a:gd name="f21" fmla="val 6"/>
                <a:gd name="f22" fmla="val 100"/>
                <a:gd name="f23" fmla="val 2"/>
                <a:gd name="f24" fmla="val 94"/>
                <a:gd name="f25" fmla="val 86"/>
                <a:gd name="f26" fmla="val 78"/>
                <a:gd name="f27" fmla="val 42"/>
                <a:gd name="f28" fmla="val 20"/>
                <a:gd name="f29" fmla="val 28"/>
                <a:gd name="f30" fmla="val 36"/>
                <a:gd name="f31" fmla="val 34"/>
                <a:gd name="f32" fmla="val 48"/>
                <a:gd name="f33" fmla="val 40"/>
                <a:gd name="f34" fmla="val 58"/>
                <a:gd name="f35" fmla="val 44"/>
                <a:gd name="f36" fmla="val 62"/>
                <a:gd name="f37" fmla="val 50"/>
                <a:gd name="f38" fmla="val 64"/>
                <a:gd name="f39" fmla="val 84"/>
                <a:gd name="f40" fmla="val 24"/>
                <a:gd name="f41" fmla="val 92"/>
                <a:gd name="f42" fmla="val 26"/>
                <a:gd name="f43" fmla="val 98"/>
                <a:gd name="f44" fmla="val 32"/>
                <a:gd name="f45" fmla="val 102"/>
                <a:gd name="f46" fmla="val 56"/>
                <a:gd name="f47" fmla="+- 0 0 -90"/>
                <a:gd name="f48" fmla="*/ f3 1 68"/>
                <a:gd name="f49" fmla="*/ f4 1 118"/>
                <a:gd name="f50" fmla="+- f7 0 f5"/>
                <a:gd name="f51" fmla="+- f6 0 f5"/>
                <a:gd name="f52" fmla="*/ f47 f0 1"/>
                <a:gd name="f53" fmla="*/ f51 1 68"/>
                <a:gd name="f54" fmla="*/ f50 1 118"/>
                <a:gd name="f55" fmla="*/ 66 f51 1"/>
                <a:gd name="f56" fmla="*/ 106 f50 1"/>
                <a:gd name="f57" fmla="*/ 52 f51 1"/>
                <a:gd name="f58" fmla="*/ 116 f50 1"/>
                <a:gd name="f59" fmla="*/ 38 f51 1"/>
                <a:gd name="f60" fmla="*/ 118 f50 1"/>
                <a:gd name="f61" fmla="*/ 30 f51 1"/>
                <a:gd name="f62" fmla="*/ 16 f51 1"/>
                <a:gd name="f63" fmla="*/ 112 f50 1"/>
                <a:gd name="f64" fmla="*/ 6 f51 1"/>
                <a:gd name="f65" fmla="*/ 100 f50 1"/>
                <a:gd name="f66" fmla="*/ 2 f51 1"/>
                <a:gd name="f67" fmla="*/ 86 f50 1"/>
                <a:gd name="f68" fmla="*/ 0 f51 1"/>
                <a:gd name="f69" fmla="*/ 78 f50 1"/>
                <a:gd name="f70" fmla="*/ 60 f50 1"/>
                <a:gd name="f71" fmla="*/ 10 f51 1"/>
                <a:gd name="f72" fmla="*/ 46 f50 1"/>
                <a:gd name="f73" fmla="*/ 42 f50 1"/>
                <a:gd name="f74" fmla="*/ 28 f51 1"/>
                <a:gd name="f75" fmla="*/ 36 f50 1"/>
                <a:gd name="f76" fmla="*/ 34 f51 1"/>
                <a:gd name="f77" fmla="*/ 40 f50 1"/>
                <a:gd name="f78" fmla="*/ 58 f51 1"/>
                <a:gd name="f79" fmla="*/ 44 f50 1"/>
                <a:gd name="f80" fmla="*/ 64 f51 1"/>
                <a:gd name="f81" fmla="*/ 58 f50 1"/>
                <a:gd name="f82" fmla="*/ 68 f51 1"/>
                <a:gd name="f83" fmla="*/ 84 f50 1"/>
                <a:gd name="f84" fmla="*/ 22 f51 1"/>
                <a:gd name="f85" fmla="*/ 24 f51 1"/>
                <a:gd name="f86" fmla="*/ 92 f50 1"/>
                <a:gd name="f87" fmla="*/ 32 f51 1"/>
                <a:gd name="f88" fmla="*/ 102 f50 1"/>
                <a:gd name="f89" fmla="*/ 94 f50 1"/>
                <a:gd name="f90" fmla="*/ 56 f51 1"/>
                <a:gd name="f91" fmla="*/ 16 f50 1"/>
                <a:gd name="f92" fmla="*/ 20 f50 1"/>
                <a:gd name="f93" fmla="*/ 46 f51 1"/>
                <a:gd name="f94" fmla="*/ 68 f50 1"/>
                <a:gd name="f95" fmla="*/ 44 f51 1"/>
                <a:gd name="f96" fmla="*/ 56 f50 1"/>
                <a:gd name="f97" fmla="*/ 50 f50 1"/>
                <a:gd name="f98" fmla="*/ 52 f50 1"/>
                <a:gd name="f99" fmla="*/ f52 1 f2"/>
                <a:gd name="f100" fmla="*/ f55 1 68"/>
                <a:gd name="f101" fmla="*/ f56 1 118"/>
                <a:gd name="f102" fmla="*/ f57 1 68"/>
                <a:gd name="f103" fmla="*/ f58 1 118"/>
                <a:gd name="f104" fmla="*/ f59 1 68"/>
                <a:gd name="f105" fmla="*/ f60 1 118"/>
                <a:gd name="f106" fmla="*/ f61 1 68"/>
                <a:gd name="f107" fmla="*/ f62 1 68"/>
                <a:gd name="f108" fmla="*/ f63 1 118"/>
                <a:gd name="f109" fmla="*/ f64 1 68"/>
                <a:gd name="f110" fmla="*/ f65 1 118"/>
                <a:gd name="f111" fmla="*/ f66 1 68"/>
                <a:gd name="f112" fmla="*/ f67 1 118"/>
                <a:gd name="f113" fmla="*/ f68 1 68"/>
                <a:gd name="f114" fmla="*/ f69 1 118"/>
                <a:gd name="f115" fmla="*/ f70 1 118"/>
                <a:gd name="f116" fmla="*/ f71 1 68"/>
                <a:gd name="f117" fmla="*/ f72 1 118"/>
                <a:gd name="f118" fmla="*/ f73 1 118"/>
                <a:gd name="f119" fmla="*/ f74 1 68"/>
                <a:gd name="f120" fmla="*/ f75 1 118"/>
                <a:gd name="f121" fmla="*/ f76 1 68"/>
                <a:gd name="f122" fmla="*/ f77 1 118"/>
                <a:gd name="f123" fmla="*/ f78 1 68"/>
                <a:gd name="f124" fmla="*/ f79 1 118"/>
                <a:gd name="f125" fmla="*/ f80 1 68"/>
                <a:gd name="f126" fmla="*/ f81 1 118"/>
                <a:gd name="f127" fmla="*/ f82 1 68"/>
                <a:gd name="f128" fmla="*/ f83 1 118"/>
                <a:gd name="f129" fmla="*/ f84 1 68"/>
                <a:gd name="f130" fmla="*/ f85 1 68"/>
                <a:gd name="f131" fmla="*/ f86 1 118"/>
                <a:gd name="f132" fmla="*/ f87 1 68"/>
                <a:gd name="f133" fmla="*/ f88 1 118"/>
                <a:gd name="f134" fmla="*/ f89 1 118"/>
                <a:gd name="f135" fmla="*/ f90 1 68"/>
                <a:gd name="f136" fmla="*/ f91 1 118"/>
                <a:gd name="f137" fmla="*/ f92 1 118"/>
                <a:gd name="f138" fmla="*/ f93 1 68"/>
                <a:gd name="f139" fmla="*/ f94 1 118"/>
                <a:gd name="f140" fmla="*/ f95 1 68"/>
                <a:gd name="f141" fmla="*/ f96 1 118"/>
                <a:gd name="f142" fmla="*/ f97 1 118"/>
                <a:gd name="f143" fmla="*/ f98 1 118"/>
                <a:gd name="f144" fmla="*/ 0 1 f53"/>
                <a:gd name="f145" fmla="*/ f6 1 f53"/>
                <a:gd name="f146" fmla="*/ 0 1 f54"/>
                <a:gd name="f147" fmla="*/ f7 1 f54"/>
                <a:gd name="f148" fmla="+- f99 0 f1"/>
                <a:gd name="f149" fmla="*/ f100 1 f53"/>
                <a:gd name="f150" fmla="*/ f101 1 f54"/>
                <a:gd name="f151" fmla="*/ f102 1 f53"/>
                <a:gd name="f152" fmla="*/ f103 1 f54"/>
                <a:gd name="f153" fmla="*/ f104 1 f53"/>
                <a:gd name="f154" fmla="*/ f105 1 f54"/>
                <a:gd name="f155" fmla="*/ f106 1 f53"/>
                <a:gd name="f156" fmla="*/ f107 1 f53"/>
                <a:gd name="f157" fmla="*/ f108 1 f54"/>
                <a:gd name="f158" fmla="*/ f109 1 f53"/>
                <a:gd name="f159" fmla="*/ f110 1 f54"/>
                <a:gd name="f160" fmla="*/ f111 1 f53"/>
                <a:gd name="f161" fmla="*/ f112 1 f54"/>
                <a:gd name="f162" fmla="*/ f113 1 f53"/>
                <a:gd name="f163" fmla="*/ f114 1 f54"/>
                <a:gd name="f164" fmla="*/ f115 1 f54"/>
                <a:gd name="f165" fmla="*/ f116 1 f53"/>
                <a:gd name="f166" fmla="*/ f117 1 f54"/>
                <a:gd name="f167" fmla="*/ f118 1 f54"/>
                <a:gd name="f168" fmla="*/ f119 1 f53"/>
                <a:gd name="f169" fmla="*/ f120 1 f54"/>
                <a:gd name="f170" fmla="*/ f121 1 f53"/>
                <a:gd name="f171" fmla="*/ f122 1 f54"/>
                <a:gd name="f172" fmla="*/ f123 1 f53"/>
                <a:gd name="f173" fmla="*/ f124 1 f54"/>
                <a:gd name="f174" fmla="*/ f125 1 f53"/>
                <a:gd name="f175" fmla="*/ f126 1 f54"/>
                <a:gd name="f176" fmla="*/ f127 1 f53"/>
                <a:gd name="f177" fmla="*/ f128 1 f54"/>
                <a:gd name="f178" fmla="*/ f129 1 f53"/>
                <a:gd name="f179" fmla="*/ f130 1 f53"/>
                <a:gd name="f180" fmla="*/ f131 1 f54"/>
                <a:gd name="f181" fmla="*/ f132 1 f53"/>
                <a:gd name="f182" fmla="*/ f133 1 f54"/>
                <a:gd name="f183" fmla="*/ f134 1 f54"/>
                <a:gd name="f184" fmla="*/ f135 1 f53"/>
                <a:gd name="f185" fmla="*/ f136 1 f54"/>
                <a:gd name="f186" fmla="*/ f137 1 f54"/>
                <a:gd name="f187" fmla="*/ f138 1 f53"/>
                <a:gd name="f188" fmla="*/ f139 1 f54"/>
                <a:gd name="f189" fmla="*/ f140 1 f53"/>
                <a:gd name="f190" fmla="*/ f141 1 f54"/>
                <a:gd name="f191" fmla="*/ f142 1 f54"/>
                <a:gd name="f192" fmla="*/ f143 1 f54"/>
                <a:gd name="f193" fmla="*/ f144 f48 1"/>
                <a:gd name="f194" fmla="*/ f145 f48 1"/>
                <a:gd name="f195" fmla="*/ f147 f49 1"/>
                <a:gd name="f196" fmla="*/ f146 f49 1"/>
                <a:gd name="f197" fmla="*/ f149 f48 1"/>
                <a:gd name="f198" fmla="*/ f150 f49 1"/>
                <a:gd name="f199" fmla="*/ f151 f48 1"/>
                <a:gd name="f200" fmla="*/ f152 f49 1"/>
                <a:gd name="f201" fmla="*/ f153 f48 1"/>
                <a:gd name="f202" fmla="*/ f154 f49 1"/>
                <a:gd name="f203" fmla="*/ f155 f48 1"/>
                <a:gd name="f204" fmla="*/ f156 f48 1"/>
                <a:gd name="f205" fmla="*/ f157 f49 1"/>
                <a:gd name="f206" fmla="*/ f158 f48 1"/>
                <a:gd name="f207" fmla="*/ f159 f49 1"/>
                <a:gd name="f208" fmla="*/ f160 f48 1"/>
                <a:gd name="f209" fmla="*/ f161 f49 1"/>
                <a:gd name="f210" fmla="*/ f162 f48 1"/>
                <a:gd name="f211" fmla="*/ f163 f49 1"/>
                <a:gd name="f212" fmla="*/ f164 f49 1"/>
                <a:gd name="f213" fmla="*/ f165 f48 1"/>
                <a:gd name="f214" fmla="*/ f166 f49 1"/>
                <a:gd name="f215" fmla="*/ f167 f49 1"/>
                <a:gd name="f216" fmla="*/ f168 f48 1"/>
                <a:gd name="f217" fmla="*/ f169 f49 1"/>
                <a:gd name="f218" fmla="*/ f170 f48 1"/>
                <a:gd name="f219" fmla="*/ f171 f49 1"/>
                <a:gd name="f220" fmla="*/ f172 f48 1"/>
                <a:gd name="f221" fmla="*/ f173 f49 1"/>
                <a:gd name="f222" fmla="*/ f174 f48 1"/>
                <a:gd name="f223" fmla="*/ f175 f49 1"/>
                <a:gd name="f224" fmla="*/ f176 f48 1"/>
                <a:gd name="f225" fmla="*/ f177 f49 1"/>
                <a:gd name="f226" fmla="*/ f178 f48 1"/>
                <a:gd name="f227" fmla="*/ f179 f48 1"/>
                <a:gd name="f228" fmla="*/ f180 f49 1"/>
                <a:gd name="f229" fmla="*/ f181 f48 1"/>
                <a:gd name="f230" fmla="*/ f182 f49 1"/>
                <a:gd name="f231" fmla="*/ f183 f49 1"/>
                <a:gd name="f232" fmla="*/ f184 f48 1"/>
                <a:gd name="f233" fmla="*/ f185 f49 1"/>
                <a:gd name="f234" fmla="*/ f186 f49 1"/>
                <a:gd name="f235" fmla="*/ f187 f48 1"/>
                <a:gd name="f236" fmla="*/ f188 f49 1"/>
                <a:gd name="f237" fmla="*/ f189 f48 1"/>
                <a:gd name="f238" fmla="*/ f190 f49 1"/>
                <a:gd name="f239" fmla="*/ f191 f49 1"/>
                <a:gd name="f240" fmla="*/ f192 f49 1"/>
              </a:gdLst>
              <a:ahLst/>
              <a:cxnLst>
                <a:cxn ang="3cd4">
                  <a:pos x="hc" y="t"/>
                </a:cxn>
                <a:cxn ang="0">
                  <a:pos x="r" y="vc"/>
                </a:cxn>
                <a:cxn ang="cd4">
                  <a:pos x="hc" y="b"/>
                </a:cxn>
                <a:cxn ang="cd2">
                  <a:pos x="l" y="vc"/>
                </a:cxn>
                <a:cxn ang="f148">
                  <a:pos x="f197" y="f198"/>
                </a:cxn>
                <a:cxn ang="f148">
                  <a:pos x="f199" y="f200"/>
                </a:cxn>
                <a:cxn ang="f148">
                  <a:pos x="f201" y="f202"/>
                </a:cxn>
                <a:cxn ang="f148">
                  <a:pos x="f203" y="f200"/>
                </a:cxn>
                <a:cxn ang="f148">
                  <a:pos x="f204" y="f205"/>
                </a:cxn>
                <a:cxn ang="f148">
                  <a:pos x="f206" y="f207"/>
                </a:cxn>
                <a:cxn ang="f148">
                  <a:pos x="f208" y="f209"/>
                </a:cxn>
                <a:cxn ang="f148">
                  <a:pos x="f210" y="f211"/>
                </a:cxn>
                <a:cxn ang="f148">
                  <a:pos x="f208" y="f212"/>
                </a:cxn>
                <a:cxn ang="f148">
                  <a:pos x="f213" y="f214"/>
                </a:cxn>
                <a:cxn ang="f148">
                  <a:pos x="f204" y="f215"/>
                </a:cxn>
                <a:cxn ang="f148">
                  <a:pos x="f216" y="f217"/>
                </a:cxn>
                <a:cxn ang="f148">
                  <a:pos x="f218" y="f217"/>
                </a:cxn>
                <a:cxn ang="f148">
                  <a:pos x="f199" y="f219"/>
                </a:cxn>
                <a:cxn ang="f148">
                  <a:pos x="f220" y="f221"/>
                </a:cxn>
                <a:cxn ang="f148">
                  <a:pos x="f222" y="f223"/>
                </a:cxn>
                <a:cxn ang="f148">
                  <a:pos x="f224" y="f211"/>
                </a:cxn>
                <a:cxn ang="f148">
                  <a:pos x="f224" y="f225"/>
                </a:cxn>
                <a:cxn ang="f148">
                  <a:pos x="f226" y="f225"/>
                </a:cxn>
                <a:cxn ang="f148">
                  <a:pos x="f227" y="f228"/>
                </a:cxn>
                <a:cxn ang="f148">
                  <a:pos x="f229" y="f230"/>
                </a:cxn>
                <a:cxn ang="f148">
                  <a:pos x="f201" y="f230"/>
                </a:cxn>
                <a:cxn ang="f148">
                  <a:pos x="f220" y="f231"/>
                </a:cxn>
                <a:cxn ang="f148">
                  <a:pos x="f232" y="f233"/>
                </a:cxn>
                <a:cxn ang="f148">
                  <a:pos x="f204" y="f234"/>
                </a:cxn>
                <a:cxn ang="f148">
                  <a:pos x="f232" y="f233"/>
                </a:cxn>
                <a:cxn ang="f148">
                  <a:pos x="f235" y="f236"/>
                </a:cxn>
                <a:cxn ang="f148">
                  <a:pos x="f235" y="f212"/>
                </a:cxn>
                <a:cxn ang="f148">
                  <a:pos x="f237" y="f238"/>
                </a:cxn>
                <a:cxn ang="f148">
                  <a:pos x="f218" y="f239"/>
                </a:cxn>
                <a:cxn ang="f148">
                  <a:pos x="f203" y="f240"/>
                </a:cxn>
                <a:cxn ang="f148">
                  <a:pos x="f227" y="f212"/>
                </a:cxn>
                <a:cxn ang="f148">
                  <a:pos x="f226" y="f236"/>
                </a:cxn>
              </a:cxnLst>
              <a:rect l="f193" t="f196" r="f194" b="f195"/>
              <a:pathLst>
                <a:path w="68" h="118">
                  <a:moveTo>
                    <a:pt x="f8" y="f9"/>
                  </a:moveTo>
                  <a:lnTo>
                    <a:pt x="f8" y="f9"/>
                  </a:lnTo>
                  <a:lnTo>
                    <a:pt x="f10" y="f11"/>
                  </a:lnTo>
                  <a:lnTo>
                    <a:pt x="f12" y="f13"/>
                  </a:lnTo>
                  <a:lnTo>
                    <a:pt x="f14" y="f7"/>
                  </a:lnTo>
                  <a:lnTo>
                    <a:pt x="f15" y="f7"/>
                  </a:lnTo>
                  <a:lnTo>
                    <a:pt x="f15" y="f7"/>
                  </a:lnTo>
                  <a:lnTo>
                    <a:pt x="f16" y="f13"/>
                  </a:lnTo>
                  <a:lnTo>
                    <a:pt x="f17" y="f18"/>
                  </a:lnTo>
                  <a:lnTo>
                    <a:pt x="f19" y="f11"/>
                  </a:lnTo>
                  <a:lnTo>
                    <a:pt x="f20" y="f9"/>
                  </a:lnTo>
                  <a:lnTo>
                    <a:pt x="f21" y="f22"/>
                  </a:lnTo>
                  <a:lnTo>
                    <a:pt x="f23" y="f24"/>
                  </a:lnTo>
                  <a:lnTo>
                    <a:pt x="f23" y="f25"/>
                  </a:lnTo>
                  <a:lnTo>
                    <a:pt x="f5" y="f26"/>
                  </a:lnTo>
                  <a:lnTo>
                    <a:pt x="f5" y="f26"/>
                  </a:lnTo>
                  <a:lnTo>
                    <a:pt x="f5" y="f6"/>
                  </a:lnTo>
                  <a:lnTo>
                    <a:pt x="f23" y="f10"/>
                  </a:lnTo>
                  <a:lnTo>
                    <a:pt x="f21" y="f12"/>
                  </a:lnTo>
                  <a:lnTo>
                    <a:pt x="f20" y="f14"/>
                  </a:lnTo>
                  <a:lnTo>
                    <a:pt x="f20" y="f14"/>
                  </a:lnTo>
                  <a:lnTo>
                    <a:pt x="f19" y="f27"/>
                  </a:lnTo>
                  <a:lnTo>
                    <a:pt x="f28" y="f15"/>
                  </a:lnTo>
                  <a:lnTo>
                    <a:pt x="f29" y="f30"/>
                  </a:lnTo>
                  <a:lnTo>
                    <a:pt x="f31" y="f30"/>
                  </a:lnTo>
                  <a:lnTo>
                    <a:pt x="f31" y="f30"/>
                  </a:lnTo>
                  <a:lnTo>
                    <a:pt x="f32" y="f15"/>
                  </a:lnTo>
                  <a:lnTo>
                    <a:pt x="f12" y="f33"/>
                  </a:lnTo>
                  <a:lnTo>
                    <a:pt x="f34" y="f35"/>
                  </a:lnTo>
                  <a:lnTo>
                    <a:pt x="f34" y="f35"/>
                  </a:lnTo>
                  <a:lnTo>
                    <a:pt x="f36" y="f37"/>
                  </a:lnTo>
                  <a:lnTo>
                    <a:pt x="f38" y="f34"/>
                  </a:lnTo>
                  <a:lnTo>
                    <a:pt x="f8" y="f6"/>
                  </a:lnTo>
                  <a:lnTo>
                    <a:pt x="f6" y="f26"/>
                  </a:lnTo>
                  <a:lnTo>
                    <a:pt x="f6" y="f26"/>
                  </a:lnTo>
                  <a:lnTo>
                    <a:pt x="f6" y="f39"/>
                  </a:lnTo>
                  <a:lnTo>
                    <a:pt x="f17" y="f39"/>
                  </a:lnTo>
                  <a:lnTo>
                    <a:pt x="f17" y="f39"/>
                  </a:lnTo>
                  <a:lnTo>
                    <a:pt x="f17" y="f39"/>
                  </a:lnTo>
                  <a:lnTo>
                    <a:pt x="f40" y="f41"/>
                  </a:lnTo>
                  <a:lnTo>
                    <a:pt x="f42" y="f43"/>
                  </a:lnTo>
                  <a:lnTo>
                    <a:pt x="f44" y="f45"/>
                  </a:lnTo>
                  <a:lnTo>
                    <a:pt x="f15" y="f45"/>
                  </a:lnTo>
                  <a:lnTo>
                    <a:pt x="f15" y="f45"/>
                  </a:lnTo>
                  <a:lnTo>
                    <a:pt x="f37" y="f22"/>
                  </a:lnTo>
                  <a:lnTo>
                    <a:pt x="f34" y="f24"/>
                  </a:lnTo>
                  <a:lnTo>
                    <a:pt x="f8" y="f9"/>
                  </a:lnTo>
                  <a:close/>
                  <a:moveTo>
                    <a:pt x="f46" y="f19"/>
                  </a:moveTo>
                  <a:lnTo>
                    <a:pt x="f17" y="f16"/>
                  </a:lnTo>
                  <a:lnTo>
                    <a:pt x="f19" y="f28"/>
                  </a:lnTo>
                  <a:lnTo>
                    <a:pt x="f32" y="f5"/>
                  </a:lnTo>
                  <a:lnTo>
                    <a:pt x="f46" y="f19"/>
                  </a:lnTo>
                  <a:close/>
                  <a:moveTo>
                    <a:pt x="f14" y="f6"/>
                  </a:moveTo>
                  <a:lnTo>
                    <a:pt x="f14" y="f6"/>
                  </a:lnTo>
                  <a:lnTo>
                    <a:pt x="f14" y="f6"/>
                  </a:lnTo>
                  <a:lnTo>
                    <a:pt x="f14" y="f10"/>
                  </a:lnTo>
                  <a:lnTo>
                    <a:pt x="f35" y="f46"/>
                  </a:lnTo>
                  <a:lnTo>
                    <a:pt x="f35" y="f46"/>
                  </a:lnTo>
                  <a:lnTo>
                    <a:pt x="f33" y="f12"/>
                  </a:lnTo>
                  <a:lnTo>
                    <a:pt x="f31" y="f37"/>
                  </a:lnTo>
                  <a:lnTo>
                    <a:pt x="f31" y="f37"/>
                  </a:lnTo>
                  <a:lnTo>
                    <a:pt x="f16" y="f12"/>
                  </a:lnTo>
                  <a:lnTo>
                    <a:pt x="f42" y="f46"/>
                  </a:lnTo>
                  <a:lnTo>
                    <a:pt x="f40" y="f10"/>
                  </a:lnTo>
                  <a:lnTo>
                    <a:pt x="f17" y="f6"/>
                  </a:lnTo>
                  <a:lnTo>
                    <a:pt x="f17" y="f6"/>
                  </a:lnTo>
                  <a:lnTo>
                    <a:pt x="f14" y="f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29" name="Freeform 28"/>
            <p:cNvSpPr/>
            <p:nvPr/>
          </p:nvSpPr>
          <p:spPr>
            <a:xfrm>
              <a:off x="2249808" y="2783561"/>
              <a:ext cx="81399" cy="132569"/>
            </a:xfrm>
            <a:custGeom>
              <a:avLst/>
              <a:gdLst>
                <a:gd name="f0" fmla="val 10800000"/>
                <a:gd name="f1" fmla="val 5400000"/>
                <a:gd name="f2" fmla="val 180"/>
                <a:gd name="f3" fmla="val w"/>
                <a:gd name="f4" fmla="val h"/>
                <a:gd name="f5" fmla="val 0"/>
                <a:gd name="f6" fmla="val 70"/>
                <a:gd name="f7" fmla="val 114"/>
                <a:gd name="f8" fmla="val 66"/>
                <a:gd name="f9" fmla="val 84"/>
                <a:gd name="f10" fmla="val 68"/>
                <a:gd name="f11" fmla="val 104"/>
                <a:gd name="f12" fmla="val 112"/>
                <a:gd name="f13" fmla="val 52"/>
                <a:gd name="f14" fmla="val 50"/>
                <a:gd name="f15" fmla="val 108"/>
                <a:gd name="f16" fmla="val 42"/>
                <a:gd name="f17" fmla="val 32"/>
                <a:gd name="f18" fmla="val 26"/>
                <a:gd name="f19" fmla="val 18"/>
                <a:gd name="f20" fmla="val 110"/>
                <a:gd name="f21" fmla="val 14"/>
                <a:gd name="f22" fmla="val 8"/>
                <a:gd name="f23" fmla="val 102"/>
                <a:gd name="f24" fmla="val 4"/>
                <a:gd name="f25" fmla="val 98"/>
                <a:gd name="f26" fmla="val 2"/>
                <a:gd name="f27" fmla="val 90"/>
                <a:gd name="f28" fmla="val 82"/>
                <a:gd name="f29" fmla="val 74"/>
                <a:gd name="f30" fmla="val 58"/>
                <a:gd name="f31" fmla="val 6"/>
                <a:gd name="f32" fmla="val 10"/>
                <a:gd name="f33" fmla="val 44"/>
                <a:gd name="f34" fmla="val 40"/>
                <a:gd name="f35" fmla="val 20"/>
                <a:gd name="f36" fmla="val 36"/>
                <a:gd name="f37" fmla="val 34"/>
                <a:gd name="f38" fmla="val 48"/>
                <a:gd name="f39" fmla="val 38"/>
                <a:gd name="f40" fmla="val 46"/>
                <a:gd name="f41" fmla="val 30"/>
                <a:gd name="f42" fmla="val 56"/>
                <a:gd name="f43" fmla="val 24"/>
                <a:gd name="f44" fmla="val 62"/>
                <a:gd name="f45" fmla="val 22"/>
                <a:gd name="f46" fmla="val 92"/>
                <a:gd name="f47" fmla="val 96"/>
                <a:gd name="f48" fmla="val 94"/>
                <a:gd name="f49" fmla="val 54"/>
                <a:gd name="f50" fmla="+- 0 0 -90"/>
                <a:gd name="f51" fmla="*/ f3 1 70"/>
                <a:gd name="f52" fmla="*/ f4 1 114"/>
                <a:gd name="f53" fmla="+- f7 0 f5"/>
                <a:gd name="f54" fmla="+- f6 0 f5"/>
                <a:gd name="f55" fmla="*/ f50 f0 1"/>
                <a:gd name="f56" fmla="*/ f54 1 70"/>
                <a:gd name="f57" fmla="*/ f53 1 114"/>
                <a:gd name="f58" fmla="*/ 66 f54 1"/>
                <a:gd name="f59" fmla="*/ 84 f53 1"/>
                <a:gd name="f60" fmla="*/ 68 f54 1"/>
                <a:gd name="f61" fmla="*/ 104 f53 1"/>
                <a:gd name="f62" fmla="*/ 70 f54 1"/>
                <a:gd name="f63" fmla="*/ 112 f53 1"/>
                <a:gd name="f64" fmla="*/ 52 f54 1"/>
                <a:gd name="f65" fmla="*/ 50 f54 1"/>
                <a:gd name="f66" fmla="*/ 108 f53 1"/>
                <a:gd name="f67" fmla="*/ 42 f54 1"/>
                <a:gd name="f68" fmla="*/ 32 f54 1"/>
                <a:gd name="f69" fmla="*/ 114 f53 1"/>
                <a:gd name="f70" fmla="*/ 26 f54 1"/>
                <a:gd name="f71" fmla="*/ 18 f54 1"/>
                <a:gd name="f72" fmla="*/ 110 f53 1"/>
                <a:gd name="f73" fmla="*/ 14 f54 1"/>
                <a:gd name="f74" fmla="*/ 8 f54 1"/>
                <a:gd name="f75" fmla="*/ 102 f53 1"/>
                <a:gd name="f76" fmla="*/ 4 f54 1"/>
                <a:gd name="f77" fmla="*/ 98 f53 1"/>
                <a:gd name="f78" fmla="*/ 2 f54 1"/>
                <a:gd name="f79" fmla="*/ 90 f53 1"/>
                <a:gd name="f80" fmla="*/ 0 f54 1"/>
                <a:gd name="f81" fmla="*/ 82 f53 1"/>
                <a:gd name="f82" fmla="*/ 74 f53 1"/>
                <a:gd name="f83" fmla="*/ 66 f53 1"/>
                <a:gd name="f84" fmla="*/ 58 f53 1"/>
                <a:gd name="f85" fmla="*/ 6 f54 1"/>
                <a:gd name="f86" fmla="*/ 50 f53 1"/>
                <a:gd name="f87" fmla="*/ 10 f54 1"/>
                <a:gd name="f88" fmla="*/ 44 f53 1"/>
                <a:gd name="f89" fmla="*/ 40 f53 1"/>
                <a:gd name="f90" fmla="*/ 20 f54 1"/>
                <a:gd name="f91" fmla="*/ 36 f53 1"/>
                <a:gd name="f92" fmla="*/ 34 f53 1"/>
                <a:gd name="f93" fmla="*/ 34 f54 1"/>
                <a:gd name="f94" fmla="*/ 32 f53 1"/>
                <a:gd name="f95" fmla="*/ 40 f54 1"/>
                <a:gd name="f96" fmla="*/ 48 f54 1"/>
                <a:gd name="f97" fmla="*/ 38 f53 1"/>
                <a:gd name="f98" fmla="*/ 46 f54 1"/>
                <a:gd name="f99" fmla="*/ 26 f53 1"/>
                <a:gd name="f100" fmla="*/ 0 f53 1"/>
                <a:gd name="f101" fmla="*/ 2 f53 1"/>
                <a:gd name="f102" fmla="*/ 36 f54 1"/>
                <a:gd name="f103" fmla="*/ 30 f54 1"/>
                <a:gd name="f104" fmla="*/ 56 f53 1"/>
                <a:gd name="f105" fmla="*/ 24 f54 1"/>
                <a:gd name="f106" fmla="*/ 62 f53 1"/>
                <a:gd name="f107" fmla="*/ 22 f54 1"/>
                <a:gd name="f108" fmla="*/ 92 f53 1"/>
                <a:gd name="f109" fmla="*/ 96 f53 1"/>
                <a:gd name="f110" fmla="*/ 94 f53 1"/>
                <a:gd name="f111" fmla="*/ 54 f53 1"/>
                <a:gd name="f112" fmla="*/ f55 1 f2"/>
                <a:gd name="f113" fmla="*/ f58 1 70"/>
                <a:gd name="f114" fmla="*/ f59 1 114"/>
                <a:gd name="f115" fmla="*/ f60 1 70"/>
                <a:gd name="f116" fmla="*/ f61 1 114"/>
                <a:gd name="f117" fmla="*/ f62 1 70"/>
                <a:gd name="f118" fmla="*/ f63 1 114"/>
                <a:gd name="f119" fmla="*/ f64 1 70"/>
                <a:gd name="f120" fmla="*/ f65 1 70"/>
                <a:gd name="f121" fmla="*/ f66 1 114"/>
                <a:gd name="f122" fmla="*/ f67 1 70"/>
                <a:gd name="f123" fmla="*/ f68 1 70"/>
                <a:gd name="f124" fmla="*/ f69 1 114"/>
                <a:gd name="f125" fmla="*/ f70 1 70"/>
                <a:gd name="f126" fmla="*/ f71 1 70"/>
                <a:gd name="f127" fmla="*/ f72 1 114"/>
                <a:gd name="f128" fmla="*/ f73 1 70"/>
                <a:gd name="f129" fmla="*/ f74 1 70"/>
                <a:gd name="f130" fmla="*/ f75 1 114"/>
                <a:gd name="f131" fmla="*/ f76 1 70"/>
                <a:gd name="f132" fmla="*/ f77 1 114"/>
                <a:gd name="f133" fmla="*/ f78 1 70"/>
                <a:gd name="f134" fmla="*/ f79 1 114"/>
                <a:gd name="f135" fmla="*/ f80 1 70"/>
                <a:gd name="f136" fmla="*/ f81 1 114"/>
                <a:gd name="f137" fmla="*/ f82 1 114"/>
                <a:gd name="f138" fmla="*/ f83 1 114"/>
                <a:gd name="f139" fmla="*/ f84 1 114"/>
                <a:gd name="f140" fmla="*/ f85 1 70"/>
                <a:gd name="f141" fmla="*/ f86 1 114"/>
                <a:gd name="f142" fmla="*/ f87 1 70"/>
                <a:gd name="f143" fmla="*/ f88 1 114"/>
                <a:gd name="f144" fmla="*/ f89 1 114"/>
                <a:gd name="f145" fmla="*/ f90 1 70"/>
                <a:gd name="f146" fmla="*/ f91 1 114"/>
                <a:gd name="f147" fmla="*/ f92 1 114"/>
                <a:gd name="f148" fmla="*/ f93 1 70"/>
                <a:gd name="f149" fmla="*/ f94 1 114"/>
                <a:gd name="f150" fmla="*/ f95 1 70"/>
                <a:gd name="f151" fmla="*/ f96 1 70"/>
                <a:gd name="f152" fmla="*/ f97 1 114"/>
                <a:gd name="f153" fmla="*/ f98 1 70"/>
                <a:gd name="f154" fmla="*/ f99 1 114"/>
                <a:gd name="f155" fmla="*/ f100 1 114"/>
                <a:gd name="f156" fmla="*/ f101 1 114"/>
                <a:gd name="f157" fmla="*/ f102 1 70"/>
                <a:gd name="f158" fmla="*/ f103 1 70"/>
                <a:gd name="f159" fmla="*/ f104 1 114"/>
                <a:gd name="f160" fmla="*/ f105 1 70"/>
                <a:gd name="f161" fmla="*/ f106 1 114"/>
                <a:gd name="f162" fmla="*/ f107 1 70"/>
                <a:gd name="f163" fmla="*/ f108 1 114"/>
                <a:gd name="f164" fmla="*/ f109 1 114"/>
                <a:gd name="f165" fmla="*/ f110 1 114"/>
                <a:gd name="f166" fmla="*/ f111 1 114"/>
                <a:gd name="f167" fmla="*/ 0 1 f56"/>
                <a:gd name="f168" fmla="*/ f6 1 f56"/>
                <a:gd name="f169" fmla="*/ 0 1 f57"/>
                <a:gd name="f170" fmla="*/ f7 1 f57"/>
                <a:gd name="f171" fmla="+- f112 0 f1"/>
                <a:gd name="f172" fmla="*/ f113 1 f56"/>
                <a:gd name="f173" fmla="*/ f114 1 f57"/>
                <a:gd name="f174" fmla="*/ f115 1 f56"/>
                <a:gd name="f175" fmla="*/ f116 1 f57"/>
                <a:gd name="f176" fmla="*/ f117 1 f56"/>
                <a:gd name="f177" fmla="*/ f118 1 f57"/>
                <a:gd name="f178" fmla="*/ f119 1 f56"/>
                <a:gd name="f179" fmla="*/ f120 1 f56"/>
                <a:gd name="f180" fmla="*/ f121 1 f57"/>
                <a:gd name="f181" fmla="*/ f122 1 f56"/>
                <a:gd name="f182" fmla="*/ f123 1 f56"/>
                <a:gd name="f183" fmla="*/ f124 1 f57"/>
                <a:gd name="f184" fmla="*/ f125 1 f56"/>
                <a:gd name="f185" fmla="*/ f126 1 f56"/>
                <a:gd name="f186" fmla="*/ f127 1 f57"/>
                <a:gd name="f187" fmla="*/ f128 1 f56"/>
                <a:gd name="f188" fmla="*/ f129 1 f56"/>
                <a:gd name="f189" fmla="*/ f130 1 f57"/>
                <a:gd name="f190" fmla="*/ f131 1 f56"/>
                <a:gd name="f191" fmla="*/ f132 1 f57"/>
                <a:gd name="f192" fmla="*/ f133 1 f56"/>
                <a:gd name="f193" fmla="*/ f134 1 f57"/>
                <a:gd name="f194" fmla="*/ f135 1 f56"/>
                <a:gd name="f195" fmla="*/ f136 1 f57"/>
                <a:gd name="f196" fmla="*/ f137 1 f57"/>
                <a:gd name="f197" fmla="*/ f138 1 f57"/>
                <a:gd name="f198" fmla="*/ f139 1 f57"/>
                <a:gd name="f199" fmla="*/ f140 1 f56"/>
                <a:gd name="f200" fmla="*/ f141 1 f57"/>
                <a:gd name="f201" fmla="*/ f142 1 f56"/>
                <a:gd name="f202" fmla="*/ f143 1 f57"/>
                <a:gd name="f203" fmla="*/ f144 1 f57"/>
                <a:gd name="f204" fmla="*/ f145 1 f56"/>
                <a:gd name="f205" fmla="*/ f146 1 f57"/>
                <a:gd name="f206" fmla="*/ f147 1 f57"/>
                <a:gd name="f207" fmla="*/ f148 1 f56"/>
                <a:gd name="f208" fmla="*/ f149 1 f57"/>
                <a:gd name="f209" fmla="*/ f150 1 f56"/>
                <a:gd name="f210" fmla="*/ f151 1 f56"/>
                <a:gd name="f211" fmla="*/ f152 1 f57"/>
                <a:gd name="f212" fmla="*/ f153 1 f56"/>
                <a:gd name="f213" fmla="*/ f154 1 f57"/>
                <a:gd name="f214" fmla="*/ f155 1 f57"/>
                <a:gd name="f215" fmla="*/ f156 1 f57"/>
                <a:gd name="f216" fmla="*/ f157 1 f56"/>
                <a:gd name="f217" fmla="*/ f158 1 f56"/>
                <a:gd name="f218" fmla="*/ f159 1 f57"/>
                <a:gd name="f219" fmla="*/ f160 1 f56"/>
                <a:gd name="f220" fmla="*/ f161 1 f57"/>
                <a:gd name="f221" fmla="*/ f162 1 f56"/>
                <a:gd name="f222" fmla="*/ f163 1 f57"/>
                <a:gd name="f223" fmla="*/ f164 1 f57"/>
                <a:gd name="f224" fmla="*/ f165 1 f57"/>
                <a:gd name="f225" fmla="*/ f166 1 f57"/>
                <a:gd name="f226" fmla="*/ f167 f51 1"/>
                <a:gd name="f227" fmla="*/ f168 f51 1"/>
                <a:gd name="f228" fmla="*/ f170 f52 1"/>
                <a:gd name="f229" fmla="*/ f169 f52 1"/>
                <a:gd name="f230" fmla="*/ f172 f51 1"/>
                <a:gd name="f231" fmla="*/ f173 f52 1"/>
                <a:gd name="f232" fmla="*/ f174 f51 1"/>
                <a:gd name="f233" fmla="*/ f175 f52 1"/>
                <a:gd name="f234" fmla="*/ f176 f51 1"/>
                <a:gd name="f235" fmla="*/ f177 f52 1"/>
                <a:gd name="f236" fmla="*/ f178 f51 1"/>
                <a:gd name="f237" fmla="*/ f179 f51 1"/>
                <a:gd name="f238" fmla="*/ f180 f52 1"/>
                <a:gd name="f239" fmla="*/ f181 f51 1"/>
                <a:gd name="f240" fmla="*/ f182 f51 1"/>
                <a:gd name="f241" fmla="*/ f183 f52 1"/>
                <a:gd name="f242" fmla="*/ f184 f51 1"/>
                <a:gd name="f243" fmla="*/ f185 f51 1"/>
                <a:gd name="f244" fmla="*/ f186 f52 1"/>
                <a:gd name="f245" fmla="*/ f187 f51 1"/>
                <a:gd name="f246" fmla="*/ f188 f51 1"/>
                <a:gd name="f247" fmla="*/ f189 f52 1"/>
                <a:gd name="f248" fmla="*/ f190 f51 1"/>
                <a:gd name="f249" fmla="*/ f191 f52 1"/>
                <a:gd name="f250" fmla="*/ f192 f51 1"/>
                <a:gd name="f251" fmla="*/ f193 f52 1"/>
                <a:gd name="f252" fmla="*/ f194 f51 1"/>
                <a:gd name="f253" fmla="*/ f195 f52 1"/>
                <a:gd name="f254" fmla="*/ f196 f52 1"/>
                <a:gd name="f255" fmla="*/ f197 f52 1"/>
                <a:gd name="f256" fmla="*/ f198 f52 1"/>
                <a:gd name="f257" fmla="*/ f199 f51 1"/>
                <a:gd name="f258" fmla="*/ f200 f52 1"/>
                <a:gd name="f259" fmla="*/ f201 f51 1"/>
                <a:gd name="f260" fmla="*/ f202 f52 1"/>
                <a:gd name="f261" fmla="*/ f203 f52 1"/>
                <a:gd name="f262" fmla="*/ f204 f51 1"/>
                <a:gd name="f263" fmla="*/ f205 f52 1"/>
                <a:gd name="f264" fmla="*/ f206 f52 1"/>
                <a:gd name="f265" fmla="*/ f207 f51 1"/>
                <a:gd name="f266" fmla="*/ f208 f52 1"/>
                <a:gd name="f267" fmla="*/ f209 f51 1"/>
                <a:gd name="f268" fmla="*/ f210 f51 1"/>
                <a:gd name="f269" fmla="*/ f211 f52 1"/>
                <a:gd name="f270" fmla="*/ f212 f51 1"/>
                <a:gd name="f271" fmla="*/ f213 f52 1"/>
                <a:gd name="f272" fmla="*/ f214 f52 1"/>
                <a:gd name="f273" fmla="*/ f215 f52 1"/>
                <a:gd name="f274" fmla="*/ f216 f51 1"/>
                <a:gd name="f275" fmla="*/ f217 f51 1"/>
                <a:gd name="f276" fmla="*/ f218 f52 1"/>
                <a:gd name="f277" fmla="*/ f219 f51 1"/>
                <a:gd name="f278" fmla="*/ f220 f52 1"/>
                <a:gd name="f279" fmla="*/ f221 f51 1"/>
                <a:gd name="f280" fmla="*/ f222 f52 1"/>
                <a:gd name="f281" fmla="*/ f223 f52 1"/>
                <a:gd name="f282" fmla="*/ f224 f52 1"/>
                <a:gd name="f283" fmla="*/ f225 f52 1"/>
              </a:gdLst>
              <a:ahLst/>
              <a:cxnLst>
                <a:cxn ang="3cd4">
                  <a:pos x="hc" y="t"/>
                </a:cxn>
                <a:cxn ang="0">
                  <a:pos x="r" y="vc"/>
                </a:cxn>
                <a:cxn ang="cd4">
                  <a:pos x="hc" y="b"/>
                </a:cxn>
                <a:cxn ang="cd2">
                  <a:pos x="l" y="vc"/>
                </a:cxn>
                <a:cxn ang="f171">
                  <a:pos x="f230" y="f231"/>
                </a:cxn>
                <a:cxn ang="f171">
                  <a:pos x="f230" y="f231"/>
                </a:cxn>
                <a:cxn ang="f171">
                  <a:pos x="f232" y="f233"/>
                </a:cxn>
                <a:cxn ang="f171">
                  <a:pos x="f234" y="f235"/>
                </a:cxn>
                <a:cxn ang="f171">
                  <a:pos x="f236" y="f235"/>
                </a:cxn>
                <a:cxn ang="f171">
                  <a:pos x="f236" y="f235"/>
                </a:cxn>
                <a:cxn ang="f171">
                  <a:pos x="f237" y="f238"/>
                </a:cxn>
                <a:cxn ang="f171">
                  <a:pos x="f237" y="f238"/>
                </a:cxn>
                <a:cxn ang="f171">
                  <a:pos x="f239" y="f235"/>
                </a:cxn>
                <a:cxn ang="f171">
                  <a:pos x="f240" y="f241"/>
                </a:cxn>
                <a:cxn ang="f171">
                  <a:pos x="f240" y="f241"/>
                </a:cxn>
                <a:cxn ang="f171">
                  <a:pos x="f242" y="f235"/>
                </a:cxn>
                <a:cxn ang="f171">
                  <a:pos x="f243" y="f244"/>
                </a:cxn>
                <a:cxn ang="f171">
                  <a:pos x="f245" y="f238"/>
                </a:cxn>
                <a:cxn ang="f171">
                  <a:pos x="f246" y="f247"/>
                </a:cxn>
                <a:cxn ang="f171">
                  <a:pos x="f248" y="f249"/>
                </a:cxn>
                <a:cxn ang="f171">
                  <a:pos x="f250" y="f251"/>
                </a:cxn>
                <a:cxn ang="f171">
                  <a:pos x="f252" y="f253"/>
                </a:cxn>
                <a:cxn ang="f171">
                  <a:pos x="f252" y="f254"/>
                </a:cxn>
                <a:cxn ang="f171">
                  <a:pos x="f252" y="f254"/>
                </a:cxn>
                <a:cxn ang="f171">
                  <a:pos x="f252" y="f255"/>
                </a:cxn>
                <a:cxn ang="f171">
                  <a:pos x="f250" y="f256"/>
                </a:cxn>
                <a:cxn ang="f171">
                  <a:pos x="f257" y="f258"/>
                </a:cxn>
                <a:cxn ang="f171">
                  <a:pos x="f259" y="f260"/>
                </a:cxn>
                <a:cxn ang="f171">
                  <a:pos x="f245" y="f261"/>
                </a:cxn>
                <a:cxn ang="f171">
                  <a:pos x="f262" y="f263"/>
                </a:cxn>
                <a:cxn ang="f171">
                  <a:pos x="f242" y="f264"/>
                </a:cxn>
                <a:cxn ang="f171">
                  <a:pos x="f265" y="f266"/>
                </a:cxn>
                <a:cxn ang="f171">
                  <a:pos x="f265" y="f266"/>
                </a:cxn>
                <a:cxn ang="f171">
                  <a:pos x="f267" y="f264"/>
                </a:cxn>
                <a:cxn ang="f171">
                  <a:pos x="f268" y="f269"/>
                </a:cxn>
                <a:cxn ang="f171">
                  <a:pos x="f268" y="f269"/>
                </a:cxn>
                <a:cxn ang="f171">
                  <a:pos x="f270" y="f271"/>
                </a:cxn>
                <a:cxn ang="f171">
                  <a:pos x="f270" y="f272"/>
                </a:cxn>
                <a:cxn ang="f171">
                  <a:pos x="f230" y="f273"/>
                </a:cxn>
                <a:cxn ang="f171">
                  <a:pos x="f230" y="f231"/>
                </a:cxn>
                <a:cxn ang="f171">
                  <a:pos x="f274" y="f258"/>
                </a:cxn>
                <a:cxn ang="f171">
                  <a:pos x="f274" y="f258"/>
                </a:cxn>
                <a:cxn ang="f171">
                  <a:pos x="f275" y="f258"/>
                </a:cxn>
                <a:cxn ang="f171">
                  <a:pos x="f242" y="f276"/>
                </a:cxn>
                <a:cxn ang="f171">
                  <a:pos x="f277" y="f278"/>
                </a:cxn>
                <a:cxn ang="f171">
                  <a:pos x="f279" y="f254"/>
                </a:cxn>
                <a:cxn ang="f171">
                  <a:pos x="f279" y="f254"/>
                </a:cxn>
                <a:cxn ang="f171">
                  <a:pos x="f277" y="f231"/>
                </a:cxn>
                <a:cxn ang="f171">
                  <a:pos x="f242" y="f280"/>
                </a:cxn>
                <a:cxn ang="f171">
                  <a:pos x="f275" y="f281"/>
                </a:cxn>
                <a:cxn ang="f171">
                  <a:pos x="f274" y="f281"/>
                </a:cxn>
                <a:cxn ang="f171">
                  <a:pos x="f274" y="f281"/>
                </a:cxn>
                <a:cxn ang="f171">
                  <a:pos x="f239" y="f282"/>
                </a:cxn>
                <a:cxn ang="f171">
                  <a:pos x="f270" y="f280"/>
                </a:cxn>
                <a:cxn ang="f171">
                  <a:pos x="f270" y="f283"/>
                </a:cxn>
                <a:cxn ang="f171">
                  <a:pos x="f270" y="f283"/>
                </a:cxn>
                <a:cxn ang="f171">
                  <a:pos x="f239" y="f258"/>
                </a:cxn>
                <a:cxn ang="f171">
                  <a:pos x="f274" y="f258"/>
                </a:cxn>
                <a:cxn ang="f171">
                  <a:pos x="f274" y="f258"/>
                </a:cxn>
              </a:cxnLst>
              <a:rect l="f226" t="f229" r="f227" b="f228"/>
              <a:pathLst>
                <a:path w="70" h="114">
                  <a:moveTo>
                    <a:pt x="f8" y="f9"/>
                  </a:moveTo>
                  <a:lnTo>
                    <a:pt x="f8" y="f9"/>
                  </a:lnTo>
                  <a:lnTo>
                    <a:pt x="f10" y="f11"/>
                  </a:lnTo>
                  <a:lnTo>
                    <a:pt x="f6" y="f12"/>
                  </a:lnTo>
                  <a:lnTo>
                    <a:pt x="f13" y="f12"/>
                  </a:lnTo>
                  <a:lnTo>
                    <a:pt x="f13" y="f12"/>
                  </a:lnTo>
                  <a:lnTo>
                    <a:pt x="f14" y="f15"/>
                  </a:lnTo>
                  <a:lnTo>
                    <a:pt x="f14" y="f15"/>
                  </a:lnTo>
                  <a:lnTo>
                    <a:pt x="f16" y="f12"/>
                  </a:lnTo>
                  <a:lnTo>
                    <a:pt x="f17" y="f7"/>
                  </a:lnTo>
                  <a:lnTo>
                    <a:pt x="f17" y="f7"/>
                  </a:lnTo>
                  <a:lnTo>
                    <a:pt x="f18" y="f12"/>
                  </a:lnTo>
                  <a:lnTo>
                    <a:pt x="f19" y="f20"/>
                  </a:lnTo>
                  <a:lnTo>
                    <a:pt x="f21" y="f15"/>
                  </a:lnTo>
                  <a:lnTo>
                    <a:pt x="f22" y="f23"/>
                  </a:lnTo>
                  <a:lnTo>
                    <a:pt x="f24" y="f25"/>
                  </a:lnTo>
                  <a:lnTo>
                    <a:pt x="f26" y="f27"/>
                  </a:lnTo>
                  <a:lnTo>
                    <a:pt x="f5" y="f28"/>
                  </a:lnTo>
                  <a:lnTo>
                    <a:pt x="f5" y="f29"/>
                  </a:lnTo>
                  <a:lnTo>
                    <a:pt x="f5" y="f29"/>
                  </a:lnTo>
                  <a:lnTo>
                    <a:pt x="f5" y="f8"/>
                  </a:lnTo>
                  <a:lnTo>
                    <a:pt x="f26" y="f30"/>
                  </a:lnTo>
                  <a:lnTo>
                    <a:pt x="f31" y="f14"/>
                  </a:lnTo>
                  <a:lnTo>
                    <a:pt x="f32" y="f33"/>
                  </a:lnTo>
                  <a:lnTo>
                    <a:pt x="f21" y="f34"/>
                  </a:lnTo>
                  <a:lnTo>
                    <a:pt x="f35" y="f36"/>
                  </a:lnTo>
                  <a:lnTo>
                    <a:pt x="f18" y="f37"/>
                  </a:lnTo>
                  <a:lnTo>
                    <a:pt x="f37" y="f17"/>
                  </a:lnTo>
                  <a:lnTo>
                    <a:pt x="f37" y="f17"/>
                  </a:lnTo>
                  <a:lnTo>
                    <a:pt x="f34" y="f37"/>
                  </a:lnTo>
                  <a:lnTo>
                    <a:pt x="f38" y="f39"/>
                  </a:lnTo>
                  <a:lnTo>
                    <a:pt x="f38" y="f39"/>
                  </a:lnTo>
                  <a:lnTo>
                    <a:pt x="f40" y="f18"/>
                  </a:lnTo>
                  <a:lnTo>
                    <a:pt x="f40" y="f5"/>
                  </a:lnTo>
                  <a:lnTo>
                    <a:pt x="f8" y="f26"/>
                  </a:lnTo>
                  <a:lnTo>
                    <a:pt x="f8" y="f9"/>
                  </a:lnTo>
                  <a:close/>
                  <a:moveTo>
                    <a:pt x="f36" y="f14"/>
                  </a:moveTo>
                  <a:lnTo>
                    <a:pt x="f36" y="f14"/>
                  </a:lnTo>
                  <a:lnTo>
                    <a:pt x="f41" y="f14"/>
                  </a:lnTo>
                  <a:lnTo>
                    <a:pt x="f18" y="f42"/>
                  </a:lnTo>
                  <a:lnTo>
                    <a:pt x="f43" y="f44"/>
                  </a:lnTo>
                  <a:lnTo>
                    <a:pt x="f45" y="f29"/>
                  </a:lnTo>
                  <a:lnTo>
                    <a:pt x="f45" y="f29"/>
                  </a:lnTo>
                  <a:lnTo>
                    <a:pt x="f43" y="f9"/>
                  </a:lnTo>
                  <a:lnTo>
                    <a:pt x="f18" y="f46"/>
                  </a:lnTo>
                  <a:lnTo>
                    <a:pt x="f41" y="f47"/>
                  </a:lnTo>
                  <a:lnTo>
                    <a:pt x="f36" y="f47"/>
                  </a:lnTo>
                  <a:lnTo>
                    <a:pt x="f36" y="f47"/>
                  </a:lnTo>
                  <a:lnTo>
                    <a:pt x="f16" y="f48"/>
                  </a:lnTo>
                  <a:lnTo>
                    <a:pt x="f40" y="f46"/>
                  </a:lnTo>
                  <a:lnTo>
                    <a:pt x="f40" y="f49"/>
                  </a:lnTo>
                  <a:lnTo>
                    <a:pt x="f40" y="f49"/>
                  </a:lnTo>
                  <a:lnTo>
                    <a:pt x="f16" y="f14"/>
                  </a:lnTo>
                  <a:lnTo>
                    <a:pt x="f36" y="f14"/>
                  </a:lnTo>
                  <a:lnTo>
                    <a:pt x="f36" y="f14"/>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0" name="Freeform 29"/>
            <p:cNvSpPr/>
            <p:nvPr/>
          </p:nvSpPr>
          <p:spPr>
            <a:xfrm>
              <a:off x="2349815" y="2783561"/>
              <a:ext cx="30230" cy="130237"/>
            </a:xfrm>
            <a:custGeom>
              <a:avLst/>
              <a:gdLst>
                <a:gd name="f0" fmla="val 10800000"/>
                <a:gd name="f1" fmla="val 5400000"/>
                <a:gd name="f2" fmla="val 180"/>
                <a:gd name="f3" fmla="val w"/>
                <a:gd name="f4" fmla="val h"/>
                <a:gd name="f5" fmla="val 0"/>
                <a:gd name="f6" fmla="val 26"/>
                <a:gd name="f7" fmla="val 112"/>
                <a:gd name="f8" fmla="val 12"/>
                <a:gd name="f9" fmla="val 24"/>
                <a:gd name="f10" fmla="val 18"/>
                <a:gd name="f11" fmla="val 22"/>
                <a:gd name="f12" fmla="val 14"/>
                <a:gd name="f13" fmla="val 8"/>
                <a:gd name="f14" fmla="val 4"/>
                <a:gd name="f15" fmla="val 2"/>
                <a:gd name="f16" fmla="val 32"/>
                <a:gd name="f17" fmla="val 36"/>
                <a:gd name="f18" fmla="+- 0 0 -90"/>
                <a:gd name="f19" fmla="*/ f3 1 26"/>
                <a:gd name="f20" fmla="*/ f4 1 112"/>
                <a:gd name="f21" fmla="+- f7 0 f5"/>
                <a:gd name="f22" fmla="+- f6 0 f5"/>
                <a:gd name="f23" fmla="*/ f18 f0 1"/>
                <a:gd name="f24" fmla="*/ f22 1 26"/>
                <a:gd name="f25" fmla="*/ f21 1 112"/>
                <a:gd name="f26" fmla="*/ 26 f22 1"/>
                <a:gd name="f27" fmla="*/ 12 f21 1"/>
                <a:gd name="f28" fmla="*/ 24 f22 1"/>
                <a:gd name="f29" fmla="*/ 18 f21 1"/>
                <a:gd name="f30" fmla="*/ 22 f22 1"/>
                <a:gd name="f31" fmla="*/ 22 f21 1"/>
                <a:gd name="f32" fmla="*/ 18 f22 1"/>
                <a:gd name="f33" fmla="*/ 24 f21 1"/>
                <a:gd name="f34" fmla="*/ 14 f22 1"/>
                <a:gd name="f35" fmla="*/ 8 f22 1"/>
                <a:gd name="f36" fmla="*/ 4 f22 1"/>
                <a:gd name="f37" fmla="*/ 2 f22 1"/>
                <a:gd name="f38" fmla="*/ 0 f22 1"/>
                <a:gd name="f39" fmla="*/ 8 f21 1"/>
                <a:gd name="f40" fmla="*/ 4 f21 1"/>
                <a:gd name="f41" fmla="*/ 0 f21 1"/>
                <a:gd name="f42" fmla="*/ 32 f21 1"/>
                <a:gd name="f43" fmla="*/ 112 f21 1"/>
                <a:gd name="f44" fmla="*/ 36 f21 1"/>
                <a:gd name="f45" fmla="*/ f23 1 f2"/>
                <a:gd name="f46" fmla="*/ f26 1 26"/>
                <a:gd name="f47" fmla="*/ f27 1 112"/>
                <a:gd name="f48" fmla="*/ f28 1 26"/>
                <a:gd name="f49" fmla="*/ f29 1 112"/>
                <a:gd name="f50" fmla="*/ f30 1 26"/>
                <a:gd name="f51" fmla="*/ f31 1 112"/>
                <a:gd name="f52" fmla="*/ f32 1 26"/>
                <a:gd name="f53" fmla="*/ f33 1 112"/>
                <a:gd name="f54" fmla="*/ f34 1 26"/>
                <a:gd name="f55" fmla="*/ f35 1 26"/>
                <a:gd name="f56" fmla="*/ f36 1 26"/>
                <a:gd name="f57" fmla="*/ f37 1 26"/>
                <a:gd name="f58" fmla="*/ f38 1 26"/>
                <a:gd name="f59" fmla="*/ f39 1 112"/>
                <a:gd name="f60" fmla="*/ f40 1 112"/>
                <a:gd name="f61" fmla="*/ f41 1 112"/>
                <a:gd name="f62" fmla="*/ f42 1 112"/>
                <a:gd name="f63" fmla="*/ f43 1 112"/>
                <a:gd name="f64" fmla="*/ f44 1 112"/>
                <a:gd name="f65" fmla="*/ 0 1 f24"/>
                <a:gd name="f66" fmla="*/ f6 1 f24"/>
                <a:gd name="f67" fmla="*/ 0 1 f25"/>
                <a:gd name="f68" fmla="*/ f7 1 f25"/>
                <a:gd name="f69" fmla="+- f45 0 f1"/>
                <a:gd name="f70" fmla="*/ f46 1 f24"/>
                <a:gd name="f71" fmla="*/ f47 1 f25"/>
                <a:gd name="f72" fmla="*/ f48 1 f24"/>
                <a:gd name="f73" fmla="*/ f49 1 f25"/>
                <a:gd name="f74" fmla="*/ f50 1 f24"/>
                <a:gd name="f75" fmla="*/ f51 1 f25"/>
                <a:gd name="f76" fmla="*/ f52 1 f24"/>
                <a:gd name="f77" fmla="*/ f53 1 f25"/>
                <a:gd name="f78" fmla="*/ f54 1 f24"/>
                <a:gd name="f79" fmla="*/ f55 1 f24"/>
                <a:gd name="f80" fmla="*/ f56 1 f24"/>
                <a:gd name="f81" fmla="*/ f57 1 f24"/>
                <a:gd name="f82" fmla="*/ f58 1 f24"/>
                <a:gd name="f83" fmla="*/ f59 1 f25"/>
                <a:gd name="f84" fmla="*/ f60 1 f25"/>
                <a:gd name="f85" fmla="*/ f61 1 f25"/>
                <a:gd name="f86" fmla="*/ f62 1 f25"/>
                <a:gd name="f87" fmla="*/ f63 1 f25"/>
                <a:gd name="f88" fmla="*/ f64 1 f25"/>
                <a:gd name="f89" fmla="*/ f65 f19 1"/>
                <a:gd name="f90" fmla="*/ f66 f19 1"/>
                <a:gd name="f91" fmla="*/ f68 f20 1"/>
                <a:gd name="f92" fmla="*/ f67 f20 1"/>
                <a:gd name="f93" fmla="*/ f70 f19 1"/>
                <a:gd name="f94" fmla="*/ f71 f20 1"/>
                <a:gd name="f95" fmla="*/ f72 f19 1"/>
                <a:gd name="f96" fmla="*/ f73 f20 1"/>
                <a:gd name="f97" fmla="*/ f74 f19 1"/>
                <a:gd name="f98" fmla="*/ f75 f20 1"/>
                <a:gd name="f99" fmla="*/ f76 f19 1"/>
                <a:gd name="f100" fmla="*/ f77 f20 1"/>
                <a:gd name="f101" fmla="*/ f78 f19 1"/>
                <a:gd name="f102" fmla="*/ f79 f19 1"/>
                <a:gd name="f103" fmla="*/ f80 f19 1"/>
                <a:gd name="f104" fmla="*/ f81 f19 1"/>
                <a:gd name="f105" fmla="*/ f82 f19 1"/>
                <a:gd name="f106" fmla="*/ f83 f20 1"/>
                <a:gd name="f107" fmla="*/ f84 f20 1"/>
                <a:gd name="f108" fmla="*/ f85 f20 1"/>
                <a:gd name="f109" fmla="*/ f86 f20 1"/>
                <a:gd name="f110" fmla="*/ f87 f20 1"/>
                <a:gd name="f111" fmla="*/ f88 f20 1"/>
              </a:gdLst>
              <a:ahLst/>
              <a:cxnLst>
                <a:cxn ang="3cd4">
                  <a:pos x="hc" y="t"/>
                </a:cxn>
                <a:cxn ang="0">
                  <a:pos x="r" y="vc"/>
                </a:cxn>
                <a:cxn ang="cd4">
                  <a:pos x="hc" y="b"/>
                </a:cxn>
                <a:cxn ang="cd2">
                  <a:pos x="l" y="vc"/>
                </a:cxn>
                <a:cxn ang="f69">
                  <a:pos x="f93" y="f94"/>
                </a:cxn>
                <a:cxn ang="f69">
                  <a:pos x="f93" y="f94"/>
                </a:cxn>
                <a:cxn ang="f69">
                  <a:pos x="f95" y="f96"/>
                </a:cxn>
                <a:cxn ang="f69">
                  <a:pos x="f97" y="f98"/>
                </a:cxn>
                <a:cxn ang="f69">
                  <a:pos x="f99" y="f100"/>
                </a:cxn>
                <a:cxn ang="f69">
                  <a:pos x="f101" y="f100"/>
                </a:cxn>
                <a:cxn ang="f69">
                  <a:pos x="f101" y="f100"/>
                </a:cxn>
                <a:cxn ang="f69">
                  <a:pos x="f102" y="f100"/>
                </a:cxn>
                <a:cxn ang="f69">
                  <a:pos x="f103" y="f98"/>
                </a:cxn>
                <a:cxn ang="f69">
                  <a:pos x="f104" y="f96"/>
                </a:cxn>
                <a:cxn ang="f69">
                  <a:pos x="f105" y="f94"/>
                </a:cxn>
                <a:cxn ang="f69">
                  <a:pos x="f105" y="f94"/>
                </a:cxn>
                <a:cxn ang="f69">
                  <a:pos x="f104" y="f106"/>
                </a:cxn>
                <a:cxn ang="f69">
                  <a:pos x="f103" y="f107"/>
                </a:cxn>
                <a:cxn ang="f69">
                  <a:pos x="f102" y="f108"/>
                </a:cxn>
                <a:cxn ang="f69">
                  <a:pos x="f101" y="f108"/>
                </a:cxn>
                <a:cxn ang="f69">
                  <a:pos x="f101" y="f108"/>
                </a:cxn>
                <a:cxn ang="f69">
                  <a:pos x="f99" y="f108"/>
                </a:cxn>
                <a:cxn ang="f69">
                  <a:pos x="f97" y="f107"/>
                </a:cxn>
                <a:cxn ang="f69">
                  <a:pos x="f95" y="f106"/>
                </a:cxn>
                <a:cxn ang="f69">
                  <a:pos x="f93" y="f94"/>
                </a:cxn>
                <a:cxn ang="f69">
                  <a:pos x="f93" y="f94"/>
                </a:cxn>
                <a:cxn ang="f69">
                  <a:pos x="f95" y="f109"/>
                </a:cxn>
                <a:cxn ang="f69">
                  <a:pos x="f95" y="f110"/>
                </a:cxn>
                <a:cxn ang="f69">
                  <a:pos x="f103" y="f110"/>
                </a:cxn>
                <a:cxn ang="f69">
                  <a:pos x="f103" y="f111"/>
                </a:cxn>
                <a:cxn ang="f69">
                  <a:pos x="f95" y="f109"/>
                </a:cxn>
              </a:cxnLst>
              <a:rect l="f89" t="f92" r="f90" b="f91"/>
              <a:pathLst>
                <a:path w="26" h="112">
                  <a:moveTo>
                    <a:pt x="f6" y="f8"/>
                  </a:moveTo>
                  <a:lnTo>
                    <a:pt x="f6" y="f8"/>
                  </a:lnTo>
                  <a:lnTo>
                    <a:pt x="f9" y="f10"/>
                  </a:lnTo>
                  <a:lnTo>
                    <a:pt x="f11" y="f11"/>
                  </a:lnTo>
                  <a:lnTo>
                    <a:pt x="f10" y="f9"/>
                  </a:lnTo>
                  <a:lnTo>
                    <a:pt x="f12" y="f9"/>
                  </a:lnTo>
                  <a:lnTo>
                    <a:pt x="f12" y="f9"/>
                  </a:lnTo>
                  <a:lnTo>
                    <a:pt x="f13" y="f9"/>
                  </a:lnTo>
                  <a:lnTo>
                    <a:pt x="f14" y="f11"/>
                  </a:lnTo>
                  <a:lnTo>
                    <a:pt x="f15" y="f10"/>
                  </a:lnTo>
                  <a:lnTo>
                    <a:pt x="f5" y="f8"/>
                  </a:lnTo>
                  <a:lnTo>
                    <a:pt x="f5" y="f8"/>
                  </a:lnTo>
                  <a:lnTo>
                    <a:pt x="f15" y="f13"/>
                  </a:lnTo>
                  <a:lnTo>
                    <a:pt x="f14" y="f14"/>
                  </a:lnTo>
                  <a:lnTo>
                    <a:pt x="f13" y="f5"/>
                  </a:lnTo>
                  <a:lnTo>
                    <a:pt x="f12" y="f5"/>
                  </a:lnTo>
                  <a:lnTo>
                    <a:pt x="f12" y="f5"/>
                  </a:lnTo>
                  <a:lnTo>
                    <a:pt x="f10" y="f5"/>
                  </a:lnTo>
                  <a:lnTo>
                    <a:pt x="f11" y="f14"/>
                  </a:lnTo>
                  <a:lnTo>
                    <a:pt x="f9" y="f13"/>
                  </a:lnTo>
                  <a:lnTo>
                    <a:pt x="f6" y="f8"/>
                  </a:lnTo>
                  <a:lnTo>
                    <a:pt x="f6" y="f8"/>
                  </a:lnTo>
                  <a:close/>
                  <a:moveTo>
                    <a:pt x="f9" y="f16"/>
                  </a:moveTo>
                  <a:lnTo>
                    <a:pt x="f9" y="f7"/>
                  </a:lnTo>
                  <a:lnTo>
                    <a:pt x="f14" y="f7"/>
                  </a:lnTo>
                  <a:lnTo>
                    <a:pt x="f14" y="f17"/>
                  </a:lnTo>
                  <a:lnTo>
                    <a:pt x="f9" y="f16"/>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1" name="Freeform 30"/>
            <p:cNvSpPr/>
            <p:nvPr/>
          </p:nvSpPr>
          <p:spPr>
            <a:xfrm>
              <a:off x="2391677" y="2795192"/>
              <a:ext cx="53492" cy="120938"/>
            </a:xfrm>
            <a:custGeom>
              <a:avLst/>
              <a:gdLst>
                <a:gd name="f0" fmla="val 10800000"/>
                <a:gd name="f1" fmla="val 5400000"/>
                <a:gd name="f2" fmla="val 180"/>
                <a:gd name="f3" fmla="val w"/>
                <a:gd name="f4" fmla="val h"/>
                <a:gd name="f5" fmla="val 0"/>
                <a:gd name="f6" fmla="val 46"/>
                <a:gd name="f7" fmla="val 104"/>
                <a:gd name="f8" fmla="val 40"/>
                <a:gd name="f9" fmla="val 38"/>
                <a:gd name="f10" fmla="val 28"/>
                <a:gd name="f11" fmla="val 76"/>
                <a:gd name="f12" fmla="val 82"/>
                <a:gd name="f13" fmla="val 30"/>
                <a:gd name="f14" fmla="val 86"/>
                <a:gd name="f15" fmla="val 32"/>
                <a:gd name="f16" fmla="val 88"/>
                <a:gd name="f17" fmla="val 36"/>
                <a:gd name="f18" fmla="val 90"/>
                <a:gd name="f19" fmla="val 44"/>
                <a:gd name="f20" fmla="val 100"/>
                <a:gd name="f21" fmla="val 102"/>
                <a:gd name="f22" fmla="val 22"/>
                <a:gd name="f23" fmla="val 16"/>
                <a:gd name="f24" fmla="val 12"/>
                <a:gd name="f25" fmla="val 96"/>
                <a:gd name="f26" fmla="val 8"/>
                <a:gd name="f27" fmla="val 92"/>
                <a:gd name="f28" fmla="val 80"/>
                <a:gd name="f29" fmla="val 24"/>
                <a:gd name="f30" fmla="val 6"/>
                <a:gd name="f31" fmla="+- 0 0 -90"/>
                <a:gd name="f32" fmla="*/ f3 1 46"/>
                <a:gd name="f33" fmla="*/ f4 1 104"/>
                <a:gd name="f34" fmla="+- f7 0 f5"/>
                <a:gd name="f35" fmla="+- f6 0 f5"/>
                <a:gd name="f36" fmla="*/ f31 f0 1"/>
                <a:gd name="f37" fmla="*/ f35 1 46"/>
                <a:gd name="f38" fmla="*/ f34 1 104"/>
                <a:gd name="f39" fmla="*/ 40 f35 1"/>
                <a:gd name="f40" fmla="*/ 38 f34 1"/>
                <a:gd name="f41" fmla="*/ 28 f35 1"/>
                <a:gd name="f42" fmla="*/ 76 f34 1"/>
                <a:gd name="f43" fmla="*/ 82 f34 1"/>
                <a:gd name="f44" fmla="*/ 30 f35 1"/>
                <a:gd name="f45" fmla="*/ 86 f34 1"/>
                <a:gd name="f46" fmla="*/ 32 f35 1"/>
                <a:gd name="f47" fmla="*/ 88 f34 1"/>
                <a:gd name="f48" fmla="*/ 36 f35 1"/>
                <a:gd name="f49" fmla="*/ 90 f34 1"/>
                <a:gd name="f50" fmla="*/ 44 f35 1"/>
                <a:gd name="f51" fmla="*/ 46 f35 1"/>
                <a:gd name="f52" fmla="*/ 100 f34 1"/>
                <a:gd name="f53" fmla="*/ 38 f35 1"/>
                <a:gd name="f54" fmla="*/ 102 f34 1"/>
                <a:gd name="f55" fmla="*/ 104 f34 1"/>
                <a:gd name="f56" fmla="*/ 22 f35 1"/>
                <a:gd name="f57" fmla="*/ 16 f35 1"/>
                <a:gd name="f58" fmla="*/ 12 f35 1"/>
                <a:gd name="f59" fmla="*/ 96 f34 1"/>
                <a:gd name="f60" fmla="*/ 8 f35 1"/>
                <a:gd name="f61" fmla="*/ 92 f34 1"/>
                <a:gd name="f62" fmla="*/ 80 f34 1"/>
                <a:gd name="f63" fmla="*/ 0 f35 1"/>
                <a:gd name="f64" fmla="*/ 24 f34 1"/>
                <a:gd name="f65" fmla="*/ 6 f34 1"/>
                <a:gd name="f66" fmla="*/ 0 f34 1"/>
                <a:gd name="f67" fmla="*/ f36 1 f2"/>
                <a:gd name="f68" fmla="*/ f39 1 46"/>
                <a:gd name="f69" fmla="*/ f40 1 104"/>
                <a:gd name="f70" fmla="*/ f41 1 46"/>
                <a:gd name="f71" fmla="*/ f42 1 104"/>
                <a:gd name="f72" fmla="*/ f43 1 104"/>
                <a:gd name="f73" fmla="*/ f44 1 46"/>
                <a:gd name="f74" fmla="*/ f45 1 104"/>
                <a:gd name="f75" fmla="*/ f46 1 46"/>
                <a:gd name="f76" fmla="*/ f47 1 104"/>
                <a:gd name="f77" fmla="*/ f48 1 46"/>
                <a:gd name="f78" fmla="*/ f49 1 104"/>
                <a:gd name="f79" fmla="*/ f50 1 46"/>
                <a:gd name="f80" fmla="*/ f51 1 46"/>
                <a:gd name="f81" fmla="*/ f52 1 104"/>
                <a:gd name="f82" fmla="*/ f53 1 46"/>
                <a:gd name="f83" fmla="*/ f54 1 104"/>
                <a:gd name="f84" fmla="*/ f55 1 104"/>
                <a:gd name="f85" fmla="*/ f56 1 46"/>
                <a:gd name="f86" fmla="*/ f57 1 46"/>
                <a:gd name="f87" fmla="*/ f58 1 46"/>
                <a:gd name="f88" fmla="*/ f59 1 104"/>
                <a:gd name="f89" fmla="*/ f60 1 46"/>
                <a:gd name="f90" fmla="*/ f61 1 104"/>
                <a:gd name="f91" fmla="*/ f62 1 104"/>
                <a:gd name="f92" fmla="*/ f63 1 46"/>
                <a:gd name="f93" fmla="*/ f64 1 104"/>
                <a:gd name="f94" fmla="*/ f65 1 104"/>
                <a:gd name="f95" fmla="*/ f66 1 104"/>
                <a:gd name="f96" fmla="*/ 0 1 f37"/>
                <a:gd name="f97" fmla="*/ f6 1 f37"/>
                <a:gd name="f98" fmla="*/ 0 1 f38"/>
                <a:gd name="f99" fmla="*/ f7 1 f38"/>
                <a:gd name="f100" fmla="+- f67 0 f1"/>
                <a:gd name="f101" fmla="*/ f68 1 f37"/>
                <a:gd name="f102" fmla="*/ f69 1 f38"/>
                <a:gd name="f103" fmla="*/ f70 1 f37"/>
                <a:gd name="f104" fmla="*/ f71 1 f38"/>
                <a:gd name="f105" fmla="*/ f72 1 f38"/>
                <a:gd name="f106" fmla="*/ f73 1 f37"/>
                <a:gd name="f107" fmla="*/ f74 1 f38"/>
                <a:gd name="f108" fmla="*/ f75 1 f37"/>
                <a:gd name="f109" fmla="*/ f76 1 f38"/>
                <a:gd name="f110" fmla="*/ f77 1 f37"/>
                <a:gd name="f111" fmla="*/ f78 1 f38"/>
                <a:gd name="f112" fmla="*/ f79 1 f37"/>
                <a:gd name="f113" fmla="*/ f80 1 f37"/>
                <a:gd name="f114" fmla="*/ f81 1 f38"/>
                <a:gd name="f115" fmla="*/ f82 1 f37"/>
                <a:gd name="f116" fmla="*/ f83 1 f38"/>
                <a:gd name="f117" fmla="*/ f84 1 f38"/>
                <a:gd name="f118" fmla="*/ f85 1 f37"/>
                <a:gd name="f119" fmla="*/ f86 1 f37"/>
                <a:gd name="f120" fmla="*/ f87 1 f37"/>
                <a:gd name="f121" fmla="*/ f88 1 f38"/>
                <a:gd name="f122" fmla="*/ f89 1 f37"/>
                <a:gd name="f123" fmla="*/ f90 1 f38"/>
                <a:gd name="f124" fmla="*/ f91 1 f38"/>
                <a:gd name="f125" fmla="*/ f92 1 f37"/>
                <a:gd name="f126" fmla="*/ f93 1 f38"/>
                <a:gd name="f127" fmla="*/ f94 1 f38"/>
                <a:gd name="f128" fmla="*/ f95 1 f38"/>
                <a:gd name="f129" fmla="*/ f96 f32 1"/>
                <a:gd name="f130" fmla="*/ f97 f32 1"/>
                <a:gd name="f131" fmla="*/ f99 f33 1"/>
                <a:gd name="f132" fmla="*/ f98 f33 1"/>
                <a:gd name="f133" fmla="*/ f101 f32 1"/>
                <a:gd name="f134" fmla="*/ f102 f33 1"/>
                <a:gd name="f135" fmla="*/ f103 f32 1"/>
                <a:gd name="f136" fmla="*/ f104 f33 1"/>
                <a:gd name="f137" fmla="*/ f105 f33 1"/>
                <a:gd name="f138" fmla="*/ f106 f32 1"/>
                <a:gd name="f139" fmla="*/ f107 f33 1"/>
                <a:gd name="f140" fmla="*/ f108 f32 1"/>
                <a:gd name="f141" fmla="*/ f109 f33 1"/>
                <a:gd name="f142" fmla="*/ f110 f32 1"/>
                <a:gd name="f143" fmla="*/ f111 f33 1"/>
                <a:gd name="f144" fmla="*/ f112 f32 1"/>
                <a:gd name="f145" fmla="*/ f113 f32 1"/>
                <a:gd name="f146" fmla="*/ f114 f33 1"/>
                <a:gd name="f147" fmla="*/ f115 f32 1"/>
                <a:gd name="f148" fmla="*/ f116 f33 1"/>
                <a:gd name="f149" fmla="*/ f117 f33 1"/>
                <a:gd name="f150" fmla="*/ f118 f32 1"/>
                <a:gd name="f151" fmla="*/ f119 f32 1"/>
                <a:gd name="f152" fmla="*/ f120 f32 1"/>
                <a:gd name="f153" fmla="*/ f121 f33 1"/>
                <a:gd name="f154" fmla="*/ f122 f32 1"/>
                <a:gd name="f155" fmla="*/ f123 f33 1"/>
                <a:gd name="f156" fmla="*/ f124 f33 1"/>
                <a:gd name="f157" fmla="*/ f125 f32 1"/>
                <a:gd name="f158" fmla="*/ f126 f33 1"/>
                <a:gd name="f159" fmla="*/ f127 f33 1"/>
                <a:gd name="f160" fmla="*/ f128 f33 1"/>
              </a:gdLst>
              <a:ahLst/>
              <a:cxnLst>
                <a:cxn ang="3cd4">
                  <a:pos x="hc" y="t"/>
                </a:cxn>
                <a:cxn ang="0">
                  <a:pos x="r" y="vc"/>
                </a:cxn>
                <a:cxn ang="cd4">
                  <a:pos x="hc" y="b"/>
                </a:cxn>
                <a:cxn ang="cd2">
                  <a:pos x="l" y="vc"/>
                </a:cxn>
                <a:cxn ang="f100">
                  <a:pos x="f133" y="f134"/>
                </a:cxn>
                <a:cxn ang="f100">
                  <a:pos x="f135" y="f134"/>
                </a:cxn>
                <a:cxn ang="f100">
                  <a:pos x="f135" y="f136"/>
                </a:cxn>
                <a:cxn ang="f100">
                  <a:pos x="f135" y="f136"/>
                </a:cxn>
                <a:cxn ang="f100">
                  <a:pos x="f135" y="f137"/>
                </a:cxn>
                <a:cxn ang="f100">
                  <a:pos x="f138" y="f139"/>
                </a:cxn>
                <a:cxn ang="f100">
                  <a:pos x="f140" y="f141"/>
                </a:cxn>
                <a:cxn ang="f100">
                  <a:pos x="f142" y="f143"/>
                </a:cxn>
                <a:cxn ang="f100">
                  <a:pos x="f142" y="f143"/>
                </a:cxn>
                <a:cxn ang="f100">
                  <a:pos x="f144" y="f141"/>
                </a:cxn>
                <a:cxn ang="f100">
                  <a:pos x="f145" y="f146"/>
                </a:cxn>
                <a:cxn ang="f100">
                  <a:pos x="f145" y="f146"/>
                </a:cxn>
                <a:cxn ang="f100">
                  <a:pos x="f147" y="f148"/>
                </a:cxn>
                <a:cxn ang="f100">
                  <a:pos x="f138" y="f149"/>
                </a:cxn>
                <a:cxn ang="f100">
                  <a:pos x="f138" y="f149"/>
                </a:cxn>
                <a:cxn ang="f100">
                  <a:pos x="f150" y="f148"/>
                </a:cxn>
                <a:cxn ang="f100">
                  <a:pos x="f151" y="f146"/>
                </a:cxn>
                <a:cxn ang="f100">
                  <a:pos x="f152" y="f153"/>
                </a:cxn>
                <a:cxn ang="f100">
                  <a:pos x="f154" y="f155"/>
                </a:cxn>
                <a:cxn ang="f100">
                  <a:pos x="f154" y="f155"/>
                </a:cxn>
                <a:cxn ang="f100">
                  <a:pos x="f154" y="f141"/>
                </a:cxn>
                <a:cxn ang="f100">
                  <a:pos x="f154" y="f156"/>
                </a:cxn>
                <a:cxn ang="f100">
                  <a:pos x="f154" y="f134"/>
                </a:cxn>
                <a:cxn ang="f100">
                  <a:pos x="f157" y="f134"/>
                </a:cxn>
                <a:cxn ang="f100">
                  <a:pos x="f157" y="f158"/>
                </a:cxn>
                <a:cxn ang="f100">
                  <a:pos x="f154" y="f158"/>
                </a:cxn>
                <a:cxn ang="f100">
                  <a:pos x="f154" y="f158"/>
                </a:cxn>
                <a:cxn ang="f100">
                  <a:pos x="f154" y="f159"/>
                </a:cxn>
                <a:cxn ang="f100">
                  <a:pos x="f135" y="f160"/>
                </a:cxn>
                <a:cxn ang="f100">
                  <a:pos x="f135" y="f160"/>
                </a:cxn>
                <a:cxn ang="f100">
                  <a:pos x="f135" y="f158"/>
                </a:cxn>
                <a:cxn ang="f100">
                  <a:pos x="f145" y="f158"/>
                </a:cxn>
                <a:cxn ang="f100">
                  <a:pos x="f133" y="f134"/>
                </a:cxn>
              </a:cxnLst>
              <a:rect l="f129" t="f132" r="f130" b="f131"/>
              <a:pathLst>
                <a:path w="46" h="104">
                  <a:moveTo>
                    <a:pt x="f8" y="f9"/>
                  </a:moveTo>
                  <a:lnTo>
                    <a:pt x="f10" y="f9"/>
                  </a:lnTo>
                  <a:lnTo>
                    <a:pt x="f10" y="f11"/>
                  </a:lnTo>
                  <a:lnTo>
                    <a:pt x="f10" y="f11"/>
                  </a:lnTo>
                  <a:lnTo>
                    <a:pt x="f10" y="f12"/>
                  </a:lnTo>
                  <a:lnTo>
                    <a:pt x="f13" y="f14"/>
                  </a:lnTo>
                  <a:lnTo>
                    <a:pt x="f15" y="f16"/>
                  </a:lnTo>
                  <a:lnTo>
                    <a:pt x="f17" y="f18"/>
                  </a:lnTo>
                  <a:lnTo>
                    <a:pt x="f17" y="f18"/>
                  </a:lnTo>
                  <a:lnTo>
                    <a:pt x="f19" y="f16"/>
                  </a:lnTo>
                  <a:lnTo>
                    <a:pt x="f6" y="f20"/>
                  </a:lnTo>
                  <a:lnTo>
                    <a:pt x="f6" y="f20"/>
                  </a:lnTo>
                  <a:lnTo>
                    <a:pt x="f9" y="f21"/>
                  </a:lnTo>
                  <a:lnTo>
                    <a:pt x="f13" y="f7"/>
                  </a:lnTo>
                  <a:lnTo>
                    <a:pt x="f13" y="f7"/>
                  </a:lnTo>
                  <a:lnTo>
                    <a:pt x="f22" y="f21"/>
                  </a:lnTo>
                  <a:lnTo>
                    <a:pt x="f23" y="f20"/>
                  </a:lnTo>
                  <a:lnTo>
                    <a:pt x="f24" y="f25"/>
                  </a:lnTo>
                  <a:lnTo>
                    <a:pt x="f26" y="f27"/>
                  </a:lnTo>
                  <a:lnTo>
                    <a:pt x="f26" y="f27"/>
                  </a:lnTo>
                  <a:lnTo>
                    <a:pt x="f26" y="f16"/>
                  </a:lnTo>
                  <a:lnTo>
                    <a:pt x="f26" y="f28"/>
                  </a:lnTo>
                  <a:lnTo>
                    <a:pt x="f26" y="f9"/>
                  </a:lnTo>
                  <a:lnTo>
                    <a:pt x="f5" y="f9"/>
                  </a:lnTo>
                  <a:lnTo>
                    <a:pt x="f5" y="f29"/>
                  </a:lnTo>
                  <a:lnTo>
                    <a:pt x="f26" y="f29"/>
                  </a:lnTo>
                  <a:lnTo>
                    <a:pt x="f26" y="f29"/>
                  </a:lnTo>
                  <a:lnTo>
                    <a:pt x="f26" y="f30"/>
                  </a:lnTo>
                  <a:lnTo>
                    <a:pt x="f10" y="f5"/>
                  </a:lnTo>
                  <a:lnTo>
                    <a:pt x="f10" y="f5"/>
                  </a:lnTo>
                  <a:lnTo>
                    <a:pt x="f10" y="f29"/>
                  </a:lnTo>
                  <a:lnTo>
                    <a:pt x="f6" y="f29"/>
                  </a:lnTo>
                  <a:lnTo>
                    <a:pt x="f8" y="f9"/>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2" name="Freeform 31"/>
            <p:cNvSpPr/>
            <p:nvPr/>
          </p:nvSpPr>
          <p:spPr>
            <a:xfrm>
              <a:off x="2459123" y="2783561"/>
              <a:ext cx="27907" cy="130237"/>
            </a:xfrm>
            <a:custGeom>
              <a:avLst/>
              <a:gdLst>
                <a:gd name="f0" fmla="val 10800000"/>
                <a:gd name="f1" fmla="val 5400000"/>
                <a:gd name="f2" fmla="val 180"/>
                <a:gd name="f3" fmla="val w"/>
                <a:gd name="f4" fmla="val h"/>
                <a:gd name="f5" fmla="val 0"/>
                <a:gd name="f6" fmla="val 24"/>
                <a:gd name="f7" fmla="val 112"/>
                <a:gd name="f8" fmla="val 12"/>
                <a:gd name="f9" fmla="val 18"/>
                <a:gd name="f10" fmla="val 20"/>
                <a:gd name="f11" fmla="val 22"/>
                <a:gd name="f12" fmla="val 16"/>
                <a:gd name="f13" fmla="val 6"/>
                <a:gd name="f14" fmla="val 2"/>
                <a:gd name="f15" fmla="val 8"/>
                <a:gd name="f16" fmla="val 4"/>
                <a:gd name="f17" fmla="val 32"/>
                <a:gd name="f18" fmla="val 36"/>
                <a:gd name="f19" fmla="+- 0 0 -90"/>
                <a:gd name="f20" fmla="*/ f3 1 24"/>
                <a:gd name="f21" fmla="*/ f4 1 112"/>
                <a:gd name="f22" fmla="+- f7 0 f5"/>
                <a:gd name="f23" fmla="+- f6 0 f5"/>
                <a:gd name="f24" fmla="*/ f19 f0 1"/>
                <a:gd name="f25" fmla="*/ f23 1 24"/>
                <a:gd name="f26" fmla="*/ f22 1 112"/>
                <a:gd name="f27" fmla="*/ 24 f23 1"/>
                <a:gd name="f28" fmla="*/ 12 f22 1"/>
                <a:gd name="f29" fmla="*/ 18 f22 1"/>
                <a:gd name="f30" fmla="*/ 20 f23 1"/>
                <a:gd name="f31" fmla="*/ 22 f22 1"/>
                <a:gd name="f32" fmla="*/ 16 f23 1"/>
                <a:gd name="f33" fmla="*/ 24 f22 1"/>
                <a:gd name="f34" fmla="*/ 12 f23 1"/>
                <a:gd name="f35" fmla="*/ 6 f23 1"/>
                <a:gd name="f36" fmla="*/ 2 f23 1"/>
                <a:gd name="f37" fmla="*/ 0 f23 1"/>
                <a:gd name="f38" fmla="*/ 8 f22 1"/>
                <a:gd name="f39" fmla="*/ 4 f23 1"/>
                <a:gd name="f40" fmla="*/ 4 f22 1"/>
                <a:gd name="f41" fmla="*/ 8 f23 1"/>
                <a:gd name="f42" fmla="*/ 0 f22 1"/>
                <a:gd name="f43" fmla="*/ 22 f23 1"/>
                <a:gd name="f44" fmla="*/ 32 f22 1"/>
                <a:gd name="f45" fmla="*/ 112 f22 1"/>
                <a:gd name="f46" fmla="*/ 36 f22 1"/>
                <a:gd name="f47" fmla="*/ f24 1 f2"/>
                <a:gd name="f48" fmla="*/ f27 1 24"/>
                <a:gd name="f49" fmla="*/ f28 1 112"/>
                <a:gd name="f50" fmla="*/ f29 1 112"/>
                <a:gd name="f51" fmla="*/ f30 1 24"/>
                <a:gd name="f52" fmla="*/ f31 1 112"/>
                <a:gd name="f53" fmla="*/ f32 1 24"/>
                <a:gd name="f54" fmla="*/ f33 1 112"/>
                <a:gd name="f55" fmla="*/ f34 1 24"/>
                <a:gd name="f56" fmla="*/ f35 1 24"/>
                <a:gd name="f57" fmla="*/ f36 1 24"/>
                <a:gd name="f58" fmla="*/ f37 1 24"/>
                <a:gd name="f59" fmla="*/ f38 1 112"/>
                <a:gd name="f60" fmla="*/ f39 1 24"/>
                <a:gd name="f61" fmla="*/ f40 1 112"/>
                <a:gd name="f62" fmla="*/ f41 1 24"/>
                <a:gd name="f63" fmla="*/ f42 1 112"/>
                <a:gd name="f64" fmla="*/ f43 1 24"/>
                <a:gd name="f65" fmla="*/ f44 1 112"/>
                <a:gd name="f66" fmla="*/ f45 1 112"/>
                <a:gd name="f67" fmla="*/ f46 1 112"/>
                <a:gd name="f68" fmla="*/ 0 1 f25"/>
                <a:gd name="f69" fmla="*/ f6 1 f25"/>
                <a:gd name="f70" fmla="*/ 0 1 f26"/>
                <a:gd name="f71" fmla="*/ f7 1 f26"/>
                <a:gd name="f72" fmla="+- f47 0 f1"/>
                <a:gd name="f73" fmla="*/ f48 1 f25"/>
                <a:gd name="f74" fmla="*/ f49 1 f26"/>
                <a:gd name="f75" fmla="*/ f50 1 f26"/>
                <a:gd name="f76" fmla="*/ f51 1 f25"/>
                <a:gd name="f77" fmla="*/ f52 1 f26"/>
                <a:gd name="f78" fmla="*/ f53 1 f25"/>
                <a:gd name="f79" fmla="*/ f54 1 f26"/>
                <a:gd name="f80" fmla="*/ f55 1 f25"/>
                <a:gd name="f81" fmla="*/ f56 1 f25"/>
                <a:gd name="f82" fmla="*/ f57 1 f25"/>
                <a:gd name="f83" fmla="*/ f58 1 f25"/>
                <a:gd name="f84" fmla="*/ f59 1 f26"/>
                <a:gd name="f85" fmla="*/ f60 1 f25"/>
                <a:gd name="f86" fmla="*/ f61 1 f26"/>
                <a:gd name="f87" fmla="*/ f62 1 f25"/>
                <a:gd name="f88" fmla="*/ f63 1 f26"/>
                <a:gd name="f89" fmla="*/ f64 1 f25"/>
                <a:gd name="f90" fmla="*/ f65 1 f26"/>
                <a:gd name="f91" fmla="*/ f66 1 f26"/>
                <a:gd name="f92" fmla="*/ f67 1 f26"/>
                <a:gd name="f93" fmla="*/ f68 f20 1"/>
                <a:gd name="f94" fmla="*/ f69 f20 1"/>
                <a:gd name="f95" fmla="*/ f71 f21 1"/>
                <a:gd name="f96" fmla="*/ f70 f21 1"/>
                <a:gd name="f97" fmla="*/ f73 f20 1"/>
                <a:gd name="f98" fmla="*/ f74 f21 1"/>
                <a:gd name="f99" fmla="*/ f75 f21 1"/>
                <a:gd name="f100" fmla="*/ f76 f20 1"/>
                <a:gd name="f101" fmla="*/ f77 f21 1"/>
                <a:gd name="f102" fmla="*/ f78 f20 1"/>
                <a:gd name="f103" fmla="*/ f79 f21 1"/>
                <a:gd name="f104" fmla="*/ f80 f20 1"/>
                <a:gd name="f105" fmla="*/ f81 f20 1"/>
                <a:gd name="f106" fmla="*/ f82 f20 1"/>
                <a:gd name="f107" fmla="*/ f83 f20 1"/>
                <a:gd name="f108" fmla="*/ f84 f21 1"/>
                <a:gd name="f109" fmla="*/ f85 f20 1"/>
                <a:gd name="f110" fmla="*/ f86 f21 1"/>
                <a:gd name="f111" fmla="*/ f87 f20 1"/>
                <a:gd name="f112" fmla="*/ f88 f21 1"/>
                <a:gd name="f113" fmla="*/ f89 f20 1"/>
                <a:gd name="f114" fmla="*/ f90 f21 1"/>
                <a:gd name="f115" fmla="*/ f91 f21 1"/>
                <a:gd name="f116" fmla="*/ f92 f21 1"/>
              </a:gdLst>
              <a:ahLst/>
              <a:cxnLst>
                <a:cxn ang="3cd4">
                  <a:pos x="hc" y="t"/>
                </a:cxn>
                <a:cxn ang="0">
                  <a:pos x="r" y="vc"/>
                </a:cxn>
                <a:cxn ang="cd4">
                  <a:pos x="hc" y="b"/>
                </a:cxn>
                <a:cxn ang="cd2">
                  <a:pos x="l" y="vc"/>
                </a:cxn>
                <a:cxn ang="f72">
                  <a:pos x="f97" y="f98"/>
                </a:cxn>
                <a:cxn ang="f72">
                  <a:pos x="f97" y="f98"/>
                </a:cxn>
                <a:cxn ang="f72">
                  <a:pos x="f97" y="f99"/>
                </a:cxn>
                <a:cxn ang="f72">
                  <a:pos x="f100" y="f101"/>
                </a:cxn>
                <a:cxn ang="f72">
                  <a:pos x="f102" y="f103"/>
                </a:cxn>
                <a:cxn ang="f72">
                  <a:pos x="f104" y="f103"/>
                </a:cxn>
                <a:cxn ang="f72">
                  <a:pos x="f104" y="f103"/>
                </a:cxn>
                <a:cxn ang="f72">
                  <a:pos x="f105" y="f103"/>
                </a:cxn>
                <a:cxn ang="f72">
                  <a:pos x="f106" y="f101"/>
                </a:cxn>
                <a:cxn ang="f72">
                  <a:pos x="f107" y="f99"/>
                </a:cxn>
                <a:cxn ang="f72">
                  <a:pos x="f107" y="f98"/>
                </a:cxn>
                <a:cxn ang="f72">
                  <a:pos x="f107" y="f98"/>
                </a:cxn>
                <a:cxn ang="f72">
                  <a:pos x="f107" y="f108"/>
                </a:cxn>
                <a:cxn ang="f72">
                  <a:pos x="f109" y="f110"/>
                </a:cxn>
                <a:cxn ang="f72">
                  <a:pos x="f111" y="f112"/>
                </a:cxn>
                <a:cxn ang="f72">
                  <a:pos x="f104" y="f112"/>
                </a:cxn>
                <a:cxn ang="f72">
                  <a:pos x="f104" y="f112"/>
                </a:cxn>
                <a:cxn ang="f72">
                  <a:pos x="f102" y="f112"/>
                </a:cxn>
                <a:cxn ang="f72">
                  <a:pos x="f100" y="f110"/>
                </a:cxn>
                <a:cxn ang="f72">
                  <a:pos x="f97" y="f108"/>
                </a:cxn>
                <a:cxn ang="f72">
                  <a:pos x="f97" y="f98"/>
                </a:cxn>
                <a:cxn ang="f72">
                  <a:pos x="f97" y="f98"/>
                </a:cxn>
                <a:cxn ang="f72">
                  <a:pos x="f113" y="f114"/>
                </a:cxn>
                <a:cxn ang="f72">
                  <a:pos x="f113" y="f115"/>
                </a:cxn>
                <a:cxn ang="f72">
                  <a:pos x="f106" y="f115"/>
                </a:cxn>
                <a:cxn ang="f72">
                  <a:pos x="f106" y="f116"/>
                </a:cxn>
                <a:cxn ang="f72">
                  <a:pos x="f113" y="f114"/>
                </a:cxn>
              </a:cxnLst>
              <a:rect l="f93" t="f96" r="f94" b="f95"/>
              <a:pathLst>
                <a:path w="24" h="112">
                  <a:moveTo>
                    <a:pt x="f6" y="f8"/>
                  </a:moveTo>
                  <a:lnTo>
                    <a:pt x="f6" y="f8"/>
                  </a:lnTo>
                  <a:lnTo>
                    <a:pt x="f6" y="f9"/>
                  </a:lnTo>
                  <a:lnTo>
                    <a:pt x="f10" y="f11"/>
                  </a:lnTo>
                  <a:lnTo>
                    <a:pt x="f12" y="f6"/>
                  </a:lnTo>
                  <a:lnTo>
                    <a:pt x="f8" y="f6"/>
                  </a:lnTo>
                  <a:lnTo>
                    <a:pt x="f8" y="f6"/>
                  </a:lnTo>
                  <a:lnTo>
                    <a:pt x="f13" y="f6"/>
                  </a:lnTo>
                  <a:lnTo>
                    <a:pt x="f14" y="f11"/>
                  </a:lnTo>
                  <a:lnTo>
                    <a:pt x="f5" y="f9"/>
                  </a:lnTo>
                  <a:lnTo>
                    <a:pt x="f5" y="f8"/>
                  </a:lnTo>
                  <a:lnTo>
                    <a:pt x="f5" y="f8"/>
                  </a:lnTo>
                  <a:lnTo>
                    <a:pt x="f5" y="f15"/>
                  </a:lnTo>
                  <a:lnTo>
                    <a:pt x="f16" y="f16"/>
                  </a:lnTo>
                  <a:lnTo>
                    <a:pt x="f15" y="f5"/>
                  </a:lnTo>
                  <a:lnTo>
                    <a:pt x="f8" y="f5"/>
                  </a:lnTo>
                  <a:lnTo>
                    <a:pt x="f8" y="f5"/>
                  </a:lnTo>
                  <a:lnTo>
                    <a:pt x="f12" y="f5"/>
                  </a:lnTo>
                  <a:lnTo>
                    <a:pt x="f10" y="f16"/>
                  </a:lnTo>
                  <a:lnTo>
                    <a:pt x="f6" y="f15"/>
                  </a:lnTo>
                  <a:lnTo>
                    <a:pt x="f6" y="f8"/>
                  </a:lnTo>
                  <a:lnTo>
                    <a:pt x="f6" y="f8"/>
                  </a:lnTo>
                  <a:close/>
                  <a:moveTo>
                    <a:pt x="f11" y="f17"/>
                  </a:moveTo>
                  <a:lnTo>
                    <a:pt x="f11" y="f7"/>
                  </a:lnTo>
                  <a:lnTo>
                    <a:pt x="f14" y="f7"/>
                  </a:lnTo>
                  <a:lnTo>
                    <a:pt x="f14" y="f18"/>
                  </a:lnTo>
                  <a:lnTo>
                    <a:pt x="f11" y="f17"/>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3" name="Freeform 32"/>
            <p:cNvSpPr/>
            <p:nvPr/>
          </p:nvSpPr>
          <p:spPr>
            <a:xfrm>
              <a:off x="2503316" y="2820777"/>
              <a:ext cx="81399" cy="95353"/>
            </a:xfrm>
            <a:custGeom>
              <a:avLst/>
              <a:gdLst>
                <a:gd name="f0" fmla="val 10800000"/>
                <a:gd name="f1" fmla="val 5400000"/>
                <a:gd name="f2" fmla="val 180"/>
                <a:gd name="f3" fmla="val w"/>
                <a:gd name="f4" fmla="val h"/>
                <a:gd name="f5" fmla="val 0"/>
                <a:gd name="f6" fmla="val 70"/>
                <a:gd name="f7" fmla="val 82"/>
                <a:gd name="f8" fmla="val 60"/>
                <a:gd name="f9" fmla="val 12"/>
                <a:gd name="f10" fmla="val 64"/>
                <a:gd name="f11" fmla="val 18"/>
                <a:gd name="f12" fmla="val 68"/>
                <a:gd name="f13" fmla="val 24"/>
                <a:gd name="f14" fmla="val 32"/>
                <a:gd name="f15" fmla="val 40"/>
                <a:gd name="f16" fmla="val 50"/>
                <a:gd name="f17" fmla="val 58"/>
                <a:gd name="f18" fmla="val 56"/>
                <a:gd name="f19" fmla="val 74"/>
                <a:gd name="f20" fmla="val 78"/>
                <a:gd name="f21" fmla="val 42"/>
                <a:gd name="f22" fmla="val 80"/>
                <a:gd name="f23" fmla="val 34"/>
                <a:gd name="f24" fmla="val 26"/>
                <a:gd name="f25" fmla="val 20"/>
                <a:gd name="f26" fmla="val 14"/>
                <a:gd name="f27" fmla="val 8"/>
                <a:gd name="f28" fmla="val 4"/>
                <a:gd name="f29" fmla="val 2"/>
                <a:gd name="f30" fmla="val 10"/>
                <a:gd name="f31" fmla="val 6"/>
                <a:gd name="f32" fmla="val 22"/>
                <a:gd name="f33" fmla="val 30"/>
                <a:gd name="f34" fmla="val 52"/>
                <a:gd name="f35" fmla="val 66"/>
                <a:gd name="f36" fmla="val 44"/>
                <a:gd name="f37" fmla="val 46"/>
                <a:gd name="f38" fmla="val 48"/>
                <a:gd name="f39" fmla="val 28"/>
                <a:gd name="f40" fmla="val 16"/>
                <a:gd name="f41" fmla="+- 0 0 -90"/>
                <a:gd name="f42" fmla="*/ f3 1 70"/>
                <a:gd name="f43" fmla="*/ f4 1 82"/>
                <a:gd name="f44" fmla="+- f7 0 f5"/>
                <a:gd name="f45" fmla="+- f6 0 f5"/>
                <a:gd name="f46" fmla="*/ f41 f0 1"/>
                <a:gd name="f47" fmla="*/ f45 1 70"/>
                <a:gd name="f48" fmla="*/ f44 1 82"/>
                <a:gd name="f49" fmla="*/ 60 f45 1"/>
                <a:gd name="f50" fmla="*/ 12 f44 1"/>
                <a:gd name="f51" fmla="*/ 68 f45 1"/>
                <a:gd name="f52" fmla="*/ 24 f44 1"/>
                <a:gd name="f53" fmla="*/ 70 f45 1"/>
                <a:gd name="f54" fmla="*/ 40 f44 1"/>
                <a:gd name="f55" fmla="*/ 50 f44 1"/>
                <a:gd name="f56" fmla="*/ 64 f45 1"/>
                <a:gd name="f57" fmla="*/ 64 f44 1"/>
                <a:gd name="f58" fmla="*/ 70 f44 1"/>
                <a:gd name="f59" fmla="*/ 50 f45 1"/>
                <a:gd name="f60" fmla="*/ 78 f44 1"/>
                <a:gd name="f61" fmla="*/ 34 f45 1"/>
                <a:gd name="f62" fmla="*/ 82 f44 1"/>
                <a:gd name="f63" fmla="*/ 26 f45 1"/>
                <a:gd name="f64" fmla="*/ 80 f44 1"/>
                <a:gd name="f65" fmla="*/ 14 f45 1"/>
                <a:gd name="f66" fmla="*/ 74 f44 1"/>
                <a:gd name="f67" fmla="*/ 4 f45 1"/>
                <a:gd name="f68" fmla="*/ 0 f45 1"/>
                <a:gd name="f69" fmla="*/ 2 f45 1"/>
                <a:gd name="f70" fmla="*/ 10 f45 1"/>
                <a:gd name="f71" fmla="*/ 20 f45 1"/>
                <a:gd name="f72" fmla="*/ 4 f44 1"/>
                <a:gd name="f73" fmla="*/ 0 f44 1"/>
                <a:gd name="f74" fmla="*/ 42 f45 1"/>
                <a:gd name="f75" fmla="*/ 56 f45 1"/>
                <a:gd name="f76" fmla="*/ 6 f44 1"/>
                <a:gd name="f77" fmla="*/ 24 f45 1"/>
                <a:gd name="f78" fmla="*/ 22 f45 1"/>
                <a:gd name="f79" fmla="*/ 52 f44 1"/>
                <a:gd name="f80" fmla="*/ 60 f44 1"/>
                <a:gd name="f81" fmla="*/ 66 f44 1"/>
                <a:gd name="f82" fmla="*/ 40 f45 1"/>
                <a:gd name="f83" fmla="*/ 46 f45 1"/>
                <a:gd name="f84" fmla="*/ 48 f45 1"/>
                <a:gd name="f85" fmla="*/ 44 f45 1"/>
                <a:gd name="f86" fmla="*/ 20 f44 1"/>
                <a:gd name="f87" fmla="*/ 16 f44 1"/>
                <a:gd name="f88" fmla="*/ f46 1 f2"/>
                <a:gd name="f89" fmla="*/ f49 1 70"/>
                <a:gd name="f90" fmla="*/ f50 1 82"/>
                <a:gd name="f91" fmla="*/ f51 1 70"/>
                <a:gd name="f92" fmla="*/ f52 1 82"/>
                <a:gd name="f93" fmla="*/ f53 1 70"/>
                <a:gd name="f94" fmla="*/ f54 1 82"/>
                <a:gd name="f95" fmla="*/ f55 1 82"/>
                <a:gd name="f96" fmla="*/ f56 1 70"/>
                <a:gd name="f97" fmla="*/ f57 1 82"/>
                <a:gd name="f98" fmla="*/ f58 1 82"/>
                <a:gd name="f99" fmla="*/ f59 1 70"/>
                <a:gd name="f100" fmla="*/ f60 1 82"/>
                <a:gd name="f101" fmla="*/ f61 1 70"/>
                <a:gd name="f102" fmla="*/ f62 1 82"/>
                <a:gd name="f103" fmla="*/ f63 1 70"/>
                <a:gd name="f104" fmla="*/ f64 1 82"/>
                <a:gd name="f105" fmla="*/ f65 1 70"/>
                <a:gd name="f106" fmla="*/ f66 1 82"/>
                <a:gd name="f107" fmla="*/ f67 1 70"/>
                <a:gd name="f108" fmla="*/ f68 1 70"/>
                <a:gd name="f109" fmla="*/ f69 1 70"/>
                <a:gd name="f110" fmla="*/ f70 1 70"/>
                <a:gd name="f111" fmla="*/ f71 1 70"/>
                <a:gd name="f112" fmla="*/ f72 1 82"/>
                <a:gd name="f113" fmla="*/ f73 1 82"/>
                <a:gd name="f114" fmla="*/ f74 1 70"/>
                <a:gd name="f115" fmla="*/ f75 1 70"/>
                <a:gd name="f116" fmla="*/ f76 1 82"/>
                <a:gd name="f117" fmla="*/ f77 1 70"/>
                <a:gd name="f118" fmla="*/ f78 1 70"/>
                <a:gd name="f119" fmla="*/ f79 1 82"/>
                <a:gd name="f120" fmla="*/ f80 1 82"/>
                <a:gd name="f121" fmla="*/ f81 1 82"/>
                <a:gd name="f122" fmla="*/ f82 1 70"/>
                <a:gd name="f123" fmla="*/ f83 1 70"/>
                <a:gd name="f124" fmla="*/ f84 1 70"/>
                <a:gd name="f125" fmla="*/ f85 1 70"/>
                <a:gd name="f126" fmla="*/ f86 1 82"/>
                <a:gd name="f127" fmla="*/ f87 1 82"/>
                <a:gd name="f128" fmla="*/ 0 1 f47"/>
                <a:gd name="f129" fmla="*/ f6 1 f47"/>
                <a:gd name="f130" fmla="*/ 0 1 f48"/>
                <a:gd name="f131" fmla="*/ f7 1 f48"/>
                <a:gd name="f132" fmla="+- f88 0 f1"/>
                <a:gd name="f133" fmla="*/ f89 1 f47"/>
                <a:gd name="f134" fmla="*/ f90 1 f48"/>
                <a:gd name="f135" fmla="*/ f91 1 f47"/>
                <a:gd name="f136" fmla="*/ f92 1 f48"/>
                <a:gd name="f137" fmla="*/ f93 1 f47"/>
                <a:gd name="f138" fmla="*/ f94 1 f48"/>
                <a:gd name="f139" fmla="*/ f95 1 f48"/>
                <a:gd name="f140" fmla="*/ f96 1 f47"/>
                <a:gd name="f141" fmla="*/ f97 1 f48"/>
                <a:gd name="f142" fmla="*/ f98 1 f48"/>
                <a:gd name="f143" fmla="*/ f99 1 f47"/>
                <a:gd name="f144" fmla="*/ f100 1 f48"/>
                <a:gd name="f145" fmla="*/ f101 1 f47"/>
                <a:gd name="f146" fmla="*/ f102 1 f48"/>
                <a:gd name="f147" fmla="*/ f103 1 f47"/>
                <a:gd name="f148" fmla="*/ f104 1 f48"/>
                <a:gd name="f149" fmla="*/ f105 1 f47"/>
                <a:gd name="f150" fmla="*/ f106 1 f48"/>
                <a:gd name="f151" fmla="*/ f107 1 f47"/>
                <a:gd name="f152" fmla="*/ f108 1 f47"/>
                <a:gd name="f153" fmla="*/ f109 1 f47"/>
                <a:gd name="f154" fmla="*/ f110 1 f47"/>
                <a:gd name="f155" fmla="*/ f111 1 f47"/>
                <a:gd name="f156" fmla="*/ f112 1 f48"/>
                <a:gd name="f157" fmla="*/ f113 1 f48"/>
                <a:gd name="f158" fmla="*/ f114 1 f47"/>
                <a:gd name="f159" fmla="*/ f115 1 f47"/>
                <a:gd name="f160" fmla="*/ f116 1 f48"/>
                <a:gd name="f161" fmla="*/ f117 1 f47"/>
                <a:gd name="f162" fmla="*/ f118 1 f47"/>
                <a:gd name="f163" fmla="*/ f119 1 f48"/>
                <a:gd name="f164" fmla="*/ f120 1 f48"/>
                <a:gd name="f165" fmla="*/ f121 1 f48"/>
                <a:gd name="f166" fmla="*/ f122 1 f47"/>
                <a:gd name="f167" fmla="*/ f123 1 f47"/>
                <a:gd name="f168" fmla="*/ f124 1 f47"/>
                <a:gd name="f169" fmla="*/ f125 1 f47"/>
                <a:gd name="f170" fmla="*/ f126 1 f48"/>
                <a:gd name="f171" fmla="*/ f127 1 f48"/>
                <a:gd name="f172" fmla="*/ f128 f42 1"/>
                <a:gd name="f173" fmla="*/ f129 f42 1"/>
                <a:gd name="f174" fmla="*/ f131 f43 1"/>
                <a:gd name="f175" fmla="*/ f130 f43 1"/>
                <a:gd name="f176" fmla="*/ f133 f42 1"/>
                <a:gd name="f177" fmla="*/ f134 f43 1"/>
                <a:gd name="f178" fmla="*/ f135 f42 1"/>
                <a:gd name="f179" fmla="*/ f136 f43 1"/>
                <a:gd name="f180" fmla="*/ f137 f42 1"/>
                <a:gd name="f181" fmla="*/ f138 f43 1"/>
                <a:gd name="f182" fmla="*/ f139 f43 1"/>
                <a:gd name="f183" fmla="*/ f140 f42 1"/>
                <a:gd name="f184" fmla="*/ f141 f43 1"/>
                <a:gd name="f185" fmla="*/ f142 f43 1"/>
                <a:gd name="f186" fmla="*/ f143 f42 1"/>
                <a:gd name="f187" fmla="*/ f144 f43 1"/>
                <a:gd name="f188" fmla="*/ f145 f42 1"/>
                <a:gd name="f189" fmla="*/ f146 f43 1"/>
                <a:gd name="f190" fmla="*/ f147 f42 1"/>
                <a:gd name="f191" fmla="*/ f148 f43 1"/>
                <a:gd name="f192" fmla="*/ f149 f42 1"/>
                <a:gd name="f193" fmla="*/ f150 f43 1"/>
                <a:gd name="f194" fmla="*/ f151 f42 1"/>
                <a:gd name="f195" fmla="*/ f152 f42 1"/>
                <a:gd name="f196" fmla="*/ f153 f42 1"/>
                <a:gd name="f197" fmla="*/ f154 f42 1"/>
                <a:gd name="f198" fmla="*/ f155 f42 1"/>
                <a:gd name="f199" fmla="*/ f156 f43 1"/>
                <a:gd name="f200" fmla="*/ f157 f43 1"/>
                <a:gd name="f201" fmla="*/ f158 f42 1"/>
                <a:gd name="f202" fmla="*/ f159 f42 1"/>
                <a:gd name="f203" fmla="*/ f160 f43 1"/>
                <a:gd name="f204" fmla="*/ f161 f42 1"/>
                <a:gd name="f205" fmla="*/ f162 f42 1"/>
                <a:gd name="f206" fmla="*/ f163 f43 1"/>
                <a:gd name="f207" fmla="*/ f164 f43 1"/>
                <a:gd name="f208" fmla="*/ f165 f43 1"/>
                <a:gd name="f209" fmla="*/ f166 f42 1"/>
                <a:gd name="f210" fmla="*/ f167 f42 1"/>
                <a:gd name="f211" fmla="*/ f168 f42 1"/>
                <a:gd name="f212" fmla="*/ f169 f42 1"/>
                <a:gd name="f213" fmla="*/ f170 f43 1"/>
                <a:gd name="f214" fmla="*/ f171 f43 1"/>
              </a:gdLst>
              <a:ahLst/>
              <a:cxnLst>
                <a:cxn ang="3cd4">
                  <a:pos x="hc" y="t"/>
                </a:cxn>
                <a:cxn ang="0">
                  <a:pos x="r" y="vc"/>
                </a:cxn>
                <a:cxn ang="cd4">
                  <a:pos x="hc" y="b"/>
                </a:cxn>
                <a:cxn ang="cd2">
                  <a:pos x="l" y="vc"/>
                </a:cxn>
                <a:cxn ang="f132">
                  <a:pos x="f176" y="f177"/>
                </a:cxn>
                <a:cxn ang="f132">
                  <a:pos x="f178" y="f179"/>
                </a:cxn>
                <a:cxn ang="f132">
                  <a:pos x="f180" y="f181"/>
                </a:cxn>
                <a:cxn ang="f132">
                  <a:pos x="f180" y="f182"/>
                </a:cxn>
                <a:cxn ang="f132">
                  <a:pos x="f183" y="f184"/>
                </a:cxn>
                <a:cxn ang="f132">
                  <a:pos x="f176" y="f185"/>
                </a:cxn>
                <a:cxn ang="f132">
                  <a:pos x="f186" y="f187"/>
                </a:cxn>
                <a:cxn ang="f132">
                  <a:pos x="f188" y="f189"/>
                </a:cxn>
                <a:cxn ang="f132">
                  <a:pos x="f190" y="f191"/>
                </a:cxn>
                <a:cxn ang="f132">
                  <a:pos x="f192" y="f193"/>
                </a:cxn>
                <a:cxn ang="f132">
                  <a:pos x="f194" y="f184"/>
                </a:cxn>
                <a:cxn ang="f132">
                  <a:pos x="f195" y="f182"/>
                </a:cxn>
                <a:cxn ang="f132">
                  <a:pos x="f195" y="f181"/>
                </a:cxn>
                <a:cxn ang="f132">
                  <a:pos x="f196" y="f179"/>
                </a:cxn>
                <a:cxn ang="f132">
                  <a:pos x="f197" y="f177"/>
                </a:cxn>
                <a:cxn ang="f132">
                  <a:pos x="f198" y="f199"/>
                </a:cxn>
                <a:cxn ang="f132">
                  <a:pos x="f188" y="f200"/>
                </a:cxn>
                <a:cxn ang="f132">
                  <a:pos x="f201" y="f200"/>
                </a:cxn>
                <a:cxn ang="f132">
                  <a:pos x="f202" y="f203"/>
                </a:cxn>
                <a:cxn ang="f132">
                  <a:pos x="f176" y="f177"/>
                </a:cxn>
                <a:cxn ang="f132">
                  <a:pos x="f204" y="f179"/>
                </a:cxn>
                <a:cxn ang="f132">
                  <a:pos x="f205" y="f181"/>
                </a:cxn>
                <a:cxn ang="f132">
                  <a:pos x="f205" y="f206"/>
                </a:cxn>
                <a:cxn ang="f132">
                  <a:pos x="f204" y="f207"/>
                </a:cxn>
                <a:cxn ang="f132">
                  <a:pos x="f188" y="f208"/>
                </a:cxn>
                <a:cxn ang="f132">
                  <a:pos x="f209" y="f184"/>
                </a:cxn>
                <a:cxn ang="f132">
                  <a:pos x="f210" y="f206"/>
                </a:cxn>
                <a:cxn ang="f132">
                  <a:pos x="f211" y="f181"/>
                </a:cxn>
                <a:cxn ang="f132">
                  <a:pos x="f212" y="f213"/>
                </a:cxn>
                <a:cxn ang="f132">
                  <a:pos x="f209" y="f214"/>
                </a:cxn>
                <a:cxn ang="f132">
                  <a:pos x="f188" y="f214"/>
                </a:cxn>
                <a:cxn ang="f132">
                  <a:pos x="f204" y="f179"/>
                </a:cxn>
              </a:cxnLst>
              <a:rect l="f172" t="f175" r="f173" b="f174"/>
              <a:pathLst>
                <a:path w="70" h="82">
                  <a:moveTo>
                    <a:pt x="f8" y="f9"/>
                  </a:moveTo>
                  <a:lnTo>
                    <a:pt x="f8" y="f9"/>
                  </a:lnTo>
                  <a:lnTo>
                    <a:pt x="f10" y="f11"/>
                  </a:lnTo>
                  <a:lnTo>
                    <a:pt x="f12" y="f13"/>
                  </a:lnTo>
                  <a:lnTo>
                    <a:pt x="f6" y="f14"/>
                  </a:lnTo>
                  <a:lnTo>
                    <a:pt x="f6" y="f15"/>
                  </a:lnTo>
                  <a:lnTo>
                    <a:pt x="f6" y="f15"/>
                  </a:lnTo>
                  <a:lnTo>
                    <a:pt x="f6" y="f16"/>
                  </a:lnTo>
                  <a:lnTo>
                    <a:pt x="f12" y="f17"/>
                  </a:lnTo>
                  <a:lnTo>
                    <a:pt x="f10" y="f10"/>
                  </a:lnTo>
                  <a:lnTo>
                    <a:pt x="f8" y="f6"/>
                  </a:lnTo>
                  <a:lnTo>
                    <a:pt x="f8" y="f6"/>
                  </a:lnTo>
                  <a:lnTo>
                    <a:pt x="f18" y="f19"/>
                  </a:lnTo>
                  <a:lnTo>
                    <a:pt x="f16" y="f20"/>
                  </a:lnTo>
                  <a:lnTo>
                    <a:pt x="f21" y="f22"/>
                  </a:lnTo>
                  <a:lnTo>
                    <a:pt x="f23" y="f7"/>
                  </a:lnTo>
                  <a:lnTo>
                    <a:pt x="f23" y="f7"/>
                  </a:lnTo>
                  <a:lnTo>
                    <a:pt x="f24" y="f22"/>
                  </a:lnTo>
                  <a:lnTo>
                    <a:pt x="f25" y="f20"/>
                  </a:lnTo>
                  <a:lnTo>
                    <a:pt x="f26" y="f19"/>
                  </a:lnTo>
                  <a:lnTo>
                    <a:pt x="f27" y="f6"/>
                  </a:lnTo>
                  <a:lnTo>
                    <a:pt x="f28" y="f10"/>
                  </a:lnTo>
                  <a:lnTo>
                    <a:pt x="f29" y="f17"/>
                  </a:lnTo>
                  <a:lnTo>
                    <a:pt x="f5" y="f16"/>
                  </a:lnTo>
                  <a:lnTo>
                    <a:pt x="f5" y="f15"/>
                  </a:lnTo>
                  <a:lnTo>
                    <a:pt x="f5" y="f15"/>
                  </a:lnTo>
                  <a:lnTo>
                    <a:pt x="f5" y="f14"/>
                  </a:lnTo>
                  <a:lnTo>
                    <a:pt x="f29" y="f13"/>
                  </a:lnTo>
                  <a:lnTo>
                    <a:pt x="f28" y="f11"/>
                  </a:lnTo>
                  <a:lnTo>
                    <a:pt x="f30" y="f9"/>
                  </a:lnTo>
                  <a:lnTo>
                    <a:pt x="f26" y="f31"/>
                  </a:lnTo>
                  <a:lnTo>
                    <a:pt x="f25" y="f28"/>
                  </a:lnTo>
                  <a:lnTo>
                    <a:pt x="f24" y="f5"/>
                  </a:lnTo>
                  <a:lnTo>
                    <a:pt x="f23" y="f5"/>
                  </a:lnTo>
                  <a:lnTo>
                    <a:pt x="f23" y="f5"/>
                  </a:lnTo>
                  <a:lnTo>
                    <a:pt x="f21" y="f5"/>
                  </a:lnTo>
                  <a:lnTo>
                    <a:pt x="f16" y="f28"/>
                  </a:lnTo>
                  <a:lnTo>
                    <a:pt x="f18" y="f31"/>
                  </a:lnTo>
                  <a:lnTo>
                    <a:pt x="f8" y="f9"/>
                  </a:lnTo>
                  <a:lnTo>
                    <a:pt x="f8" y="f9"/>
                  </a:lnTo>
                  <a:close/>
                  <a:moveTo>
                    <a:pt x="f13" y="f13"/>
                  </a:moveTo>
                  <a:lnTo>
                    <a:pt x="f13" y="f13"/>
                  </a:lnTo>
                  <a:lnTo>
                    <a:pt x="f32" y="f33"/>
                  </a:lnTo>
                  <a:lnTo>
                    <a:pt x="f32" y="f15"/>
                  </a:lnTo>
                  <a:lnTo>
                    <a:pt x="f32" y="f15"/>
                  </a:lnTo>
                  <a:lnTo>
                    <a:pt x="f32" y="f34"/>
                  </a:lnTo>
                  <a:lnTo>
                    <a:pt x="f13" y="f8"/>
                  </a:lnTo>
                  <a:lnTo>
                    <a:pt x="f13" y="f8"/>
                  </a:lnTo>
                  <a:lnTo>
                    <a:pt x="f33" y="f10"/>
                  </a:lnTo>
                  <a:lnTo>
                    <a:pt x="f23" y="f35"/>
                  </a:lnTo>
                  <a:lnTo>
                    <a:pt x="f23" y="f35"/>
                  </a:lnTo>
                  <a:lnTo>
                    <a:pt x="f15" y="f10"/>
                  </a:lnTo>
                  <a:lnTo>
                    <a:pt x="f36" y="f8"/>
                  </a:lnTo>
                  <a:lnTo>
                    <a:pt x="f37" y="f34"/>
                  </a:lnTo>
                  <a:lnTo>
                    <a:pt x="f38" y="f15"/>
                  </a:lnTo>
                  <a:lnTo>
                    <a:pt x="f38" y="f15"/>
                  </a:lnTo>
                  <a:lnTo>
                    <a:pt x="f37" y="f39"/>
                  </a:lnTo>
                  <a:lnTo>
                    <a:pt x="f36" y="f25"/>
                  </a:lnTo>
                  <a:lnTo>
                    <a:pt x="f36" y="f25"/>
                  </a:lnTo>
                  <a:lnTo>
                    <a:pt x="f15" y="f40"/>
                  </a:lnTo>
                  <a:lnTo>
                    <a:pt x="f23" y="f40"/>
                  </a:lnTo>
                  <a:lnTo>
                    <a:pt x="f23" y="f40"/>
                  </a:lnTo>
                  <a:lnTo>
                    <a:pt x="f39" y="f11"/>
                  </a:lnTo>
                  <a:lnTo>
                    <a:pt x="f13" y="f13"/>
                  </a:lnTo>
                  <a:lnTo>
                    <a:pt x="f13" y="f13"/>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4" name="Freeform 33"/>
            <p:cNvSpPr/>
            <p:nvPr/>
          </p:nvSpPr>
          <p:spPr>
            <a:xfrm>
              <a:off x="2598669" y="2820777"/>
              <a:ext cx="74423" cy="93031"/>
            </a:xfrm>
            <a:custGeom>
              <a:avLst/>
              <a:gdLst>
                <a:gd name="f0" fmla="val 10800000"/>
                <a:gd name="f1" fmla="val 5400000"/>
                <a:gd name="f2" fmla="val 180"/>
                <a:gd name="f3" fmla="val w"/>
                <a:gd name="f4" fmla="val h"/>
                <a:gd name="f5" fmla="val 0"/>
                <a:gd name="f6" fmla="val 64"/>
                <a:gd name="f7" fmla="val 80"/>
                <a:gd name="f8" fmla="val 18"/>
                <a:gd name="f9" fmla="val 20"/>
                <a:gd name="f10" fmla="val 4"/>
                <a:gd name="f11" fmla="val 22"/>
                <a:gd name="f12" fmla="val 10"/>
                <a:gd name="f13" fmla="val 30"/>
                <a:gd name="f14" fmla="val 38"/>
                <a:gd name="f15" fmla="val 2"/>
                <a:gd name="f16" fmla="val 44"/>
                <a:gd name="f17" fmla="val 50"/>
                <a:gd name="f18" fmla="val 56"/>
                <a:gd name="f19" fmla="val 60"/>
                <a:gd name="f20" fmla="val 8"/>
                <a:gd name="f21" fmla="val 12"/>
                <a:gd name="f22" fmla="val 28"/>
                <a:gd name="f23" fmla="val 42"/>
                <a:gd name="f24" fmla="val 24"/>
                <a:gd name="f25" fmla="val 14"/>
                <a:gd name="f26" fmla="+- 0 0 -90"/>
                <a:gd name="f27" fmla="*/ f3 1 64"/>
                <a:gd name="f28" fmla="*/ f4 1 80"/>
                <a:gd name="f29" fmla="+- f7 0 f5"/>
                <a:gd name="f30" fmla="+- f6 0 f5"/>
                <a:gd name="f31" fmla="*/ f26 f0 1"/>
                <a:gd name="f32" fmla="*/ f30 1 64"/>
                <a:gd name="f33" fmla="*/ f29 1 80"/>
                <a:gd name="f34" fmla="*/ 18 f30 1"/>
                <a:gd name="f35" fmla="*/ 0 f29 1"/>
                <a:gd name="f36" fmla="*/ 20 f30 1"/>
                <a:gd name="f37" fmla="*/ 4 f29 1"/>
                <a:gd name="f38" fmla="*/ 22 f30 1"/>
                <a:gd name="f39" fmla="*/ 10 f29 1"/>
                <a:gd name="f40" fmla="*/ 30 f30 1"/>
                <a:gd name="f41" fmla="*/ 38 f30 1"/>
                <a:gd name="f42" fmla="*/ 2 f29 1"/>
                <a:gd name="f43" fmla="*/ 44 f30 1"/>
                <a:gd name="f44" fmla="*/ 50 f30 1"/>
                <a:gd name="f45" fmla="*/ 56 f30 1"/>
                <a:gd name="f46" fmla="*/ 60 f30 1"/>
                <a:gd name="f47" fmla="*/ 8 f29 1"/>
                <a:gd name="f48" fmla="*/ 64 f30 1"/>
                <a:gd name="f49" fmla="*/ 12 f29 1"/>
                <a:gd name="f50" fmla="*/ 22 f29 1"/>
                <a:gd name="f51" fmla="*/ 80 f29 1"/>
                <a:gd name="f52" fmla="*/ 28 f29 1"/>
                <a:gd name="f53" fmla="*/ 20 f29 1"/>
                <a:gd name="f54" fmla="*/ 42 f30 1"/>
                <a:gd name="f55" fmla="*/ 18 f29 1"/>
                <a:gd name="f56" fmla="*/ 24 f30 1"/>
                <a:gd name="f57" fmla="*/ 24 f29 1"/>
                <a:gd name="f58" fmla="*/ 4 f30 1"/>
                <a:gd name="f59" fmla="*/ 2 f30 1"/>
                <a:gd name="f60" fmla="*/ 14 f29 1"/>
                <a:gd name="f61" fmla="*/ 0 f30 1"/>
                <a:gd name="f62" fmla="*/ f31 1 f2"/>
                <a:gd name="f63" fmla="*/ f34 1 64"/>
                <a:gd name="f64" fmla="*/ f35 1 80"/>
                <a:gd name="f65" fmla="*/ f36 1 64"/>
                <a:gd name="f66" fmla="*/ f37 1 80"/>
                <a:gd name="f67" fmla="*/ f38 1 64"/>
                <a:gd name="f68" fmla="*/ f39 1 80"/>
                <a:gd name="f69" fmla="*/ f40 1 64"/>
                <a:gd name="f70" fmla="*/ f41 1 64"/>
                <a:gd name="f71" fmla="*/ f42 1 80"/>
                <a:gd name="f72" fmla="*/ f43 1 64"/>
                <a:gd name="f73" fmla="*/ f44 1 64"/>
                <a:gd name="f74" fmla="*/ f45 1 64"/>
                <a:gd name="f75" fmla="*/ f46 1 64"/>
                <a:gd name="f76" fmla="*/ f47 1 80"/>
                <a:gd name="f77" fmla="*/ f48 1 64"/>
                <a:gd name="f78" fmla="*/ f49 1 80"/>
                <a:gd name="f79" fmla="*/ f50 1 80"/>
                <a:gd name="f80" fmla="*/ f51 1 80"/>
                <a:gd name="f81" fmla="*/ f52 1 80"/>
                <a:gd name="f82" fmla="*/ f53 1 80"/>
                <a:gd name="f83" fmla="*/ f54 1 64"/>
                <a:gd name="f84" fmla="*/ f55 1 80"/>
                <a:gd name="f85" fmla="*/ f56 1 64"/>
                <a:gd name="f86" fmla="*/ f57 1 80"/>
                <a:gd name="f87" fmla="*/ f58 1 64"/>
                <a:gd name="f88" fmla="*/ f59 1 64"/>
                <a:gd name="f89" fmla="*/ f60 1 80"/>
                <a:gd name="f90" fmla="*/ f61 1 64"/>
                <a:gd name="f91" fmla="*/ 0 1 f32"/>
                <a:gd name="f92" fmla="*/ f6 1 f32"/>
                <a:gd name="f93" fmla="*/ 0 1 f33"/>
                <a:gd name="f94" fmla="*/ f7 1 f33"/>
                <a:gd name="f95" fmla="+- f62 0 f1"/>
                <a:gd name="f96" fmla="*/ f63 1 f32"/>
                <a:gd name="f97" fmla="*/ f64 1 f33"/>
                <a:gd name="f98" fmla="*/ f65 1 f32"/>
                <a:gd name="f99" fmla="*/ f66 1 f33"/>
                <a:gd name="f100" fmla="*/ f67 1 f32"/>
                <a:gd name="f101" fmla="*/ f68 1 f33"/>
                <a:gd name="f102" fmla="*/ f69 1 f32"/>
                <a:gd name="f103" fmla="*/ f70 1 f32"/>
                <a:gd name="f104" fmla="*/ f71 1 f33"/>
                <a:gd name="f105" fmla="*/ f72 1 f32"/>
                <a:gd name="f106" fmla="*/ f73 1 f32"/>
                <a:gd name="f107" fmla="*/ f74 1 f32"/>
                <a:gd name="f108" fmla="*/ f75 1 f32"/>
                <a:gd name="f109" fmla="*/ f76 1 f33"/>
                <a:gd name="f110" fmla="*/ f77 1 f32"/>
                <a:gd name="f111" fmla="*/ f78 1 f33"/>
                <a:gd name="f112" fmla="*/ f79 1 f33"/>
                <a:gd name="f113" fmla="*/ f80 1 f33"/>
                <a:gd name="f114" fmla="*/ f81 1 f33"/>
                <a:gd name="f115" fmla="*/ f82 1 f33"/>
                <a:gd name="f116" fmla="*/ f83 1 f32"/>
                <a:gd name="f117" fmla="*/ f84 1 f33"/>
                <a:gd name="f118" fmla="*/ f85 1 f32"/>
                <a:gd name="f119" fmla="*/ f86 1 f33"/>
                <a:gd name="f120" fmla="*/ f87 1 f32"/>
                <a:gd name="f121" fmla="*/ f88 1 f32"/>
                <a:gd name="f122" fmla="*/ f89 1 f33"/>
                <a:gd name="f123" fmla="*/ f90 1 f32"/>
                <a:gd name="f124" fmla="*/ f91 f27 1"/>
                <a:gd name="f125" fmla="*/ f92 f27 1"/>
                <a:gd name="f126" fmla="*/ f94 f28 1"/>
                <a:gd name="f127" fmla="*/ f93 f28 1"/>
                <a:gd name="f128" fmla="*/ f96 f27 1"/>
                <a:gd name="f129" fmla="*/ f97 f28 1"/>
                <a:gd name="f130" fmla="*/ f98 f27 1"/>
                <a:gd name="f131" fmla="*/ f99 f28 1"/>
                <a:gd name="f132" fmla="*/ f100 f27 1"/>
                <a:gd name="f133" fmla="*/ f101 f28 1"/>
                <a:gd name="f134" fmla="*/ f102 f27 1"/>
                <a:gd name="f135" fmla="*/ f103 f27 1"/>
                <a:gd name="f136" fmla="*/ f104 f28 1"/>
                <a:gd name="f137" fmla="*/ f105 f27 1"/>
                <a:gd name="f138" fmla="*/ f106 f27 1"/>
                <a:gd name="f139" fmla="*/ f107 f27 1"/>
                <a:gd name="f140" fmla="*/ f108 f27 1"/>
                <a:gd name="f141" fmla="*/ f109 f28 1"/>
                <a:gd name="f142" fmla="*/ f110 f27 1"/>
                <a:gd name="f143" fmla="*/ f111 f28 1"/>
                <a:gd name="f144" fmla="*/ f112 f28 1"/>
                <a:gd name="f145" fmla="*/ f113 f28 1"/>
                <a:gd name="f146" fmla="*/ f114 f28 1"/>
                <a:gd name="f147" fmla="*/ f115 f28 1"/>
                <a:gd name="f148" fmla="*/ f116 f27 1"/>
                <a:gd name="f149" fmla="*/ f117 f28 1"/>
                <a:gd name="f150" fmla="*/ f118 f27 1"/>
                <a:gd name="f151" fmla="*/ f119 f28 1"/>
                <a:gd name="f152" fmla="*/ f120 f27 1"/>
                <a:gd name="f153" fmla="*/ f121 f27 1"/>
                <a:gd name="f154" fmla="*/ f122 f28 1"/>
                <a:gd name="f155" fmla="*/ f123 f27 1"/>
              </a:gdLst>
              <a:ahLst/>
              <a:cxnLst>
                <a:cxn ang="3cd4">
                  <a:pos x="hc" y="t"/>
                </a:cxn>
                <a:cxn ang="0">
                  <a:pos x="r" y="vc"/>
                </a:cxn>
                <a:cxn ang="cd4">
                  <a:pos x="hc" y="b"/>
                </a:cxn>
                <a:cxn ang="cd2">
                  <a:pos x="l" y="vc"/>
                </a:cxn>
                <a:cxn ang="f95">
                  <a:pos x="f128" y="f129"/>
                </a:cxn>
                <a:cxn ang="f95">
                  <a:pos x="f128" y="f129"/>
                </a:cxn>
                <a:cxn ang="f95">
                  <a:pos x="f130" y="f131"/>
                </a:cxn>
                <a:cxn ang="f95">
                  <a:pos x="f132" y="f133"/>
                </a:cxn>
                <a:cxn ang="f95">
                  <a:pos x="f132" y="f133"/>
                </a:cxn>
                <a:cxn ang="f95">
                  <a:pos x="f134" y="f131"/>
                </a:cxn>
                <a:cxn ang="f95">
                  <a:pos x="f134" y="f131"/>
                </a:cxn>
                <a:cxn ang="f95">
                  <a:pos x="f135" y="f136"/>
                </a:cxn>
                <a:cxn ang="f95">
                  <a:pos x="f137" y="f129"/>
                </a:cxn>
                <a:cxn ang="f95">
                  <a:pos x="f137" y="f129"/>
                </a:cxn>
                <a:cxn ang="f95">
                  <a:pos x="f138" y="f136"/>
                </a:cxn>
                <a:cxn ang="f95">
                  <a:pos x="f139" y="f131"/>
                </a:cxn>
                <a:cxn ang="f95">
                  <a:pos x="f140" y="f141"/>
                </a:cxn>
                <a:cxn ang="f95">
                  <a:pos x="f142" y="f143"/>
                </a:cxn>
                <a:cxn ang="f95">
                  <a:pos x="f142" y="f143"/>
                </a:cxn>
                <a:cxn ang="f95">
                  <a:pos x="f142" y="f144"/>
                </a:cxn>
                <a:cxn ang="f95">
                  <a:pos x="f142" y="f145"/>
                </a:cxn>
                <a:cxn ang="f95">
                  <a:pos x="f137" y="f145"/>
                </a:cxn>
                <a:cxn ang="f95">
                  <a:pos x="f137" y="f146"/>
                </a:cxn>
                <a:cxn ang="f95">
                  <a:pos x="f137" y="f146"/>
                </a:cxn>
                <a:cxn ang="f95">
                  <a:pos x="f137" y="f147"/>
                </a:cxn>
                <a:cxn ang="f95">
                  <a:pos x="f148" y="f149"/>
                </a:cxn>
                <a:cxn ang="f95">
                  <a:pos x="f135" y="f149"/>
                </a:cxn>
                <a:cxn ang="f95">
                  <a:pos x="f135" y="f149"/>
                </a:cxn>
                <a:cxn ang="f95">
                  <a:pos x="f134" y="f147"/>
                </a:cxn>
                <a:cxn ang="f95">
                  <a:pos x="f150" y="f151"/>
                </a:cxn>
                <a:cxn ang="f95">
                  <a:pos x="f150" y="f145"/>
                </a:cxn>
                <a:cxn ang="f95">
                  <a:pos x="f152" y="f145"/>
                </a:cxn>
                <a:cxn ang="f95">
                  <a:pos x="f152" y="f151"/>
                </a:cxn>
                <a:cxn ang="f95">
                  <a:pos x="f152" y="f151"/>
                </a:cxn>
                <a:cxn ang="f95">
                  <a:pos x="f153" y="f154"/>
                </a:cxn>
                <a:cxn ang="f95">
                  <a:pos x="f155" y="f131"/>
                </a:cxn>
                <a:cxn ang="f95">
                  <a:pos x="f128" y="f129"/>
                </a:cxn>
              </a:cxnLst>
              <a:rect l="f124" t="f127" r="f125" b="f126"/>
              <a:pathLst>
                <a:path w="64" h="80">
                  <a:moveTo>
                    <a:pt x="f8" y="f5"/>
                  </a:moveTo>
                  <a:lnTo>
                    <a:pt x="f8" y="f5"/>
                  </a:lnTo>
                  <a:lnTo>
                    <a:pt x="f9" y="f10"/>
                  </a:lnTo>
                  <a:lnTo>
                    <a:pt x="f11" y="f12"/>
                  </a:lnTo>
                  <a:lnTo>
                    <a:pt x="f11" y="f12"/>
                  </a:lnTo>
                  <a:lnTo>
                    <a:pt x="f13" y="f10"/>
                  </a:lnTo>
                  <a:lnTo>
                    <a:pt x="f13" y="f10"/>
                  </a:lnTo>
                  <a:lnTo>
                    <a:pt x="f14" y="f15"/>
                  </a:lnTo>
                  <a:lnTo>
                    <a:pt x="f16" y="f5"/>
                  </a:lnTo>
                  <a:lnTo>
                    <a:pt x="f16" y="f5"/>
                  </a:lnTo>
                  <a:lnTo>
                    <a:pt x="f17" y="f15"/>
                  </a:lnTo>
                  <a:lnTo>
                    <a:pt x="f18" y="f10"/>
                  </a:lnTo>
                  <a:lnTo>
                    <a:pt x="f19" y="f20"/>
                  </a:lnTo>
                  <a:lnTo>
                    <a:pt x="f6" y="f21"/>
                  </a:lnTo>
                  <a:lnTo>
                    <a:pt x="f6" y="f21"/>
                  </a:lnTo>
                  <a:lnTo>
                    <a:pt x="f6" y="f11"/>
                  </a:lnTo>
                  <a:lnTo>
                    <a:pt x="f6" y="f7"/>
                  </a:lnTo>
                  <a:lnTo>
                    <a:pt x="f16" y="f7"/>
                  </a:lnTo>
                  <a:lnTo>
                    <a:pt x="f16" y="f22"/>
                  </a:lnTo>
                  <a:lnTo>
                    <a:pt x="f16" y="f22"/>
                  </a:lnTo>
                  <a:lnTo>
                    <a:pt x="f16" y="f9"/>
                  </a:lnTo>
                  <a:lnTo>
                    <a:pt x="f23" y="f8"/>
                  </a:lnTo>
                  <a:lnTo>
                    <a:pt x="f14" y="f8"/>
                  </a:lnTo>
                  <a:lnTo>
                    <a:pt x="f14" y="f8"/>
                  </a:lnTo>
                  <a:lnTo>
                    <a:pt x="f13" y="f9"/>
                  </a:lnTo>
                  <a:lnTo>
                    <a:pt x="f24" y="f24"/>
                  </a:lnTo>
                  <a:lnTo>
                    <a:pt x="f24" y="f7"/>
                  </a:lnTo>
                  <a:lnTo>
                    <a:pt x="f10" y="f7"/>
                  </a:lnTo>
                  <a:lnTo>
                    <a:pt x="f10" y="f24"/>
                  </a:lnTo>
                  <a:lnTo>
                    <a:pt x="f10" y="f24"/>
                  </a:lnTo>
                  <a:lnTo>
                    <a:pt x="f15" y="f25"/>
                  </a:lnTo>
                  <a:lnTo>
                    <a:pt x="f5" y="f10"/>
                  </a:lnTo>
                  <a:lnTo>
                    <a:pt x="f8" y="f5"/>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5" name="Freeform 34"/>
            <p:cNvSpPr/>
            <p:nvPr/>
          </p:nvSpPr>
          <p:spPr>
            <a:xfrm>
              <a:off x="759025" y="1888162"/>
              <a:ext cx="1014014" cy="676784"/>
            </a:xfrm>
            <a:custGeom>
              <a:avLst/>
              <a:gdLst>
                <a:gd name="f0" fmla="val 10800000"/>
                <a:gd name="f1" fmla="val 5400000"/>
                <a:gd name="f2" fmla="val 360"/>
                <a:gd name="f3" fmla="val 180"/>
                <a:gd name="f4" fmla="val w"/>
                <a:gd name="f5" fmla="val h"/>
                <a:gd name="f6" fmla="val 0"/>
                <a:gd name="f7" fmla="val 872"/>
                <a:gd name="f8" fmla="val 582"/>
                <a:gd name="f9" fmla="val 746"/>
                <a:gd name="f10" fmla="val 538"/>
                <a:gd name="f11" fmla="val 756"/>
                <a:gd name="f12" fmla="val 494"/>
                <a:gd name="f13" fmla="val 690"/>
                <a:gd name="f14" fmla="val 502"/>
                <a:gd name="f15" fmla="val 620"/>
                <a:gd name="f16" fmla="val 516"/>
                <a:gd name="f17" fmla="val 584"/>
                <a:gd name="f18" fmla="val 526"/>
                <a:gd name="f19" fmla="val 550"/>
                <a:gd name="f20" fmla="val 536"/>
                <a:gd name="f21" fmla="val 546"/>
                <a:gd name="f22" fmla="val 486"/>
                <a:gd name="f23" fmla="val 558"/>
                <a:gd name="f24" fmla="val 610"/>
                <a:gd name="f25" fmla="val 544"/>
                <a:gd name="f26" fmla="val 684"/>
                <a:gd name="f27" fmla="val 716"/>
                <a:gd name="f28" fmla="val 772"/>
                <a:gd name="f29" fmla="val 420"/>
                <a:gd name="f30" fmla="val 786"/>
                <a:gd name="f31" fmla="val 366"/>
                <a:gd name="f32" fmla="val 382"/>
                <a:gd name="f33" fmla="val 644"/>
                <a:gd name="f34" fmla="val 398"/>
                <a:gd name="f35" fmla="val 574"/>
                <a:gd name="f36" fmla="val 416"/>
                <a:gd name="f37" fmla="val 504"/>
                <a:gd name="f38" fmla="val 436"/>
                <a:gd name="f39" fmla="val 438"/>
                <a:gd name="f40" fmla="val 458"/>
                <a:gd name="f41" fmla="val 378"/>
                <a:gd name="f42" fmla="val 482"/>
                <a:gd name="f43" fmla="val 322"/>
                <a:gd name="f44" fmla="val 506"/>
                <a:gd name="f45" fmla="val 298"/>
                <a:gd name="f46" fmla="val 518"/>
                <a:gd name="f47" fmla="val 276"/>
                <a:gd name="f48" fmla="val 532"/>
                <a:gd name="f49" fmla="val 332"/>
                <a:gd name="f50" fmla="val 468"/>
                <a:gd name="f51" fmla="val 484"/>
                <a:gd name="f52" fmla="val 466"/>
                <a:gd name="f53" fmla="val 632"/>
                <a:gd name="f54" fmla="val 446"/>
                <a:gd name="f55" fmla="val 708"/>
                <a:gd name="f56" fmla="val 432"/>
                <a:gd name="f57" fmla="val 134"/>
                <a:gd name="f58" fmla="val 164"/>
                <a:gd name="f59" fmla="val 198"/>
                <a:gd name="f60" fmla="val 464"/>
                <a:gd name="f61" fmla="val 236"/>
                <a:gd name="f62" fmla="val 278"/>
                <a:gd name="f63" fmla="val 428"/>
                <a:gd name="f64" fmla="val 320"/>
                <a:gd name="f65" fmla="val 410"/>
                <a:gd name="f66" fmla="val 394"/>
                <a:gd name="f67" fmla="val 460"/>
                <a:gd name="f68" fmla="val 364"/>
                <a:gd name="f69" fmla="val 556"/>
                <a:gd name="f70" fmla="val 338"/>
                <a:gd name="f71" fmla="val 648"/>
                <a:gd name="f72" fmla="val 314"/>
                <a:gd name="f73" fmla="val 732"/>
                <a:gd name="f74" fmla="val 296"/>
                <a:gd name="f75" fmla="val 804"/>
                <a:gd name="f76" fmla="val 282"/>
                <a:gd name="f77" fmla="val 822"/>
                <a:gd name="f78" fmla="val 206"/>
                <a:gd name="f79" fmla="val 230"/>
                <a:gd name="f80" fmla="val 608"/>
                <a:gd name="f81" fmla="val 258"/>
                <a:gd name="f82" fmla="val 554"/>
                <a:gd name="f83" fmla="val 274"/>
                <a:gd name="f84" fmla="val 290"/>
                <a:gd name="f85" fmla="val 450"/>
                <a:gd name="f86" fmla="val 308"/>
                <a:gd name="f87" fmla="val 402"/>
                <a:gd name="f88" fmla="val 326"/>
                <a:gd name="f89" fmla="val 354"/>
                <a:gd name="f90" fmla="val 346"/>
                <a:gd name="f91" fmla="val 310"/>
                <a:gd name="f92" fmla="val 270"/>
                <a:gd name="f93" fmla="val 386"/>
                <a:gd name="f94" fmla="val 232"/>
                <a:gd name="f95" fmla="val 408"/>
                <a:gd name="f96" fmla="val 200"/>
                <a:gd name="f97" fmla="val 430"/>
                <a:gd name="f98" fmla="val 172"/>
                <a:gd name="f99" fmla="val 454"/>
                <a:gd name="f100" fmla="val 150"/>
                <a:gd name="f101" fmla="val 478"/>
                <a:gd name="f102" fmla="val 142"/>
                <a:gd name="f103" fmla="val 490"/>
                <a:gd name="f104" fmla="val 62"/>
                <a:gd name="f105" fmla="val 52"/>
                <a:gd name="f106" fmla="val 48"/>
                <a:gd name="f107" fmla="val 500"/>
                <a:gd name="f108" fmla="val 474"/>
                <a:gd name="f109" fmla="val 60"/>
                <a:gd name="f110" fmla="val 72"/>
                <a:gd name="f111" fmla="val 426"/>
                <a:gd name="f112" fmla="val 86"/>
                <a:gd name="f113" fmla="val 404"/>
                <a:gd name="f114" fmla="val 104"/>
                <a:gd name="f115" fmla="val 126"/>
                <a:gd name="f116" fmla="val 148"/>
                <a:gd name="f117" fmla="val 342"/>
                <a:gd name="f118" fmla="val 174"/>
                <a:gd name="f119" fmla="val 202"/>
                <a:gd name="f120" fmla="val 304"/>
                <a:gd name="f121" fmla="val 288"/>
                <a:gd name="f122" fmla="val 262"/>
                <a:gd name="f123" fmla="val 272"/>
                <a:gd name="f124" fmla="val 256"/>
                <a:gd name="f125" fmla="val 330"/>
                <a:gd name="f126" fmla="val 242"/>
                <a:gd name="f127" fmla="val 400"/>
                <a:gd name="f128" fmla="val 214"/>
                <a:gd name="f129" fmla="val 472"/>
                <a:gd name="f130" fmla="val 192"/>
                <a:gd name="f131" fmla="val 616"/>
                <a:gd name="f132" fmla="val 154"/>
                <a:gd name="f133" fmla="val 140"/>
                <a:gd name="f134" fmla="val 130"/>
                <a:gd name="f135" fmla="val 800"/>
                <a:gd name="f136" fmla="val 120"/>
                <a:gd name="f137" fmla="val 844"/>
                <a:gd name="f138" fmla="val 114"/>
                <a:gd name="f139" fmla="val 764"/>
                <a:gd name="f140" fmla="val 22"/>
                <a:gd name="f141" fmla="val 666"/>
                <a:gd name="f142" fmla="val 44"/>
                <a:gd name="f143" fmla="val 66"/>
                <a:gd name="f144" fmla="val 492"/>
                <a:gd name="f145" fmla="val 90"/>
                <a:gd name="f146" fmla="val 418"/>
                <a:gd name="f147" fmla="val 350"/>
                <a:gd name="f148" fmla="val 138"/>
                <a:gd name="f149" fmla="val 292"/>
                <a:gd name="f150" fmla="val 162"/>
                <a:gd name="f151" fmla="val 238"/>
                <a:gd name="f152" fmla="val 186"/>
                <a:gd name="f153" fmla="val 210"/>
                <a:gd name="f154" fmla="val 152"/>
                <a:gd name="f155" fmla="val 234"/>
                <a:gd name="f156" fmla="val 116"/>
                <a:gd name="f157" fmla="val 88"/>
                <a:gd name="f158" fmla="val 284"/>
                <a:gd name="f159" fmla="val 306"/>
                <a:gd name="f160" fmla="val 42"/>
                <a:gd name="f161" fmla="val 28"/>
                <a:gd name="f162" fmla="val 16"/>
                <a:gd name="f163" fmla="val 376"/>
                <a:gd name="f164" fmla="val 8"/>
                <a:gd name="f165" fmla="val 2"/>
                <a:gd name="f166" fmla="val 4"/>
                <a:gd name="f167" fmla="val 476"/>
                <a:gd name="f168" fmla="val 12"/>
                <a:gd name="f169" fmla="val 508"/>
                <a:gd name="f170" fmla="val 18"/>
                <a:gd name="f171" fmla="val 524"/>
                <a:gd name="f172" fmla="val 34"/>
                <a:gd name="f173" fmla="val 548"/>
                <a:gd name="f174" fmla="val 46"/>
                <a:gd name="f175" fmla="val 568"/>
                <a:gd name="f176" fmla="+- 0 0 -90"/>
                <a:gd name="f177" fmla="*/ f4 1 872"/>
                <a:gd name="f178" fmla="*/ f5 1 582"/>
                <a:gd name="f179" fmla="+- f8 0 f6"/>
                <a:gd name="f180" fmla="+- f7 0 f6"/>
                <a:gd name="f181" fmla="*/ f176 f0 1"/>
                <a:gd name="f182" fmla="*/ f180 1 872"/>
                <a:gd name="f183" fmla="*/ f179 1 582"/>
                <a:gd name="f184" fmla="*/ 746 f180 1"/>
                <a:gd name="f185" fmla="*/ 538 f179 1"/>
                <a:gd name="f186" fmla="*/ 756 f180 1"/>
                <a:gd name="f187" fmla="*/ 494 f179 1"/>
                <a:gd name="f188" fmla="*/ 620 f180 1"/>
                <a:gd name="f189" fmla="*/ 516 f179 1"/>
                <a:gd name="f190" fmla="*/ 550 f180 1"/>
                <a:gd name="f191" fmla="*/ 536 f179 1"/>
                <a:gd name="f192" fmla="*/ 486 f180 1"/>
                <a:gd name="f193" fmla="*/ 558 f179 1"/>
                <a:gd name="f194" fmla="*/ 610 f180 1"/>
                <a:gd name="f195" fmla="*/ 544 f179 1"/>
                <a:gd name="f196" fmla="*/ 716 f180 1"/>
                <a:gd name="f197" fmla="*/ 786 f180 1"/>
                <a:gd name="f198" fmla="*/ 366 f179 1"/>
                <a:gd name="f199" fmla="*/ 382 f179 1"/>
                <a:gd name="f200" fmla="*/ 574 f180 1"/>
                <a:gd name="f201" fmla="*/ 416 f179 1"/>
                <a:gd name="f202" fmla="*/ 438 f180 1"/>
                <a:gd name="f203" fmla="*/ 458 f179 1"/>
                <a:gd name="f204" fmla="*/ 322 f180 1"/>
                <a:gd name="f205" fmla="*/ 506 f179 1"/>
                <a:gd name="f206" fmla="*/ 276 f180 1"/>
                <a:gd name="f207" fmla="*/ 532 f179 1"/>
                <a:gd name="f208" fmla="*/ 332 f180 1"/>
                <a:gd name="f209" fmla="*/ 518 f179 1"/>
                <a:gd name="f210" fmla="*/ 466 f179 1"/>
                <a:gd name="f211" fmla="*/ 708 f180 1"/>
                <a:gd name="f212" fmla="*/ 432 f179 1"/>
                <a:gd name="f213" fmla="*/ 772 f180 1"/>
                <a:gd name="f214" fmla="*/ 420 f179 1"/>
                <a:gd name="f215" fmla="*/ 134 f180 1"/>
                <a:gd name="f216" fmla="*/ 502 f179 1"/>
                <a:gd name="f217" fmla="*/ 198 f180 1"/>
                <a:gd name="f218" fmla="*/ 464 f179 1"/>
                <a:gd name="f219" fmla="*/ 278 f180 1"/>
                <a:gd name="f220" fmla="*/ 428 f179 1"/>
                <a:gd name="f221" fmla="*/ 366 f180 1"/>
                <a:gd name="f222" fmla="*/ 394 f179 1"/>
                <a:gd name="f223" fmla="*/ 556 f180 1"/>
                <a:gd name="f224" fmla="*/ 338 f179 1"/>
                <a:gd name="f225" fmla="*/ 732 f180 1"/>
                <a:gd name="f226" fmla="*/ 296 f179 1"/>
                <a:gd name="f227" fmla="*/ 822 f180 1"/>
                <a:gd name="f228" fmla="*/ 206 f179 1"/>
                <a:gd name="f229" fmla="*/ 230 f179 1"/>
                <a:gd name="f230" fmla="*/ 554 f180 1"/>
                <a:gd name="f231" fmla="*/ 274 f179 1"/>
                <a:gd name="f232" fmla="*/ 450 f180 1"/>
                <a:gd name="f233" fmla="*/ 308 f179 1"/>
                <a:gd name="f234" fmla="*/ 354 f180 1"/>
                <a:gd name="f235" fmla="*/ 346 f179 1"/>
                <a:gd name="f236" fmla="*/ 270 f180 1"/>
                <a:gd name="f237" fmla="*/ 386 f179 1"/>
                <a:gd name="f238" fmla="*/ 200 f180 1"/>
                <a:gd name="f239" fmla="*/ 430 f179 1"/>
                <a:gd name="f240" fmla="*/ 150 f180 1"/>
                <a:gd name="f241" fmla="*/ 478 f179 1"/>
                <a:gd name="f242" fmla="*/ 62 f180 1"/>
                <a:gd name="f243" fmla="*/ 582 f179 1"/>
                <a:gd name="f244" fmla="*/ 52 f180 1"/>
                <a:gd name="f245" fmla="*/ 554 f179 1"/>
                <a:gd name="f246" fmla="*/ 48 f180 1"/>
                <a:gd name="f247" fmla="*/ 500 f179 1"/>
                <a:gd name="f248" fmla="*/ 60 f180 1"/>
                <a:gd name="f249" fmla="*/ 450 f179 1"/>
                <a:gd name="f250" fmla="*/ 86 f180 1"/>
                <a:gd name="f251" fmla="*/ 404 f179 1"/>
                <a:gd name="f252" fmla="*/ 126 f180 1"/>
                <a:gd name="f253" fmla="*/ 360 f179 1"/>
                <a:gd name="f254" fmla="*/ 174 f180 1"/>
                <a:gd name="f255" fmla="*/ 322 f179 1"/>
                <a:gd name="f256" fmla="*/ 232 f180 1"/>
                <a:gd name="f257" fmla="*/ 288 f179 1"/>
                <a:gd name="f258" fmla="*/ 296 f180 1"/>
                <a:gd name="f259" fmla="*/ 256 f179 1"/>
                <a:gd name="f260" fmla="*/ 400 f180 1"/>
                <a:gd name="f261" fmla="*/ 214 f179 1"/>
                <a:gd name="f262" fmla="*/ 546 f180 1"/>
                <a:gd name="f263" fmla="*/ 172 f179 1"/>
                <a:gd name="f264" fmla="*/ 684 f180 1"/>
                <a:gd name="f265" fmla="*/ 140 f179 1"/>
                <a:gd name="f266" fmla="*/ 800 f180 1"/>
                <a:gd name="f267" fmla="*/ 120 f179 1"/>
                <a:gd name="f268" fmla="*/ 872 f180 1"/>
                <a:gd name="f269" fmla="*/ 0 f179 1"/>
                <a:gd name="f270" fmla="*/ 764 f180 1"/>
                <a:gd name="f271" fmla="*/ 22 f179 1"/>
                <a:gd name="f272" fmla="*/ 66 f179 1"/>
                <a:gd name="f273" fmla="*/ 418 f180 1"/>
                <a:gd name="f274" fmla="*/ 114 f179 1"/>
                <a:gd name="f275" fmla="*/ 292 f180 1"/>
                <a:gd name="f276" fmla="*/ 162 f179 1"/>
                <a:gd name="f277" fmla="*/ 192 f180 1"/>
                <a:gd name="f278" fmla="*/ 210 f179 1"/>
                <a:gd name="f279" fmla="*/ 116 f180 1"/>
                <a:gd name="f280" fmla="*/ 258 f179 1"/>
                <a:gd name="f281" fmla="*/ 306 f179 1"/>
                <a:gd name="f282" fmla="*/ 28 f180 1"/>
                <a:gd name="f283" fmla="*/ 354 f179 1"/>
                <a:gd name="f284" fmla="*/ 8 f180 1"/>
                <a:gd name="f285" fmla="*/ 398 f179 1"/>
                <a:gd name="f286" fmla="*/ 0 f180 1"/>
                <a:gd name="f287" fmla="*/ 438 f179 1"/>
                <a:gd name="f288" fmla="*/ 4 f180 1"/>
                <a:gd name="f289" fmla="*/ 476 f179 1"/>
                <a:gd name="f290" fmla="*/ 12 f180 1"/>
                <a:gd name="f291" fmla="*/ 508 f179 1"/>
                <a:gd name="f292" fmla="*/ 34 f180 1"/>
                <a:gd name="f293" fmla="*/ 548 f179 1"/>
                <a:gd name="f294" fmla="*/ f181 1 f3"/>
                <a:gd name="f295" fmla="*/ f184 1 872"/>
                <a:gd name="f296" fmla="*/ f185 1 582"/>
                <a:gd name="f297" fmla="*/ f186 1 872"/>
                <a:gd name="f298" fmla="*/ f187 1 582"/>
                <a:gd name="f299" fmla="*/ f188 1 872"/>
                <a:gd name="f300" fmla="*/ f189 1 582"/>
                <a:gd name="f301" fmla="*/ f190 1 872"/>
                <a:gd name="f302" fmla="*/ f191 1 582"/>
                <a:gd name="f303" fmla="*/ f192 1 872"/>
                <a:gd name="f304" fmla="*/ f193 1 582"/>
                <a:gd name="f305" fmla="*/ f194 1 872"/>
                <a:gd name="f306" fmla="*/ f195 1 582"/>
                <a:gd name="f307" fmla="*/ f196 1 872"/>
                <a:gd name="f308" fmla="*/ f197 1 872"/>
                <a:gd name="f309" fmla="*/ f198 1 582"/>
                <a:gd name="f310" fmla="*/ f199 1 582"/>
                <a:gd name="f311" fmla="*/ f200 1 872"/>
                <a:gd name="f312" fmla="*/ f201 1 582"/>
                <a:gd name="f313" fmla="*/ f202 1 872"/>
                <a:gd name="f314" fmla="*/ f203 1 582"/>
                <a:gd name="f315" fmla="*/ f204 1 872"/>
                <a:gd name="f316" fmla="*/ f205 1 582"/>
                <a:gd name="f317" fmla="*/ f206 1 872"/>
                <a:gd name="f318" fmla="*/ f207 1 582"/>
                <a:gd name="f319" fmla="*/ f208 1 872"/>
                <a:gd name="f320" fmla="*/ f209 1 582"/>
                <a:gd name="f321" fmla="*/ f210 1 582"/>
                <a:gd name="f322" fmla="*/ f211 1 872"/>
                <a:gd name="f323" fmla="*/ f212 1 582"/>
                <a:gd name="f324" fmla="*/ f213 1 872"/>
                <a:gd name="f325" fmla="*/ f214 1 582"/>
                <a:gd name="f326" fmla="*/ f215 1 872"/>
                <a:gd name="f327" fmla="*/ f216 1 582"/>
                <a:gd name="f328" fmla="*/ f217 1 872"/>
                <a:gd name="f329" fmla="*/ f218 1 582"/>
                <a:gd name="f330" fmla="*/ f219 1 872"/>
                <a:gd name="f331" fmla="*/ f220 1 582"/>
                <a:gd name="f332" fmla="*/ f221 1 872"/>
                <a:gd name="f333" fmla="*/ f222 1 582"/>
                <a:gd name="f334" fmla="*/ f223 1 872"/>
                <a:gd name="f335" fmla="*/ f224 1 582"/>
                <a:gd name="f336" fmla="*/ f225 1 872"/>
                <a:gd name="f337" fmla="*/ f226 1 582"/>
                <a:gd name="f338" fmla="*/ f227 1 872"/>
                <a:gd name="f339" fmla="*/ f228 1 582"/>
                <a:gd name="f340" fmla="*/ f229 1 582"/>
                <a:gd name="f341" fmla="*/ f230 1 872"/>
                <a:gd name="f342" fmla="*/ f231 1 582"/>
                <a:gd name="f343" fmla="*/ f232 1 872"/>
                <a:gd name="f344" fmla="*/ f233 1 582"/>
                <a:gd name="f345" fmla="*/ f234 1 872"/>
                <a:gd name="f346" fmla="*/ f235 1 582"/>
                <a:gd name="f347" fmla="*/ f236 1 872"/>
                <a:gd name="f348" fmla="*/ f237 1 582"/>
                <a:gd name="f349" fmla="*/ f238 1 872"/>
                <a:gd name="f350" fmla="*/ f239 1 582"/>
                <a:gd name="f351" fmla="*/ f240 1 872"/>
                <a:gd name="f352" fmla="*/ f241 1 582"/>
                <a:gd name="f353" fmla="*/ f242 1 872"/>
                <a:gd name="f354" fmla="*/ f243 1 582"/>
                <a:gd name="f355" fmla="*/ f244 1 872"/>
                <a:gd name="f356" fmla="*/ f245 1 582"/>
                <a:gd name="f357" fmla="*/ f246 1 872"/>
                <a:gd name="f358" fmla="*/ f247 1 582"/>
                <a:gd name="f359" fmla="*/ f248 1 872"/>
                <a:gd name="f360" fmla="*/ f249 1 582"/>
                <a:gd name="f361" fmla="*/ f250 1 872"/>
                <a:gd name="f362" fmla="*/ f251 1 582"/>
                <a:gd name="f363" fmla="*/ f252 1 872"/>
                <a:gd name="f364" fmla="*/ f253 1 582"/>
                <a:gd name="f365" fmla="*/ f254 1 872"/>
                <a:gd name="f366" fmla="*/ f255 1 582"/>
                <a:gd name="f367" fmla="*/ f256 1 872"/>
                <a:gd name="f368" fmla="*/ f257 1 582"/>
                <a:gd name="f369" fmla="*/ f258 1 872"/>
                <a:gd name="f370" fmla="*/ f259 1 582"/>
                <a:gd name="f371" fmla="*/ f260 1 872"/>
                <a:gd name="f372" fmla="*/ f261 1 582"/>
                <a:gd name="f373" fmla="*/ f262 1 872"/>
                <a:gd name="f374" fmla="*/ f263 1 582"/>
                <a:gd name="f375" fmla="*/ f264 1 872"/>
                <a:gd name="f376" fmla="*/ f265 1 582"/>
                <a:gd name="f377" fmla="*/ f266 1 872"/>
                <a:gd name="f378" fmla="*/ f267 1 582"/>
                <a:gd name="f379" fmla="*/ f268 1 872"/>
                <a:gd name="f380" fmla="*/ f269 1 582"/>
                <a:gd name="f381" fmla="*/ f270 1 872"/>
                <a:gd name="f382" fmla="*/ f271 1 582"/>
                <a:gd name="f383" fmla="*/ f272 1 582"/>
                <a:gd name="f384" fmla="*/ f273 1 872"/>
                <a:gd name="f385" fmla="*/ f274 1 582"/>
                <a:gd name="f386" fmla="*/ f275 1 872"/>
                <a:gd name="f387" fmla="*/ f276 1 582"/>
                <a:gd name="f388" fmla="*/ f277 1 872"/>
                <a:gd name="f389" fmla="*/ f278 1 582"/>
                <a:gd name="f390" fmla="*/ f279 1 872"/>
                <a:gd name="f391" fmla="*/ f280 1 582"/>
                <a:gd name="f392" fmla="*/ f281 1 582"/>
                <a:gd name="f393" fmla="*/ f282 1 872"/>
                <a:gd name="f394" fmla="*/ f283 1 582"/>
                <a:gd name="f395" fmla="*/ f284 1 872"/>
                <a:gd name="f396" fmla="*/ f285 1 582"/>
                <a:gd name="f397" fmla="*/ f286 1 872"/>
                <a:gd name="f398" fmla="*/ f287 1 582"/>
                <a:gd name="f399" fmla="*/ f288 1 872"/>
                <a:gd name="f400" fmla="*/ f289 1 582"/>
                <a:gd name="f401" fmla="*/ f290 1 872"/>
                <a:gd name="f402" fmla="*/ f291 1 582"/>
                <a:gd name="f403" fmla="*/ f292 1 872"/>
                <a:gd name="f404" fmla="*/ f293 1 582"/>
                <a:gd name="f405" fmla="*/ 0 1 f182"/>
                <a:gd name="f406" fmla="*/ f7 1 f182"/>
                <a:gd name="f407" fmla="*/ 0 1 f183"/>
                <a:gd name="f408" fmla="*/ f8 1 f183"/>
                <a:gd name="f409" fmla="+- f294 0 f1"/>
                <a:gd name="f410" fmla="*/ f295 1 f182"/>
                <a:gd name="f411" fmla="*/ f296 1 f183"/>
                <a:gd name="f412" fmla="*/ f297 1 f182"/>
                <a:gd name="f413" fmla="*/ f298 1 f183"/>
                <a:gd name="f414" fmla="*/ f299 1 f182"/>
                <a:gd name="f415" fmla="*/ f300 1 f183"/>
                <a:gd name="f416" fmla="*/ f301 1 f182"/>
                <a:gd name="f417" fmla="*/ f302 1 f183"/>
                <a:gd name="f418" fmla="*/ f303 1 f182"/>
                <a:gd name="f419" fmla="*/ f304 1 f183"/>
                <a:gd name="f420" fmla="*/ f305 1 f182"/>
                <a:gd name="f421" fmla="*/ f306 1 f183"/>
                <a:gd name="f422" fmla="*/ f307 1 f182"/>
                <a:gd name="f423" fmla="*/ f308 1 f182"/>
                <a:gd name="f424" fmla="*/ f309 1 f183"/>
                <a:gd name="f425" fmla="*/ f310 1 f183"/>
                <a:gd name="f426" fmla="*/ f311 1 f182"/>
                <a:gd name="f427" fmla="*/ f312 1 f183"/>
                <a:gd name="f428" fmla="*/ f313 1 f182"/>
                <a:gd name="f429" fmla="*/ f314 1 f183"/>
                <a:gd name="f430" fmla="*/ f315 1 f182"/>
                <a:gd name="f431" fmla="*/ f316 1 f183"/>
                <a:gd name="f432" fmla="*/ f317 1 f182"/>
                <a:gd name="f433" fmla="*/ f318 1 f183"/>
                <a:gd name="f434" fmla="*/ f319 1 f182"/>
                <a:gd name="f435" fmla="*/ f320 1 f183"/>
                <a:gd name="f436" fmla="*/ f321 1 f183"/>
                <a:gd name="f437" fmla="*/ f322 1 f182"/>
                <a:gd name="f438" fmla="*/ f323 1 f183"/>
                <a:gd name="f439" fmla="*/ f324 1 f182"/>
                <a:gd name="f440" fmla="*/ f325 1 f183"/>
                <a:gd name="f441" fmla="*/ f326 1 f182"/>
                <a:gd name="f442" fmla="*/ f327 1 f183"/>
                <a:gd name="f443" fmla="*/ f328 1 f182"/>
                <a:gd name="f444" fmla="*/ f329 1 f183"/>
                <a:gd name="f445" fmla="*/ f330 1 f182"/>
                <a:gd name="f446" fmla="*/ f331 1 f183"/>
                <a:gd name="f447" fmla="*/ f332 1 f182"/>
                <a:gd name="f448" fmla="*/ f333 1 f183"/>
                <a:gd name="f449" fmla="*/ f334 1 f182"/>
                <a:gd name="f450" fmla="*/ f335 1 f183"/>
                <a:gd name="f451" fmla="*/ f336 1 f182"/>
                <a:gd name="f452" fmla="*/ f337 1 f183"/>
                <a:gd name="f453" fmla="*/ f338 1 f182"/>
                <a:gd name="f454" fmla="*/ f339 1 f183"/>
                <a:gd name="f455" fmla="*/ f340 1 f183"/>
                <a:gd name="f456" fmla="*/ f341 1 f182"/>
                <a:gd name="f457" fmla="*/ f342 1 f183"/>
                <a:gd name="f458" fmla="*/ f343 1 f182"/>
                <a:gd name="f459" fmla="*/ f344 1 f183"/>
                <a:gd name="f460" fmla="*/ f345 1 f182"/>
                <a:gd name="f461" fmla="*/ f346 1 f183"/>
                <a:gd name="f462" fmla="*/ f347 1 f182"/>
                <a:gd name="f463" fmla="*/ f348 1 f183"/>
                <a:gd name="f464" fmla="*/ f349 1 f182"/>
                <a:gd name="f465" fmla="*/ f350 1 f183"/>
                <a:gd name="f466" fmla="*/ f351 1 f182"/>
                <a:gd name="f467" fmla="*/ f352 1 f183"/>
                <a:gd name="f468" fmla="*/ f353 1 f182"/>
                <a:gd name="f469" fmla="*/ f354 1 f183"/>
                <a:gd name="f470" fmla="*/ f355 1 f182"/>
                <a:gd name="f471" fmla="*/ f356 1 f183"/>
                <a:gd name="f472" fmla="*/ f357 1 f182"/>
                <a:gd name="f473" fmla="*/ f358 1 f183"/>
                <a:gd name="f474" fmla="*/ f359 1 f182"/>
                <a:gd name="f475" fmla="*/ f360 1 f183"/>
                <a:gd name="f476" fmla="*/ f361 1 f182"/>
                <a:gd name="f477" fmla="*/ f362 1 f183"/>
                <a:gd name="f478" fmla="*/ f363 1 f182"/>
                <a:gd name="f479" fmla="*/ f364 1 f183"/>
                <a:gd name="f480" fmla="*/ f365 1 f182"/>
                <a:gd name="f481" fmla="*/ f366 1 f183"/>
                <a:gd name="f482" fmla="*/ f367 1 f182"/>
                <a:gd name="f483" fmla="*/ f368 1 f183"/>
                <a:gd name="f484" fmla="*/ f369 1 f182"/>
                <a:gd name="f485" fmla="*/ f370 1 f183"/>
                <a:gd name="f486" fmla="*/ f371 1 f182"/>
                <a:gd name="f487" fmla="*/ f372 1 f183"/>
                <a:gd name="f488" fmla="*/ f373 1 f182"/>
                <a:gd name="f489" fmla="*/ f374 1 f183"/>
                <a:gd name="f490" fmla="*/ f375 1 f182"/>
                <a:gd name="f491" fmla="*/ f376 1 f183"/>
                <a:gd name="f492" fmla="*/ f377 1 f182"/>
                <a:gd name="f493" fmla="*/ f378 1 f183"/>
                <a:gd name="f494" fmla="*/ f379 1 f182"/>
                <a:gd name="f495" fmla="*/ f380 1 f183"/>
                <a:gd name="f496" fmla="*/ f381 1 f182"/>
                <a:gd name="f497" fmla="*/ f382 1 f183"/>
                <a:gd name="f498" fmla="*/ f383 1 f183"/>
                <a:gd name="f499" fmla="*/ f384 1 f182"/>
                <a:gd name="f500" fmla="*/ f385 1 f183"/>
                <a:gd name="f501" fmla="*/ f386 1 f182"/>
                <a:gd name="f502" fmla="*/ f387 1 f183"/>
                <a:gd name="f503" fmla="*/ f388 1 f182"/>
                <a:gd name="f504" fmla="*/ f389 1 f183"/>
                <a:gd name="f505" fmla="*/ f390 1 f182"/>
                <a:gd name="f506" fmla="*/ f391 1 f183"/>
                <a:gd name="f507" fmla="*/ f392 1 f183"/>
                <a:gd name="f508" fmla="*/ f393 1 f182"/>
                <a:gd name="f509" fmla="*/ f394 1 f183"/>
                <a:gd name="f510" fmla="*/ f395 1 f182"/>
                <a:gd name="f511" fmla="*/ f396 1 f183"/>
                <a:gd name="f512" fmla="*/ f397 1 f182"/>
                <a:gd name="f513" fmla="*/ f398 1 f183"/>
                <a:gd name="f514" fmla="*/ f399 1 f182"/>
                <a:gd name="f515" fmla="*/ f400 1 f183"/>
                <a:gd name="f516" fmla="*/ f401 1 f182"/>
                <a:gd name="f517" fmla="*/ f402 1 f183"/>
                <a:gd name="f518" fmla="*/ f403 1 f182"/>
                <a:gd name="f519" fmla="*/ f404 1 f183"/>
                <a:gd name="f520" fmla="*/ f405 f177 1"/>
                <a:gd name="f521" fmla="*/ f406 f177 1"/>
                <a:gd name="f522" fmla="*/ f408 f178 1"/>
                <a:gd name="f523" fmla="*/ f407 f178 1"/>
                <a:gd name="f524" fmla="*/ f410 f177 1"/>
                <a:gd name="f525" fmla="*/ f411 f178 1"/>
                <a:gd name="f526" fmla="*/ f412 f177 1"/>
                <a:gd name="f527" fmla="*/ f413 f178 1"/>
                <a:gd name="f528" fmla="*/ f414 f177 1"/>
                <a:gd name="f529" fmla="*/ f415 f178 1"/>
                <a:gd name="f530" fmla="*/ f416 f177 1"/>
                <a:gd name="f531" fmla="*/ f417 f178 1"/>
                <a:gd name="f532" fmla="*/ f418 f177 1"/>
                <a:gd name="f533" fmla="*/ f419 f178 1"/>
                <a:gd name="f534" fmla="*/ f420 f177 1"/>
                <a:gd name="f535" fmla="*/ f421 f178 1"/>
                <a:gd name="f536" fmla="*/ f422 f177 1"/>
                <a:gd name="f537" fmla="*/ f423 f177 1"/>
                <a:gd name="f538" fmla="*/ f424 f178 1"/>
                <a:gd name="f539" fmla="*/ f425 f178 1"/>
                <a:gd name="f540" fmla="*/ f426 f177 1"/>
                <a:gd name="f541" fmla="*/ f427 f178 1"/>
                <a:gd name="f542" fmla="*/ f428 f177 1"/>
                <a:gd name="f543" fmla="*/ f429 f178 1"/>
                <a:gd name="f544" fmla="*/ f430 f177 1"/>
                <a:gd name="f545" fmla="*/ f431 f178 1"/>
                <a:gd name="f546" fmla="*/ f432 f177 1"/>
                <a:gd name="f547" fmla="*/ f433 f178 1"/>
                <a:gd name="f548" fmla="*/ f434 f177 1"/>
                <a:gd name="f549" fmla="*/ f435 f178 1"/>
                <a:gd name="f550" fmla="*/ f436 f178 1"/>
                <a:gd name="f551" fmla="*/ f437 f177 1"/>
                <a:gd name="f552" fmla="*/ f438 f178 1"/>
                <a:gd name="f553" fmla="*/ f439 f177 1"/>
                <a:gd name="f554" fmla="*/ f440 f178 1"/>
                <a:gd name="f555" fmla="*/ f441 f177 1"/>
                <a:gd name="f556" fmla="*/ f442 f178 1"/>
                <a:gd name="f557" fmla="*/ f443 f177 1"/>
                <a:gd name="f558" fmla="*/ f444 f178 1"/>
                <a:gd name="f559" fmla="*/ f445 f177 1"/>
                <a:gd name="f560" fmla="*/ f446 f178 1"/>
                <a:gd name="f561" fmla="*/ f447 f177 1"/>
                <a:gd name="f562" fmla="*/ f448 f178 1"/>
                <a:gd name="f563" fmla="*/ f449 f177 1"/>
                <a:gd name="f564" fmla="*/ f450 f178 1"/>
                <a:gd name="f565" fmla="*/ f451 f177 1"/>
                <a:gd name="f566" fmla="*/ f452 f178 1"/>
                <a:gd name="f567" fmla="*/ f453 f177 1"/>
                <a:gd name="f568" fmla="*/ f454 f178 1"/>
                <a:gd name="f569" fmla="*/ f455 f178 1"/>
                <a:gd name="f570" fmla="*/ f456 f177 1"/>
                <a:gd name="f571" fmla="*/ f457 f178 1"/>
                <a:gd name="f572" fmla="*/ f458 f177 1"/>
                <a:gd name="f573" fmla="*/ f459 f178 1"/>
                <a:gd name="f574" fmla="*/ f460 f177 1"/>
                <a:gd name="f575" fmla="*/ f461 f178 1"/>
                <a:gd name="f576" fmla="*/ f462 f177 1"/>
                <a:gd name="f577" fmla="*/ f463 f178 1"/>
                <a:gd name="f578" fmla="*/ f464 f177 1"/>
                <a:gd name="f579" fmla="*/ f465 f178 1"/>
                <a:gd name="f580" fmla="*/ f466 f177 1"/>
                <a:gd name="f581" fmla="*/ f467 f178 1"/>
                <a:gd name="f582" fmla="*/ f468 f177 1"/>
                <a:gd name="f583" fmla="*/ f469 f178 1"/>
                <a:gd name="f584" fmla="*/ f470 f177 1"/>
                <a:gd name="f585" fmla="*/ f471 f178 1"/>
                <a:gd name="f586" fmla="*/ f472 f177 1"/>
                <a:gd name="f587" fmla="*/ f473 f178 1"/>
                <a:gd name="f588" fmla="*/ f474 f177 1"/>
                <a:gd name="f589" fmla="*/ f475 f178 1"/>
                <a:gd name="f590" fmla="*/ f476 f177 1"/>
                <a:gd name="f591" fmla="*/ f477 f178 1"/>
                <a:gd name="f592" fmla="*/ f478 f177 1"/>
                <a:gd name="f593" fmla="*/ f479 f178 1"/>
                <a:gd name="f594" fmla="*/ f480 f177 1"/>
                <a:gd name="f595" fmla="*/ f481 f178 1"/>
                <a:gd name="f596" fmla="*/ f482 f177 1"/>
                <a:gd name="f597" fmla="*/ f483 f178 1"/>
                <a:gd name="f598" fmla="*/ f484 f177 1"/>
                <a:gd name="f599" fmla="*/ f485 f178 1"/>
                <a:gd name="f600" fmla="*/ f486 f177 1"/>
                <a:gd name="f601" fmla="*/ f487 f178 1"/>
                <a:gd name="f602" fmla="*/ f488 f177 1"/>
                <a:gd name="f603" fmla="*/ f489 f178 1"/>
                <a:gd name="f604" fmla="*/ f490 f177 1"/>
                <a:gd name="f605" fmla="*/ f491 f178 1"/>
                <a:gd name="f606" fmla="*/ f492 f177 1"/>
                <a:gd name="f607" fmla="*/ f493 f178 1"/>
                <a:gd name="f608" fmla="*/ f494 f177 1"/>
                <a:gd name="f609" fmla="*/ f495 f178 1"/>
                <a:gd name="f610" fmla="*/ f496 f177 1"/>
                <a:gd name="f611" fmla="*/ f497 f178 1"/>
                <a:gd name="f612" fmla="*/ f498 f178 1"/>
                <a:gd name="f613" fmla="*/ f499 f177 1"/>
                <a:gd name="f614" fmla="*/ f500 f178 1"/>
                <a:gd name="f615" fmla="*/ f501 f177 1"/>
                <a:gd name="f616" fmla="*/ f502 f178 1"/>
                <a:gd name="f617" fmla="*/ f503 f177 1"/>
                <a:gd name="f618" fmla="*/ f504 f178 1"/>
                <a:gd name="f619" fmla="*/ f505 f177 1"/>
                <a:gd name="f620" fmla="*/ f506 f178 1"/>
                <a:gd name="f621" fmla="*/ f507 f178 1"/>
                <a:gd name="f622" fmla="*/ f508 f177 1"/>
                <a:gd name="f623" fmla="*/ f509 f178 1"/>
                <a:gd name="f624" fmla="*/ f510 f177 1"/>
                <a:gd name="f625" fmla="*/ f511 f178 1"/>
                <a:gd name="f626" fmla="*/ f512 f177 1"/>
                <a:gd name="f627" fmla="*/ f513 f178 1"/>
                <a:gd name="f628" fmla="*/ f514 f177 1"/>
                <a:gd name="f629" fmla="*/ f515 f178 1"/>
                <a:gd name="f630" fmla="*/ f516 f177 1"/>
                <a:gd name="f631" fmla="*/ f517 f178 1"/>
                <a:gd name="f632" fmla="*/ f518 f177 1"/>
                <a:gd name="f633" fmla="*/ f519 f178 1"/>
              </a:gdLst>
              <a:ahLst/>
              <a:cxnLst>
                <a:cxn ang="3cd4">
                  <a:pos x="hc" y="t"/>
                </a:cxn>
                <a:cxn ang="0">
                  <a:pos x="r" y="vc"/>
                </a:cxn>
                <a:cxn ang="cd4">
                  <a:pos x="hc" y="b"/>
                </a:cxn>
                <a:cxn ang="cd2">
                  <a:pos x="l" y="vc"/>
                </a:cxn>
                <a:cxn ang="f409">
                  <a:pos x="f524" y="f525"/>
                </a:cxn>
                <a:cxn ang="f409">
                  <a:pos x="f526" y="f527"/>
                </a:cxn>
                <a:cxn ang="f409">
                  <a:pos x="f528" y="f529"/>
                </a:cxn>
                <a:cxn ang="f409">
                  <a:pos x="f530" y="f531"/>
                </a:cxn>
                <a:cxn ang="f409">
                  <a:pos x="f532" y="f533"/>
                </a:cxn>
                <a:cxn ang="f409">
                  <a:pos x="f534" y="f535"/>
                </a:cxn>
                <a:cxn ang="f409">
                  <a:pos x="f536" y="f525"/>
                </a:cxn>
                <a:cxn ang="f409">
                  <a:pos x="f524" y="f525"/>
                </a:cxn>
                <a:cxn ang="f409">
                  <a:pos x="f537" y="f538"/>
                </a:cxn>
                <a:cxn ang="f409">
                  <a:pos x="f536" y="f539"/>
                </a:cxn>
                <a:cxn ang="f409">
                  <a:pos x="f540" y="f541"/>
                </a:cxn>
                <a:cxn ang="f409">
                  <a:pos x="f542" y="f543"/>
                </a:cxn>
                <a:cxn ang="f409">
                  <a:pos x="f544" y="f545"/>
                </a:cxn>
                <a:cxn ang="f409">
                  <a:pos x="f546" y="f547"/>
                </a:cxn>
                <a:cxn ang="f409">
                  <a:pos x="f548" y="f549"/>
                </a:cxn>
                <a:cxn ang="f409">
                  <a:pos x="f530" y="f550"/>
                </a:cxn>
                <a:cxn ang="f409">
                  <a:pos x="f551" y="f552"/>
                </a:cxn>
                <a:cxn ang="f409">
                  <a:pos x="f553" y="f554"/>
                </a:cxn>
                <a:cxn ang="f409">
                  <a:pos x="f555" y="f556"/>
                </a:cxn>
                <a:cxn ang="f409">
                  <a:pos x="f557" y="f558"/>
                </a:cxn>
                <a:cxn ang="f409">
                  <a:pos x="f559" y="f560"/>
                </a:cxn>
                <a:cxn ang="f409">
                  <a:pos x="f561" y="f562"/>
                </a:cxn>
                <a:cxn ang="f409">
                  <a:pos x="f563" y="f564"/>
                </a:cxn>
                <a:cxn ang="f409">
                  <a:pos x="f565" y="f566"/>
                </a:cxn>
                <a:cxn ang="f409">
                  <a:pos x="f567" y="f568"/>
                </a:cxn>
                <a:cxn ang="f409">
                  <a:pos x="f536" y="f569"/>
                </a:cxn>
                <a:cxn ang="f409">
                  <a:pos x="f570" y="f571"/>
                </a:cxn>
                <a:cxn ang="f409">
                  <a:pos x="f572" y="f573"/>
                </a:cxn>
                <a:cxn ang="f409">
                  <a:pos x="f574" y="f575"/>
                </a:cxn>
                <a:cxn ang="f409">
                  <a:pos x="f576" y="f577"/>
                </a:cxn>
                <a:cxn ang="f409">
                  <a:pos x="f578" y="f579"/>
                </a:cxn>
                <a:cxn ang="f409">
                  <a:pos x="f580" y="f581"/>
                </a:cxn>
                <a:cxn ang="f409">
                  <a:pos x="f555" y="f556"/>
                </a:cxn>
                <a:cxn ang="f409">
                  <a:pos x="f582" y="f583"/>
                </a:cxn>
                <a:cxn ang="f409">
                  <a:pos x="f584" y="f585"/>
                </a:cxn>
                <a:cxn ang="f409">
                  <a:pos x="f586" y="f587"/>
                </a:cxn>
                <a:cxn ang="f409">
                  <a:pos x="f588" y="f589"/>
                </a:cxn>
                <a:cxn ang="f409">
                  <a:pos x="f590" y="f591"/>
                </a:cxn>
                <a:cxn ang="f409">
                  <a:pos x="f592" y="f593"/>
                </a:cxn>
                <a:cxn ang="f409">
                  <a:pos x="f594" y="f595"/>
                </a:cxn>
                <a:cxn ang="f409">
                  <a:pos x="f596" y="f597"/>
                </a:cxn>
                <a:cxn ang="f409">
                  <a:pos x="f598" y="f599"/>
                </a:cxn>
                <a:cxn ang="f409">
                  <a:pos x="f600" y="f601"/>
                </a:cxn>
                <a:cxn ang="f409">
                  <a:pos x="f602" y="f603"/>
                </a:cxn>
                <a:cxn ang="f409">
                  <a:pos x="f604" y="f605"/>
                </a:cxn>
                <a:cxn ang="f409">
                  <a:pos x="f606" y="f607"/>
                </a:cxn>
                <a:cxn ang="f409">
                  <a:pos x="f608" y="f609"/>
                </a:cxn>
                <a:cxn ang="f409">
                  <a:pos x="f610" y="f611"/>
                </a:cxn>
                <a:cxn ang="f409">
                  <a:pos x="f540" y="f612"/>
                </a:cxn>
                <a:cxn ang="f409">
                  <a:pos x="f613" y="f614"/>
                </a:cxn>
                <a:cxn ang="f409">
                  <a:pos x="f615" y="f616"/>
                </a:cxn>
                <a:cxn ang="f409">
                  <a:pos x="f617" y="f618"/>
                </a:cxn>
                <a:cxn ang="f409">
                  <a:pos x="f619" y="f620"/>
                </a:cxn>
                <a:cxn ang="f409">
                  <a:pos x="f582" y="f621"/>
                </a:cxn>
                <a:cxn ang="f409">
                  <a:pos x="f622" y="f623"/>
                </a:cxn>
                <a:cxn ang="f409">
                  <a:pos x="f624" y="f625"/>
                </a:cxn>
                <a:cxn ang="f409">
                  <a:pos x="f626" y="f627"/>
                </a:cxn>
                <a:cxn ang="f409">
                  <a:pos x="f628" y="f629"/>
                </a:cxn>
                <a:cxn ang="f409">
                  <a:pos x="f630" y="f631"/>
                </a:cxn>
                <a:cxn ang="f409">
                  <a:pos x="f632" y="f633"/>
                </a:cxn>
                <a:cxn ang="f409">
                  <a:pos x="f582" y="f583"/>
                </a:cxn>
              </a:cxnLst>
              <a:rect l="f520" t="f523" r="f521" b="f522"/>
              <a:pathLst>
                <a:path w="872" h="582">
                  <a:moveTo>
                    <a:pt x="f9" y="f10"/>
                  </a:moveTo>
                  <a:lnTo>
                    <a:pt x="f9" y="f10"/>
                  </a:lnTo>
                  <a:lnTo>
                    <a:pt x="f11" y="f12"/>
                  </a:lnTo>
                  <a:lnTo>
                    <a:pt x="f11" y="f12"/>
                  </a:lnTo>
                  <a:lnTo>
                    <a:pt x="f13" y="f14"/>
                  </a:lnTo>
                  <a:lnTo>
                    <a:pt x="f15" y="f16"/>
                  </a:lnTo>
                  <a:lnTo>
                    <a:pt x="f17" y="f18"/>
                  </a:lnTo>
                  <a:lnTo>
                    <a:pt x="f19" y="f20"/>
                  </a:lnTo>
                  <a:lnTo>
                    <a:pt x="f16" y="f21"/>
                  </a:lnTo>
                  <a:lnTo>
                    <a:pt x="f22" y="f23"/>
                  </a:lnTo>
                  <a:lnTo>
                    <a:pt x="f22" y="f23"/>
                  </a:lnTo>
                  <a:lnTo>
                    <a:pt x="f24" y="f25"/>
                  </a:lnTo>
                  <a:lnTo>
                    <a:pt x="f26" y="f10"/>
                  </a:lnTo>
                  <a:lnTo>
                    <a:pt x="f27" y="f10"/>
                  </a:lnTo>
                  <a:lnTo>
                    <a:pt x="f9" y="f10"/>
                  </a:lnTo>
                  <a:lnTo>
                    <a:pt x="f9" y="f10"/>
                  </a:lnTo>
                  <a:close/>
                  <a:moveTo>
                    <a:pt x="f28" y="f29"/>
                  </a:moveTo>
                  <a:lnTo>
                    <a:pt x="f30" y="f31"/>
                  </a:lnTo>
                  <a:lnTo>
                    <a:pt x="f30" y="f31"/>
                  </a:lnTo>
                  <a:lnTo>
                    <a:pt x="f27" y="f32"/>
                  </a:lnTo>
                  <a:lnTo>
                    <a:pt x="f33" y="f34"/>
                  </a:lnTo>
                  <a:lnTo>
                    <a:pt x="f35" y="f36"/>
                  </a:lnTo>
                  <a:lnTo>
                    <a:pt x="f37" y="f38"/>
                  </a:lnTo>
                  <a:lnTo>
                    <a:pt x="f39" y="f40"/>
                  </a:lnTo>
                  <a:lnTo>
                    <a:pt x="f41" y="f42"/>
                  </a:lnTo>
                  <a:lnTo>
                    <a:pt x="f43" y="f44"/>
                  </a:lnTo>
                  <a:lnTo>
                    <a:pt x="f45" y="f46"/>
                  </a:lnTo>
                  <a:lnTo>
                    <a:pt x="f47" y="f48"/>
                  </a:lnTo>
                  <a:lnTo>
                    <a:pt x="f47" y="f48"/>
                  </a:lnTo>
                  <a:lnTo>
                    <a:pt x="f49" y="f46"/>
                  </a:lnTo>
                  <a:lnTo>
                    <a:pt x="f50" y="f51"/>
                  </a:lnTo>
                  <a:lnTo>
                    <a:pt x="f19" y="f52"/>
                  </a:lnTo>
                  <a:lnTo>
                    <a:pt x="f53" y="f54"/>
                  </a:lnTo>
                  <a:lnTo>
                    <a:pt x="f55" y="f56"/>
                  </a:lnTo>
                  <a:lnTo>
                    <a:pt x="f28" y="f29"/>
                  </a:lnTo>
                  <a:lnTo>
                    <a:pt x="f28" y="f29"/>
                  </a:lnTo>
                  <a:close/>
                  <a:moveTo>
                    <a:pt x="f57" y="f14"/>
                  </a:moveTo>
                  <a:lnTo>
                    <a:pt x="f57" y="f14"/>
                  </a:lnTo>
                  <a:lnTo>
                    <a:pt x="f58" y="f42"/>
                  </a:lnTo>
                  <a:lnTo>
                    <a:pt x="f59" y="f60"/>
                  </a:lnTo>
                  <a:lnTo>
                    <a:pt x="f61" y="f54"/>
                  </a:lnTo>
                  <a:lnTo>
                    <a:pt x="f62" y="f63"/>
                  </a:lnTo>
                  <a:lnTo>
                    <a:pt x="f64" y="f65"/>
                  </a:lnTo>
                  <a:lnTo>
                    <a:pt x="f31" y="f66"/>
                  </a:lnTo>
                  <a:lnTo>
                    <a:pt x="f67" y="f68"/>
                  </a:lnTo>
                  <a:lnTo>
                    <a:pt x="f69" y="f70"/>
                  </a:lnTo>
                  <a:lnTo>
                    <a:pt x="f71" y="f72"/>
                  </a:lnTo>
                  <a:lnTo>
                    <a:pt x="f73" y="f74"/>
                  </a:lnTo>
                  <a:lnTo>
                    <a:pt x="f75" y="f76"/>
                  </a:lnTo>
                  <a:lnTo>
                    <a:pt x="f77" y="f78"/>
                  </a:lnTo>
                  <a:lnTo>
                    <a:pt x="f77" y="f78"/>
                  </a:lnTo>
                  <a:lnTo>
                    <a:pt x="f27" y="f79"/>
                  </a:lnTo>
                  <a:lnTo>
                    <a:pt x="f80" y="f81"/>
                  </a:lnTo>
                  <a:lnTo>
                    <a:pt x="f82" y="f83"/>
                  </a:lnTo>
                  <a:lnTo>
                    <a:pt x="f14" y="f84"/>
                  </a:lnTo>
                  <a:lnTo>
                    <a:pt x="f85" y="f86"/>
                  </a:lnTo>
                  <a:lnTo>
                    <a:pt x="f87" y="f88"/>
                  </a:lnTo>
                  <a:lnTo>
                    <a:pt x="f89" y="f90"/>
                  </a:lnTo>
                  <a:lnTo>
                    <a:pt x="f91" y="f31"/>
                  </a:lnTo>
                  <a:lnTo>
                    <a:pt x="f92" y="f93"/>
                  </a:lnTo>
                  <a:lnTo>
                    <a:pt x="f94" y="f95"/>
                  </a:lnTo>
                  <a:lnTo>
                    <a:pt x="f96" y="f97"/>
                  </a:lnTo>
                  <a:lnTo>
                    <a:pt x="f98" y="f99"/>
                  </a:lnTo>
                  <a:lnTo>
                    <a:pt x="f100" y="f101"/>
                  </a:lnTo>
                  <a:lnTo>
                    <a:pt x="f102" y="f103"/>
                  </a:lnTo>
                  <a:lnTo>
                    <a:pt x="f57" y="f14"/>
                  </a:lnTo>
                  <a:lnTo>
                    <a:pt x="f57" y="f14"/>
                  </a:lnTo>
                  <a:close/>
                  <a:moveTo>
                    <a:pt x="f104" y="f8"/>
                  </a:moveTo>
                  <a:lnTo>
                    <a:pt x="f104" y="f8"/>
                  </a:lnTo>
                  <a:lnTo>
                    <a:pt x="f105" y="f82"/>
                  </a:lnTo>
                  <a:lnTo>
                    <a:pt x="f106" y="f18"/>
                  </a:lnTo>
                  <a:lnTo>
                    <a:pt x="f106" y="f107"/>
                  </a:lnTo>
                  <a:lnTo>
                    <a:pt x="f105" y="f108"/>
                  </a:lnTo>
                  <a:lnTo>
                    <a:pt x="f109" y="f85"/>
                  </a:lnTo>
                  <a:lnTo>
                    <a:pt x="f110" y="f111"/>
                  </a:lnTo>
                  <a:lnTo>
                    <a:pt x="f112" y="f113"/>
                  </a:lnTo>
                  <a:lnTo>
                    <a:pt x="f114" y="f32"/>
                  </a:lnTo>
                  <a:lnTo>
                    <a:pt x="f115" y="f2"/>
                  </a:lnTo>
                  <a:lnTo>
                    <a:pt x="f116" y="f117"/>
                  </a:lnTo>
                  <a:lnTo>
                    <a:pt x="f118" y="f43"/>
                  </a:lnTo>
                  <a:lnTo>
                    <a:pt x="f119" y="f120"/>
                  </a:lnTo>
                  <a:lnTo>
                    <a:pt x="f94" y="f121"/>
                  </a:lnTo>
                  <a:lnTo>
                    <a:pt x="f122" y="f123"/>
                  </a:lnTo>
                  <a:lnTo>
                    <a:pt x="f74" y="f124"/>
                  </a:lnTo>
                  <a:lnTo>
                    <a:pt x="f125" y="f126"/>
                  </a:lnTo>
                  <a:lnTo>
                    <a:pt x="f127" y="f128"/>
                  </a:lnTo>
                  <a:lnTo>
                    <a:pt x="f129" y="f130"/>
                  </a:lnTo>
                  <a:lnTo>
                    <a:pt x="f21" y="f98"/>
                  </a:lnTo>
                  <a:lnTo>
                    <a:pt x="f131" y="f132"/>
                  </a:lnTo>
                  <a:lnTo>
                    <a:pt x="f26" y="f133"/>
                  </a:lnTo>
                  <a:lnTo>
                    <a:pt x="f9" y="f134"/>
                  </a:lnTo>
                  <a:lnTo>
                    <a:pt x="f135" y="f136"/>
                  </a:lnTo>
                  <a:lnTo>
                    <a:pt x="f137" y="f138"/>
                  </a:lnTo>
                  <a:lnTo>
                    <a:pt x="f7" y="f6"/>
                  </a:lnTo>
                  <a:lnTo>
                    <a:pt x="f7" y="f6"/>
                  </a:lnTo>
                  <a:lnTo>
                    <a:pt x="f139" y="f140"/>
                  </a:lnTo>
                  <a:lnTo>
                    <a:pt x="f141" y="f142"/>
                  </a:lnTo>
                  <a:lnTo>
                    <a:pt x="f35" y="f143"/>
                  </a:lnTo>
                  <a:lnTo>
                    <a:pt x="f144" y="f145"/>
                  </a:lnTo>
                  <a:lnTo>
                    <a:pt x="f146" y="f138"/>
                  </a:lnTo>
                  <a:lnTo>
                    <a:pt x="f147" y="f148"/>
                  </a:lnTo>
                  <a:lnTo>
                    <a:pt x="f149" y="f150"/>
                  </a:lnTo>
                  <a:lnTo>
                    <a:pt x="f151" y="f152"/>
                  </a:lnTo>
                  <a:lnTo>
                    <a:pt x="f130" y="f153"/>
                  </a:lnTo>
                  <a:lnTo>
                    <a:pt x="f154" y="f155"/>
                  </a:lnTo>
                  <a:lnTo>
                    <a:pt x="f156" y="f81"/>
                  </a:lnTo>
                  <a:lnTo>
                    <a:pt x="f157" y="f158"/>
                  </a:lnTo>
                  <a:lnTo>
                    <a:pt x="f104" y="f159"/>
                  </a:lnTo>
                  <a:lnTo>
                    <a:pt x="f160" y="f125"/>
                  </a:lnTo>
                  <a:lnTo>
                    <a:pt x="f161" y="f89"/>
                  </a:lnTo>
                  <a:lnTo>
                    <a:pt x="f162" y="f163"/>
                  </a:lnTo>
                  <a:lnTo>
                    <a:pt x="f164" y="f34"/>
                  </a:lnTo>
                  <a:lnTo>
                    <a:pt x="f165" y="f146"/>
                  </a:lnTo>
                  <a:lnTo>
                    <a:pt x="f6" y="f39"/>
                  </a:lnTo>
                  <a:lnTo>
                    <a:pt x="f6" y="f40"/>
                  </a:lnTo>
                  <a:lnTo>
                    <a:pt x="f166" y="f167"/>
                  </a:lnTo>
                  <a:lnTo>
                    <a:pt x="f164" y="f144"/>
                  </a:lnTo>
                  <a:lnTo>
                    <a:pt x="f168" y="f169"/>
                  </a:lnTo>
                  <a:lnTo>
                    <a:pt x="f170" y="f171"/>
                  </a:lnTo>
                  <a:lnTo>
                    <a:pt x="f172" y="f173"/>
                  </a:lnTo>
                  <a:lnTo>
                    <a:pt x="f174" y="f175"/>
                  </a:lnTo>
                  <a:lnTo>
                    <a:pt x="f104" y="f8"/>
                  </a:lnTo>
                  <a:lnTo>
                    <a:pt x="f104" y="f8"/>
                  </a:lnTo>
                  <a:close/>
                </a:path>
              </a:pathLst>
            </a:custGeom>
            <a:solidFill>
              <a:srgbClr val="FFFFF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6" name="Line 35"/>
            <p:cNvSpPr/>
            <p:nvPr/>
          </p:nvSpPr>
          <p:spPr>
            <a:xfrm>
              <a:off x="1756763" y="2423077"/>
              <a:ext cx="0" cy="495376"/>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19046" cap="flat">
              <a:solidFill>
                <a:srgbClr val="FFFFFF"/>
              </a:solidFill>
              <a:prstDash val="solid"/>
              <a:roun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grpSp>
        <p:nvGrpSpPr>
          <p:cNvPr id="37" name="Groupe 59"/>
          <p:cNvGrpSpPr/>
          <p:nvPr/>
        </p:nvGrpSpPr>
        <p:grpSpPr>
          <a:xfrm>
            <a:off x="3490968" y="1835694"/>
            <a:ext cx="719193" cy="1692590"/>
            <a:chOff x="3490968" y="1835694"/>
            <a:chExt cx="719193" cy="1692590"/>
          </a:xfrm>
        </p:grpSpPr>
        <p:sp>
          <p:nvSpPr>
            <p:cNvPr id="38" name="Forme libre 73"/>
            <p:cNvSpPr/>
            <p:nvPr/>
          </p:nvSpPr>
          <p:spPr>
            <a:xfrm>
              <a:off x="3490968" y="2423077"/>
              <a:ext cx="325407" cy="525139"/>
            </a:xfrm>
            <a:custGeom>
              <a:avLst/>
              <a:gdLst>
                <a:gd name="f0" fmla="val 10800000"/>
                <a:gd name="f1" fmla="val 5400000"/>
                <a:gd name="f2" fmla="val 180"/>
                <a:gd name="f3" fmla="val w"/>
                <a:gd name="f4" fmla="val h"/>
                <a:gd name="f5" fmla="val 0"/>
                <a:gd name="f6" fmla="val 1123382"/>
                <a:gd name="f7" fmla="val 1812925"/>
                <a:gd name="f8" fmla="val 906463"/>
                <a:gd name="f9" fmla="+- 0 0 -90"/>
                <a:gd name="f10" fmla="*/ f3 1 1123382"/>
                <a:gd name="f11" fmla="*/ f4 1 1812925"/>
                <a:gd name="f12" fmla="+- f7 0 f5"/>
                <a:gd name="f13" fmla="+- f6 0 f5"/>
                <a:gd name="f14" fmla="*/ f9 f0 1"/>
                <a:gd name="f15" fmla="*/ f13 1 1123382"/>
                <a:gd name="f16" fmla="*/ f12 1 1812925"/>
                <a:gd name="f17" fmla="*/ 0 f13 1"/>
                <a:gd name="f18" fmla="*/ 0 f12 1"/>
                <a:gd name="f19" fmla="*/ 1123382 f13 1"/>
                <a:gd name="f20" fmla="*/ 906463 f12 1"/>
                <a:gd name="f21" fmla="*/ 1812925 f12 1"/>
                <a:gd name="f22" fmla="*/ f14 1 f2"/>
                <a:gd name="f23" fmla="*/ f17 1 1123382"/>
                <a:gd name="f24" fmla="*/ f18 1 1812925"/>
                <a:gd name="f25" fmla="*/ f19 1 1123382"/>
                <a:gd name="f26" fmla="*/ f20 1 1812925"/>
                <a:gd name="f27" fmla="*/ f21 1 1812925"/>
                <a:gd name="f28" fmla="*/ f5 1 f15"/>
                <a:gd name="f29" fmla="*/ f6 1 f15"/>
                <a:gd name="f30" fmla="*/ f5 1 f16"/>
                <a:gd name="f31" fmla="*/ f7 1 f16"/>
                <a:gd name="f32" fmla="+- f22 0 f1"/>
                <a:gd name="f33" fmla="*/ f23 1 f15"/>
                <a:gd name="f34" fmla="*/ f24 1 f16"/>
                <a:gd name="f35" fmla="*/ f25 1 f15"/>
                <a:gd name="f36" fmla="*/ f26 1 f16"/>
                <a:gd name="f37" fmla="*/ f27 1 f16"/>
                <a:gd name="f38" fmla="*/ f28 f10 1"/>
                <a:gd name="f39" fmla="*/ f29 f10 1"/>
                <a:gd name="f40" fmla="*/ f31 f11 1"/>
                <a:gd name="f41" fmla="*/ f30 f11 1"/>
                <a:gd name="f42" fmla="*/ f33 f10 1"/>
                <a:gd name="f43" fmla="*/ f34 f11 1"/>
                <a:gd name="f44" fmla="*/ f35 f10 1"/>
                <a:gd name="f45" fmla="*/ f36 f11 1"/>
                <a:gd name="f46" fmla="*/ f37 f11 1"/>
              </a:gdLst>
              <a:ahLst/>
              <a:cxnLst>
                <a:cxn ang="3cd4">
                  <a:pos x="hc" y="t"/>
                </a:cxn>
                <a:cxn ang="0">
                  <a:pos x="r" y="vc"/>
                </a:cxn>
                <a:cxn ang="cd4">
                  <a:pos x="hc" y="b"/>
                </a:cxn>
                <a:cxn ang="cd2">
                  <a:pos x="l" y="vc"/>
                </a:cxn>
                <a:cxn ang="f32">
                  <a:pos x="f42" y="f43"/>
                </a:cxn>
                <a:cxn ang="f32">
                  <a:pos x="f44" y="f45"/>
                </a:cxn>
                <a:cxn ang="f32">
                  <a:pos x="f42" y="f46"/>
                </a:cxn>
              </a:cxnLst>
              <a:rect l="f38" t="f41" r="f39" b="f40"/>
              <a:pathLst>
                <a:path w="1123382" h="1812925">
                  <a:moveTo>
                    <a:pt x="f5" y="f5"/>
                  </a:moveTo>
                  <a:lnTo>
                    <a:pt x="f6" y="f8"/>
                  </a:lnTo>
                  <a:lnTo>
                    <a:pt x="f5" y="f7"/>
                  </a:lnTo>
                  <a:close/>
                </a:path>
              </a:pathLst>
            </a:custGeom>
            <a:solidFill>
              <a:srgbClr val="004D6B"/>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39" name="Forme libre 71"/>
            <p:cNvSpPr/>
            <p:nvPr/>
          </p:nvSpPr>
          <p:spPr>
            <a:xfrm>
              <a:off x="3490968" y="1835694"/>
              <a:ext cx="719193" cy="844731"/>
            </a:xfrm>
            <a:custGeom>
              <a:avLst/>
              <a:gdLst>
                <a:gd name="f0" fmla="val 10800000"/>
                <a:gd name="f1" fmla="val 5400000"/>
                <a:gd name="f2" fmla="val 180"/>
                <a:gd name="f3" fmla="val w"/>
                <a:gd name="f4" fmla="val h"/>
                <a:gd name="f5" fmla="val 0"/>
                <a:gd name="f6" fmla="val 2482850"/>
                <a:gd name="f7" fmla="val 2916238"/>
                <a:gd name="f8" fmla="val 1819275"/>
                <a:gd name="f9" fmla="val 1123382"/>
                <a:gd name="f10" fmla="val 2009775"/>
                <a:gd name="f11" fmla="+- 0 0 -90"/>
                <a:gd name="f12" fmla="*/ f3 1 2482850"/>
                <a:gd name="f13" fmla="*/ f4 1 2916238"/>
                <a:gd name="f14" fmla="+- f7 0 f5"/>
                <a:gd name="f15" fmla="+- f6 0 f5"/>
                <a:gd name="f16" fmla="*/ f11 f0 1"/>
                <a:gd name="f17" fmla="*/ f15 1 2482850"/>
                <a:gd name="f18" fmla="*/ f14 1 2916238"/>
                <a:gd name="f19" fmla="*/ 2482850 f15 1"/>
                <a:gd name="f20" fmla="*/ 0 f14 1"/>
                <a:gd name="f21" fmla="*/ 1819275 f14 1"/>
                <a:gd name="f22" fmla="*/ 1123382 f15 1"/>
                <a:gd name="f23" fmla="*/ 2916238 f14 1"/>
                <a:gd name="f24" fmla="*/ 0 f15 1"/>
                <a:gd name="f25" fmla="*/ 2009775 f14 1"/>
                <a:gd name="f26" fmla="*/ f16 1 f2"/>
                <a:gd name="f27" fmla="*/ f19 1 2482850"/>
                <a:gd name="f28" fmla="*/ f20 1 2916238"/>
                <a:gd name="f29" fmla="*/ f21 1 2916238"/>
                <a:gd name="f30" fmla="*/ f22 1 2482850"/>
                <a:gd name="f31" fmla="*/ f23 1 2916238"/>
                <a:gd name="f32" fmla="*/ f24 1 2482850"/>
                <a:gd name="f33" fmla="*/ f25 1 2916238"/>
                <a:gd name="f34" fmla="*/ f5 1 f17"/>
                <a:gd name="f35" fmla="*/ f6 1 f17"/>
                <a:gd name="f36" fmla="*/ f5 1 f18"/>
                <a:gd name="f37" fmla="*/ f7 1 f18"/>
                <a:gd name="f38" fmla="+- f26 0 f1"/>
                <a:gd name="f39" fmla="*/ f27 1 f17"/>
                <a:gd name="f40" fmla="*/ f28 1 f18"/>
                <a:gd name="f41" fmla="*/ f29 1 f18"/>
                <a:gd name="f42" fmla="*/ f30 1 f17"/>
                <a:gd name="f43" fmla="*/ f31 1 f18"/>
                <a:gd name="f44" fmla="*/ f32 1 f17"/>
                <a:gd name="f45" fmla="*/ f33 1 f18"/>
                <a:gd name="f46" fmla="*/ f34 f12 1"/>
                <a:gd name="f47" fmla="*/ f35 f12 1"/>
                <a:gd name="f48" fmla="*/ f37 f13 1"/>
                <a:gd name="f49" fmla="*/ f36 f13 1"/>
                <a:gd name="f50" fmla="*/ f39 f12 1"/>
                <a:gd name="f51" fmla="*/ f40 f13 1"/>
                <a:gd name="f52" fmla="*/ f41 f13 1"/>
                <a:gd name="f53" fmla="*/ f42 f12 1"/>
                <a:gd name="f54" fmla="*/ f43 f13 1"/>
                <a:gd name="f55" fmla="*/ f44 f12 1"/>
                <a:gd name="f56" fmla="*/ f45 f13 1"/>
              </a:gdLst>
              <a:ahLst/>
              <a:cxnLst>
                <a:cxn ang="3cd4">
                  <a:pos x="hc" y="t"/>
                </a:cxn>
                <a:cxn ang="0">
                  <a:pos x="r" y="vc"/>
                </a:cxn>
                <a:cxn ang="cd4">
                  <a:pos x="hc" y="b"/>
                </a:cxn>
                <a:cxn ang="cd2">
                  <a:pos x="l" y="vc"/>
                </a:cxn>
                <a:cxn ang="f38">
                  <a:pos x="f50" y="f51"/>
                </a:cxn>
                <a:cxn ang="f38">
                  <a:pos x="f50" y="f52"/>
                </a:cxn>
                <a:cxn ang="f38">
                  <a:pos x="f53" y="f54"/>
                </a:cxn>
                <a:cxn ang="f38">
                  <a:pos x="f55" y="f56"/>
                </a:cxn>
                <a:cxn ang="f38">
                  <a:pos x="f50" y="f51"/>
                </a:cxn>
              </a:cxnLst>
              <a:rect l="f46" t="f49" r="f47" b="f48"/>
              <a:pathLst>
                <a:path w="2482850" h="2916238">
                  <a:moveTo>
                    <a:pt x="f6" y="f5"/>
                  </a:moveTo>
                  <a:lnTo>
                    <a:pt x="f6" y="f8"/>
                  </a:lnTo>
                  <a:lnTo>
                    <a:pt x="f9" y="f7"/>
                  </a:lnTo>
                  <a:lnTo>
                    <a:pt x="f5" y="f10"/>
                  </a:lnTo>
                  <a:lnTo>
                    <a:pt x="f6" y="f5"/>
                  </a:lnTo>
                  <a:close/>
                </a:path>
              </a:pathLst>
            </a:custGeom>
            <a:solidFill>
              <a:srgbClr val="4F9AB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0" name="Forme libre 70"/>
            <p:cNvSpPr/>
            <p:nvPr/>
          </p:nvSpPr>
          <p:spPr>
            <a:xfrm>
              <a:off x="3490968" y="2683553"/>
              <a:ext cx="719193" cy="844731"/>
            </a:xfrm>
            <a:custGeom>
              <a:avLst/>
              <a:gdLst>
                <a:gd name="f0" fmla="val 10800000"/>
                <a:gd name="f1" fmla="val 5400000"/>
                <a:gd name="f2" fmla="val 180"/>
                <a:gd name="f3" fmla="val w"/>
                <a:gd name="f4" fmla="val h"/>
                <a:gd name="f5" fmla="val 0"/>
                <a:gd name="f6" fmla="val 2482850"/>
                <a:gd name="f7" fmla="val 2916237"/>
                <a:gd name="f8" fmla="val 1123382"/>
                <a:gd name="f9" fmla="val 1096962"/>
                <a:gd name="f10" fmla="val 906462"/>
                <a:gd name="f11" fmla="+- 0 0 -90"/>
                <a:gd name="f12" fmla="*/ f3 1 2482850"/>
                <a:gd name="f13" fmla="*/ f4 1 2916237"/>
                <a:gd name="f14" fmla="+- f7 0 f5"/>
                <a:gd name="f15" fmla="+- f6 0 f5"/>
                <a:gd name="f16" fmla="*/ f11 f0 1"/>
                <a:gd name="f17" fmla="*/ f15 1 2482850"/>
                <a:gd name="f18" fmla="*/ f14 1 2916237"/>
                <a:gd name="f19" fmla="*/ 1123382 f15 1"/>
                <a:gd name="f20" fmla="*/ 0 f14 1"/>
                <a:gd name="f21" fmla="*/ 2482850 f15 1"/>
                <a:gd name="f22" fmla="*/ 1096962 f14 1"/>
                <a:gd name="f23" fmla="*/ 2916237 f14 1"/>
                <a:gd name="f24" fmla="*/ 0 f15 1"/>
                <a:gd name="f25" fmla="*/ 906462 f14 1"/>
                <a:gd name="f26" fmla="*/ f16 1 f2"/>
                <a:gd name="f27" fmla="*/ f19 1 2482850"/>
                <a:gd name="f28" fmla="*/ f20 1 2916237"/>
                <a:gd name="f29" fmla="*/ f21 1 2482850"/>
                <a:gd name="f30" fmla="*/ f22 1 2916237"/>
                <a:gd name="f31" fmla="*/ f23 1 2916237"/>
                <a:gd name="f32" fmla="*/ f24 1 2482850"/>
                <a:gd name="f33" fmla="*/ f25 1 2916237"/>
                <a:gd name="f34" fmla="*/ f5 1 f17"/>
                <a:gd name="f35" fmla="*/ f6 1 f17"/>
                <a:gd name="f36" fmla="*/ f5 1 f18"/>
                <a:gd name="f37" fmla="*/ f7 1 f18"/>
                <a:gd name="f38" fmla="+- f26 0 f1"/>
                <a:gd name="f39" fmla="*/ f27 1 f17"/>
                <a:gd name="f40" fmla="*/ f28 1 f18"/>
                <a:gd name="f41" fmla="*/ f29 1 f17"/>
                <a:gd name="f42" fmla="*/ f30 1 f18"/>
                <a:gd name="f43" fmla="*/ f31 1 f18"/>
                <a:gd name="f44" fmla="*/ f32 1 f17"/>
                <a:gd name="f45" fmla="*/ f33 1 f18"/>
                <a:gd name="f46" fmla="*/ f34 f12 1"/>
                <a:gd name="f47" fmla="*/ f35 f12 1"/>
                <a:gd name="f48" fmla="*/ f37 f13 1"/>
                <a:gd name="f49" fmla="*/ f36 f13 1"/>
                <a:gd name="f50" fmla="*/ f39 f12 1"/>
                <a:gd name="f51" fmla="*/ f40 f13 1"/>
                <a:gd name="f52" fmla="*/ f41 f12 1"/>
                <a:gd name="f53" fmla="*/ f42 f13 1"/>
                <a:gd name="f54" fmla="*/ f43 f13 1"/>
                <a:gd name="f55" fmla="*/ f44 f12 1"/>
                <a:gd name="f56" fmla="*/ f45 f13 1"/>
              </a:gdLst>
              <a:ahLst/>
              <a:cxnLst>
                <a:cxn ang="3cd4">
                  <a:pos x="hc" y="t"/>
                </a:cxn>
                <a:cxn ang="0">
                  <a:pos x="r" y="vc"/>
                </a:cxn>
                <a:cxn ang="cd4">
                  <a:pos x="hc" y="b"/>
                </a:cxn>
                <a:cxn ang="cd2">
                  <a:pos x="l" y="vc"/>
                </a:cxn>
                <a:cxn ang="f38">
                  <a:pos x="f50" y="f51"/>
                </a:cxn>
                <a:cxn ang="f38">
                  <a:pos x="f52" y="f53"/>
                </a:cxn>
                <a:cxn ang="f38">
                  <a:pos x="f52" y="f54"/>
                </a:cxn>
                <a:cxn ang="f38">
                  <a:pos x="f55" y="f56"/>
                </a:cxn>
                <a:cxn ang="f38">
                  <a:pos x="f50" y="f51"/>
                </a:cxn>
              </a:cxnLst>
              <a:rect l="f46" t="f49" r="f47" b="f48"/>
              <a:pathLst>
                <a:path w="2482850" h="2916237">
                  <a:moveTo>
                    <a:pt x="f8" y="f5"/>
                  </a:moveTo>
                  <a:lnTo>
                    <a:pt x="f6" y="f9"/>
                  </a:lnTo>
                  <a:lnTo>
                    <a:pt x="f6" y="f7"/>
                  </a:lnTo>
                  <a:lnTo>
                    <a:pt x="f5" y="f10"/>
                  </a:lnTo>
                  <a:lnTo>
                    <a:pt x="f8" y="f5"/>
                  </a:lnTo>
                  <a:close/>
                </a:path>
              </a:pathLst>
            </a:custGeom>
            <a:solidFill>
              <a:srgbClr val="00647D"/>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grpSp>
      <p:sp>
        <p:nvSpPr>
          <p:cNvPr id="41" name="Freeform 47"/>
          <p:cNvSpPr/>
          <p:nvPr/>
        </p:nvSpPr>
        <p:spPr>
          <a:xfrm rot="5399996" flipH="1">
            <a:off x="4160877"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2" name="Freeform 47"/>
          <p:cNvSpPr/>
          <p:nvPr/>
        </p:nvSpPr>
        <p:spPr>
          <a:xfrm rot="5399996" flipH="1">
            <a:off x="3347738"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FBBC00"/>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3" name="Freeform 47"/>
          <p:cNvSpPr/>
          <p:nvPr/>
        </p:nvSpPr>
        <p:spPr>
          <a:xfrm rot="5399996" flipH="1">
            <a:off x="4974044"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B9CD0F"/>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4" name="Freeform 47"/>
          <p:cNvSpPr/>
          <p:nvPr/>
        </p:nvSpPr>
        <p:spPr>
          <a:xfrm rot="5399996" flipH="1">
            <a:off x="5787183"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5" name="Freeform 47"/>
          <p:cNvSpPr/>
          <p:nvPr/>
        </p:nvSpPr>
        <p:spPr>
          <a:xfrm rot="5399996" flipH="1">
            <a:off x="6600341"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0071B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6" name="Freeform 47"/>
          <p:cNvSpPr/>
          <p:nvPr/>
        </p:nvSpPr>
        <p:spPr>
          <a:xfrm rot="5399996" flipH="1">
            <a:off x="7413489"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7" name="Freeform 47"/>
          <p:cNvSpPr/>
          <p:nvPr/>
        </p:nvSpPr>
        <p:spPr>
          <a:xfrm rot="5399996" flipH="1">
            <a:off x="8226647"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EA3E35"/>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8" name="Freeform 47"/>
          <p:cNvSpPr/>
          <p:nvPr/>
        </p:nvSpPr>
        <p:spPr>
          <a:xfrm rot="5399996" flipH="1">
            <a:off x="9852953"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DE007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49" name="Freeform 47"/>
          <p:cNvSpPr/>
          <p:nvPr/>
        </p:nvSpPr>
        <p:spPr>
          <a:xfrm rot="5399996" flipH="1">
            <a:off x="11479259"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67509C"/>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0" name="Freeform 47"/>
          <p:cNvSpPr/>
          <p:nvPr/>
        </p:nvSpPr>
        <p:spPr>
          <a:xfrm rot="5399996" flipH="1">
            <a:off x="9039805"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
        <p:nvSpPr>
          <p:cNvPr id="51" name="Freeform 47"/>
          <p:cNvSpPr/>
          <p:nvPr/>
        </p:nvSpPr>
        <p:spPr>
          <a:xfrm rot="5399996" flipH="1">
            <a:off x="10666111" y="6198864"/>
            <a:ext cx="369060" cy="568217"/>
          </a:xfrm>
          <a:custGeom>
            <a:avLst/>
            <a:gdLst>
              <a:gd name="f0" fmla="val 10800000"/>
              <a:gd name="f1" fmla="val 5400000"/>
              <a:gd name="f2" fmla="val 180"/>
              <a:gd name="f3" fmla="val w"/>
              <a:gd name="f4" fmla="val h"/>
              <a:gd name="f5" fmla="val 0"/>
              <a:gd name="f6" fmla="val 1564"/>
              <a:gd name="f7" fmla="val 2408"/>
              <a:gd name="f8" fmla="val 1266"/>
              <a:gd name="f9" fmla="val 1146"/>
              <a:gd name="f10" fmla="+- 0 0 -90"/>
              <a:gd name="f11" fmla="*/ f3 1 1564"/>
              <a:gd name="f12" fmla="*/ f4 1 2408"/>
              <a:gd name="f13" fmla="+- f7 0 f5"/>
              <a:gd name="f14" fmla="+- f6 0 f5"/>
              <a:gd name="f15" fmla="*/ f10 f0 1"/>
              <a:gd name="f16" fmla="*/ f14 1 1564"/>
              <a:gd name="f17" fmla="*/ f13 1 2408"/>
              <a:gd name="f18" fmla="*/ 1564 f14 1"/>
              <a:gd name="f19" fmla="*/ 0 f13 1"/>
              <a:gd name="f20" fmla="*/ 0 f14 1"/>
              <a:gd name="f21" fmla="*/ 1266 f13 1"/>
              <a:gd name="f22" fmla="*/ 2408 f13 1"/>
              <a:gd name="f23" fmla="*/ 1146 f13 1"/>
              <a:gd name="f24" fmla="*/ f15 1 f2"/>
              <a:gd name="f25" fmla="*/ f18 1 1564"/>
              <a:gd name="f26" fmla="*/ f19 1 2408"/>
              <a:gd name="f27" fmla="*/ f20 1 1564"/>
              <a:gd name="f28" fmla="*/ f21 1 2408"/>
              <a:gd name="f29" fmla="*/ f22 1 2408"/>
              <a:gd name="f30" fmla="*/ f23 1 2408"/>
              <a:gd name="f31" fmla="*/ 0 1 f16"/>
              <a:gd name="f32" fmla="*/ f6 1 f16"/>
              <a:gd name="f33" fmla="*/ 0 1 f17"/>
              <a:gd name="f34" fmla="*/ f7 1 f17"/>
              <a:gd name="f35" fmla="+- f24 0 f1"/>
              <a:gd name="f36" fmla="*/ f25 1 f16"/>
              <a:gd name="f37" fmla="*/ f26 1 f17"/>
              <a:gd name="f38" fmla="*/ f27 1 f16"/>
              <a:gd name="f39" fmla="*/ f28 1 f17"/>
              <a:gd name="f40" fmla="*/ f29 1 f17"/>
              <a:gd name="f41" fmla="*/ f30 1 f17"/>
              <a:gd name="f42" fmla="*/ f31 f11 1"/>
              <a:gd name="f43" fmla="*/ f32 f11 1"/>
              <a:gd name="f44" fmla="*/ f34 f12 1"/>
              <a:gd name="f45" fmla="*/ f33 f12 1"/>
              <a:gd name="f46" fmla="*/ f36 f11 1"/>
              <a:gd name="f47" fmla="*/ f37 f12 1"/>
              <a:gd name="f48" fmla="*/ f38 f11 1"/>
              <a:gd name="f49" fmla="*/ f39 f12 1"/>
              <a:gd name="f50" fmla="*/ f40 f12 1"/>
              <a:gd name="f51" fmla="*/ f41 f12 1"/>
            </a:gdLst>
            <a:ahLst/>
            <a:cxnLst>
              <a:cxn ang="3cd4">
                <a:pos x="hc" y="t"/>
              </a:cxn>
              <a:cxn ang="0">
                <a:pos x="r" y="vc"/>
              </a:cxn>
              <a:cxn ang="cd4">
                <a:pos x="hc" y="b"/>
              </a:cxn>
              <a:cxn ang="cd2">
                <a:pos x="l" y="vc"/>
              </a:cxn>
              <a:cxn ang="f35">
                <a:pos x="f46" y="f47"/>
              </a:cxn>
              <a:cxn ang="f35">
                <a:pos x="f48" y="f49"/>
              </a:cxn>
              <a:cxn ang="f35">
                <a:pos x="f48" y="f50"/>
              </a:cxn>
              <a:cxn ang="f35">
                <a:pos x="f46" y="f51"/>
              </a:cxn>
              <a:cxn ang="f35">
                <a:pos x="f46" y="f47"/>
              </a:cxn>
            </a:cxnLst>
            <a:rect l="f42" t="f45" r="f43" b="f44"/>
            <a:pathLst>
              <a:path w="1564" h="2408">
                <a:moveTo>
                  <a:pt x="f6" y="f5"/>
                </a:moveTo>
                <a:lnTo>
                  <a:pt x="f5" y="f8"/>
                </a:lnTo>
                <a:lnTo>
                  <a:pt x="f5" y="f7"/>
                </a:lnTo>
                <a:lnTo>
                  <a:pt x="f6" y="f9"/>
                </a:lnTo>
                <a:lnTo>
                  <a:pt x="f6" y="f5"/>
                </a:lnTo>
                <a:close/>
              </a:path>
            </a:pathLst>
          </a:custGeom>
          <a:solidFill>
            <a:srgbClr val="CDE9EA"/>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HelveticaNeueLT Std Lt"/>
            </a:endParaRPr>
          </a:p>
        </p:txBody>
      </p:sp>
    </p:spTree>
    <p:extLst>
      <p:ext uri="{BB962C8B-B14F-4D97-AF65-F5344CB8AC3E}">
        <p14:creationId xmlns:p14="http://schemas.microsoft.com/office/powerpoint/2010/main" val="4036347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0CBAE3-AE0F-DD38-9681-714803AD979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C07771C-AE92-2897-1709-FD6D3A46BD8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F32C1E-B314-8606-D90E-F3FD66F99404}"/>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E77E5F1E-E362-4FBD-C297-380B1DD898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6135C83-67FD-2530-9F7E-054768704F28}"/>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126413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E2C5DC-C038-FCDF-2E5B-10BF687F568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D741403-293C-0C2F-F13E-86A8B6CDD1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8614CEF-6070-0E94-5259-399D2D09E8B2}"/>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D14C3826-8C38-8BDF-1BAD-C1B96BFC27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E29414-1280-197E-06D5-5FEE4418659C}"/>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416504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4BA72-D304-645E-B87D-B143CF1B76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13B3746-BC2C-141C-A770-8EDCAE71D43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94B7BE4-A3F6-3CEB-F616-60AF7A7B7A8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A4F6FB8-989C-F67A-8FDA-B4C6DDC7EF92}"/>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6" name="Espace réservé du pied de page 5">
            <a:extLst>
              <a:ext uri="{FF2B5EF4-FFF2-40B4-BE49-F238E27FC236}">
                <a16:creationId xmlns:a16="http://schemas.microsoft.com/office/drawing/2014/main" id="{78FBC634-848D-3787-2686-3341EA0637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7040685-6C28-C80B-0431-E19581B578A7}"/>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332591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32770D-2E4A-E2F8-AD98-F103A9FB610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10F6184-E167-B9E3-2BB3-894106C4F8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B4CEA1-0425-AFA0-BBC2-D63571A8387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7758909-ED4E-2755-0E6D-EF69B15BE1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F305AA0-2E0C-F91B-C33C-722F7C1D1D2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2F71AA8-44A0-673D-21F3-F86C4F54A131}"/>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8" name="Espace réservé du pied de page 7">
            <a:extLst>
              <a:ext uri="{FF2B5EF4-FFF2-40B4-BE49-F238E27FC236}">
                <a16:creationId xmlns:a16="http://schemas.microsoft.com/office/drawing/2014/main" id="{DEA4423E-D656-C0DE-4765-18E5F9EC11B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2643938-149E-5C27-194C-F7571EF7B891}"/>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98014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FA2A17-3BB2-AA60-F592-9F0D54F5F6E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6FF8A27-47EC-1A07-F033-57BE9BA1C312}"/>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4" name="Espace réservé du pied de page 3">
            <a:extLst>
              <a:ext uri="{FF2B5EF4-FFF2-40B4-BE49-F238E27FC236}">
                <a16:creationId xmlns:a16="http://schemas.microsoft.com/office/drawing/2014/main" id="{C5342325-7F31-4C73-E94F-4B06CB6BD25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38ED9EA-E819-B1AB-37E5-1AF379A09B0A}"/>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2484020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5BDD942-310A-9D11-1894-F29873522EBD}"/>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3" name="Espace réservé du pied de page 2">
            <a:extLst>
              <a:ext uri="{FF2B5EF4-FFF2-40B4-BE49-F238E27FC236}">
                <a16:creationId xmlns:a16="http://schemas.microsoft.com/office/drawing/2014/main" id="{BE640B76-293E-DFA1-1E38-A7E3CCBB8FD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C1094F4-A4FC-B40E-C8B2-C3346E692AB9}"/>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2593310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6DB01F-E8F3-B0E6-2F69-BA06297D9D2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BAD1D98-5284-DF62-0203-5645FD91E0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4D7ECD0-81CD-911A-93B0-628C1CE66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12D022-A215-1C23-15AA-1729AA37003E}"/>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6" name="Espace réservé du pied de page 5">
            <a:extLst>
              <a:ext uri="{FF2B5EF4-FFF2-40B4-BE49-F238E27FC236}">
                <a16:creationId xmlns:a16="http://schemas.microsoft.com/office/drawing/2014/main" id="{A23E1BA2-8AF2-5EF9-AD18-4D0A153904E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5B6F31-2B41-B9DD-3F3F-10B9719A6605}"/>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332167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630407-4D71-F9A3-59E5-00BB32DDC3C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89016B-1C59-0F60-A420-503E90F461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F7DBD40-BB59-52D3-AB4C-B3E469157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858288A-5D26-0243-43BA-362BC62DA330}"/>
              </a:ext>
            </a:extLst>
          </p:cNvPr>
          <p:cNvSpPr>
            <a:spLocks noGrp="1"/>
          </p:cNvSpPr>
          <p:nvPr>
            <p:ph type="dt" sz="half" idx="10"/>
          </p:nvPr>
        </p:nvSpPr>
        <p:spPr/>
        <p:txBody>
          <a:bodyPr/>
          <a:lstStyle/>
          <a:p>
            <a:fld id="{2B7B6CEF-28D4-4411-8D83-8E8BB303DCB7}" type="datetimeFigureOut">
              <a:rPr lang="fr-FR" smtClean="0"/>
              <a:t>27/05/2024</a:t>
            </a:fld>
            <a:endParaRPr lang="fr-FR"/>
          </a:p>
        </p:txBody>
      </p:sp>
      <p:sp>
        <p:nvSpPr>
          <p:cNvPr id="6" name="Espace réservé du pied de page 5">
            <a:extLst>
              <a:ext uri="{FF2B5EF4-FFF2-40B4-BE49-F238E27FC236}">
                <a16:creationId xmlns:a16="http://schemas.microsoft.com/office/drawing/2014/main" id="{917413E9-6692-4243-AE23-0E38167092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8D71063-7ACF-F927-166C-E25A01C84956}"/>
              </a:ext>
            </a:extLst>
          </p:cNvPr>
          <p:cNvSpPr>
            <a:spLocks noGrp="1"/>
          </p:cNvSpPr>
          <p:nvPr>
            <p:ph type="sldNum" sz="quarter" idx="12"/>
          </p:nvPr>
        </p:nvSpPr>
        <p:spPr/>
        <p:txBody>
          <a:bodyPr/>
          <a:lstStyle/>
          <a:p>
            <a:fld id="{95BFEE30-33F8-4390-A450-D17CBD08EB13}" type="slidenum">
              <a:rPr lang="fr-FR" smtClean="0"/>
              <a:t>‹N°›</a:t>
            </a:fld>
            <a:endParaRPr lang="fr-FR"/>
          </a:p>
        </p:txBody>
      </p:sp>
    </p:spTree>
    <p:extLst>
      <p:ext uri="{BB962C8B-B14F-4D97-AF65-F5344CB8AC3E}">
        <p14:creationId xmlns:p14="http://schemas.microsoft.com/office/powerpoint/2010/main" val="115130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740D8DA-FD8D-3CDD-EA9B-73F5E6ABCB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507F0B3-1967-4996-80E0-FA94C6EB7A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AF0B59-781F-7AB1-4597-E755125832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7B6CEF-28D4-4411-8D83-8E8BB303DCB7}" type="datetimeFigureOut">
              <a:rPr lang="fr-FR" smtClean="0"/>
              <a:t>27/05/2024</a:t>
            </a:fld>
            <a:endParaRPr lang="fr-FR"/>
          </a:p>
        </p:txBody>
      </p:sp>
      <p:sp>
        <p:nvSpPr>
          <p:cNvPr id="5" name="Espace réservé du pied de page 4">
            <a:extLst>
              <a:ext uri="{FF2B5EF4-FFF2-40B4-BE49-F238E27FC236}">
                <a16:creationId xmlns:a16="http://schemas.microsoft.com/office/drawing/2014/main" id="{61D846F6-6308-AFB4-B2F3-4D4259702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CEC4D16-13D0-C4AE-1D8C-222CFDB61C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BFEE30-33F8-4390-A450-D17CBD08EB13}" type="slidenum">
              <a:rPr lang="fr-FR" smtClean="0"/>
              <a:t>‹N°›</a:t>
            </a:fld>
            <a:endParaRPr lang="fr-FR"/>
          </a:p>
        </p:txBody>
      </p:sp>
    </p:spTree>
    <p:extLst>
      <p:ext uri="{BB962C8B-B14F-4D97-AF65-F5344CB8AC3E}">
        <p14:creationId xmlns:p14="http://schemas.microsoft.com/office/powerpoint/2010/main" val="3950262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12.png"/><Relationship Id="rId2" Type="http://schemas.openxmlformats.org/officeDocument/2006/relationships/notesSlide" Target="../notesSlides/notesSlide28.xml"/><Relationship Id="rId16"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image" Target="../media/image11.png"/><Relationship Id="rId5" Type="http://schemas.openxmlformats.org/officeDocument/2006/relationships/diagramQuickStyle" Target="../diagrams/quickStyle2.xml"/><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diagramLayout" Target="../diagrams/layout2.xml"/><Relationship Id="rId9" Type="http://schemas.openxmlformats.org/officeDocument/2006/relationships/image" Target="../media/image9.png"/><Relationship Id="rId14" Type="http://schemas.openxmlformats.org/officeDocument/2006/relationships/image" Target="../media/image14.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legifrance.gouv.fr/conv_coll/id/KALITEXT000048974211/?idConteneur=KALICONT000005635096"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re 1">
            <a:extLst>
              <a:ext uri="{FF2B5EF4-FFF2-40B4-BE49-F238E27FC236}">
                <a16:creationId xmlns:a16="http://schemas.microsoft.com/office/drawing/2014/main" id="{72226A8D-461F-136A-471A-3D228CD740F0}"/>
              </a:ext>
            </a:extLst>
          </p:cNvPr>
          <p:cNvSpPr txBox="1">
            <a:spLocks/>
          </p:cNvSpPr>
          <p:nvPr/>
        </p:nvSpPr>
        <p:spPr>
          <a:xfrm>
            <a:off x="1314824" y="735106"/>
            <a:ext cx="10053763" cy="29284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600"/>
              </a:spcAft>
            </a:pPr>
            <a:r>
              <a:rPr lang="en-US" sz="4800" kern="1200" dirty="0">
                <a:solidFill>
                  <a:srgbClr val="FFFFFF"/>
                </a:solidFill>
                <a:latin typeface="+mj-lt"/>
                <a:ea typeface="+mj-ea"/>
                <a:cs typeface="+mj-cs"/>
              </a:rPr>
              <a:t>ABSORPTION DES CONVENTIONS COLLECTIVES DE L’ÉDITION MUSICALE PAR CELLE DE L’ÉDITION DE LIVRES</a:t>
            </a:r>
          </a:p>
        </p:txBody>
      </p:sp>
      <p:sp>
        <p:nvSpPr>
          <p:cNvPr id="3" name="Sous-titre 2">
            <a:extLst>
              <a:ext uri="{FF2B5EF4-FFF2-40B4-BE49-F238E27FC236}">
                <a16:creationId xmlns:a16="http://schemas.microsoft.com/office/drawing/2014/main" id="{7B62D5F2-1D78-3C53-A387-820CA26EB386}"/>
              </a:ext>
            </a:extLst>
          </p:cNvPr>
          <p:cNvSpPr>
            <a:spLocks noGrp="1"/>
          </p:cNvSpPr>
          <p:nvPr>
            <p:ph type="subTitle" idx="1"/>
          </p:nvPr>
        </p:nvSpPr>
        <p:spPr>
          <a:xfrm>
            <a:off x="1362636" y="4800221"/>
            <a:ext cx="10005951" cy="1458258"/>
          </a:xfrm>
        </p:spPr>
        <p:txBody>
          <a:bodyPr vert="horz" lIns="91440" tIns="45720" rIns="91440" bIns="45720" rtlCol="0" anchor="ctr">
            <a:normAutofit/>
          </a:bodyPr>
          <a:lstStyle/>
          <a:p>
            <a:pPr algn="l"/>
            <a:r>
              <a:rPr lang="en-US" kern="1200" dirty="0" err="1">
                <a:solidFill>
                  <a:schemeClr val="tx1"/>
                </a:solidFill>
                <a:latin typeface="+mn-lt"/>
                <a:ea typeface="+mn-ea"/>
                <a:cs typeface="+mn-cs"/>
              </a:rPr>
              <a:t>Quelles</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conséquences</a:t>
            </a:r>
            <a:r>
              <a:rPr lang="en-US" kern="1200" dirty="0">
                <a:solidFill>
                  <a:schemeClr val="tx1"/>
                </a:solidFill>
                <a:latin typeface="+mn-lt"/>
                <a:ea typeface="+mn-ea"/>
                <a:cs typeface="+mn-cs"/>
              </a:rPr>
              <a:t> pour </a:t>
            </a:r>
            <a:r>
              <a:rPr lang="en-US" kern="1200" dirty="0" err="1">
                <a:solidFill>
                  <a:schemeClr val="tx1"/>
                </a:solidFill>
                <a:latin typeface="+mn-lt"/>
                <a:ea typeface="+mn-ea"/>
                <a:cs typeface="+mn-cs"/>
              </a:rPr>
              <a:t>votre</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entreprise</a:t>
            </a:r>
            <a:r>
              <a:rPr lang="en-US" kern="1200" dirty="0">
                <a:solidFill>
                  <a:schemeClr val="tx1"/>
                </a:solidFill>
                <a:latin typeface="+mn-lt"/>
                <a:ea typeface="+mn-ea"/>
                <a:cs typeface="+mn-cs"/>
              </a:rPr>
              <a:t> et </a:t>
            </a:r>
            <a:r>
              <a:rPr lang="en-US" kern="1200" dirty="0" err="1">
                <a:solidFill>
                  <a:schemeClr val="tx1"/>
                </a:solidFill>
                <a:latin typeface="+mn-lt"/>
                <a:ea typeface="+mn-ea"/>
                <a:cs typeface="+mn-cs"/>
              </a:rPr>
              <a:t>ses</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salarié</a:t>
            </a:r>
            <a:r>
              <a:rPr lang="en-US" dirty="0" err="1"/>
              <a:t>.e.</a:t>
            </a:r>
            <a:r>
              <a:rPr lang="en-US" kern="1200" dirty="0" err="1">
                <a:solidFill>
                  <a:schemeClr val="tx1"/>
                </a:solidFill>
                <a:latin typeface="+mn-lt"/>
                <a:ea typeface="+mn-ea"/>
                <a:cs typeface="+mn-cs"/>
              </a:rPr>
              <a:t>s</a:t>
            </a:r>
            <a:r>
              <a:rPr lang="en-US" kern="1200" dirty="0">
                <a:solidFill>
                  <a:schemeClr val="tx1"/>
                </a:solidFill>
                <a:latin typeface="+mn-lt"/>
                <a:ea typeface="+mn-ea"/>
                <a:cs typeface="+mn-cs"/>
              </a:rPr>
              <a:t> ?</a:t>
            </a:r>
          </a:p>
        </p:txBody>
      </p:sp>
      <p:pic>
        <p:nvPicPr>
          <p:cNvPr id="6" name="Picture 10" descr="C:\Users\STAGIAIRE-2\SERVEUR CSDEM\SynologyDrive\Logos CSDEM CEMF\CSDEM logo\csdemlogo.png">
            <a:extLst>
              <a:ext uri="{FF2B5EF4-FFF2-40B4-BE49-F238E27FC236}">
                <a16:creationId xmlns:a16="http://schemas.microsoft.com/office/drawing/2014/main" id="{60FDEA7E-6960-81BF-10AC-CFB1F4D6AA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360" y="6245844"/>
            <a:ext cx="1536609" cy="506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7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6175489"/>
            <a:ext cx="12192000" cy="695194"/>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4406351" y="2882487"/>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1671484"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7897092" y="1823602"/>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La Loi</a:t>
            </a:r>
          </a:p>
        </p:txBody>
      </p:sp>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391259208"/>
              </p:ext>
            </p:extLst>
          </p:nvPr>
        </p:nvGraphicFramePr>
        <p:xfrm>
          <a:off x="4681330" y="2788020"/>
          <a:ext cx="7143470" cy="3124933"/>
        </p:xfrm>
        <a:graphic>
          <a:graphicData uri="http://schemas.openxmlformats.org/drawingml/2006/table">
            <a:tbl>
              <a:tblPr firstRow="1" bandRow="1">
                <a:tableStyleId>{5C22544A-7EE6-4342-B048-85BDC9FD1C3A}</a:tableStyleId>
              </a:tblPr>
              <a:tblGrid>
                <a:gridCol w="3504256">
                  <a:extLst>
                    <a:ext uri="{9D8B030D-6E8A-4147-A177-3AD203B41FA5}">
                      <a16:colId xmlns:a16="http://schemas.microsoft.com/office/drawing/2014/main" val="605514177"/>
                    </a:ext>
                  </a:extLst>
                </a:gridCol>
                <a:gridCol w="1819607">
                  <a:extLst>
                    <a:ext uri="{9D8B030D-6E8A-4147-A177-3AD203B41FA5}">
                      <a16:colId xmlns:a16="http://schemas.microsoft.com/office/drawing/2014/main" val="2801002274"/>
                    </a:ext>
                  </a:extLst>
                </a:gridCol>
                <a:gridCol w="1819607">
                  <a:extLst>
                    <a:ext uri="{9D8B030D-6E8A-4147-A177-3AD203B41FA5}">
                      <a16:colId xmlns:a16="http://schemas.microsoft.com/office/drawing/2014/main" val="3286014272"/>
                    </a:ext>
                  </a:extLst>
                </a:gridCol>
              </a:tblGrid>
              <a:tr h="1060178">
                <a:tc>
                  <a:txBody>
                    <a:bodyPr/>
                    <a:lstStyle/>
                    <a:p>
                      <a:r>
                        <a:rPr lang="fr-FR" dirty="0"/>
                        <a:t>Durée de présence du salarié dans l'entreprise</a:t>
                      </a:r>
                    </a:p>
                  </a:txBody>
                  <a:tcPr/>
                </a:tc>
                <a:tc>
                  <a:txBody>
                    <a:bodyPr/>
                    <a:lstStyle/>
                    <a:p>
                      <a:r>
                        <a:rPr lang="fr-FR" dirty="0"/>
                        <a:t>Délai de prévenance de l'employeur</a:t>
                      </a:r>
                    </a:p>
                  </a:txBody>
                  <a:tcPr/>
                </a:tc>
                <a:tc>
                  <a:txBody>
                    <a:bodyPr/>
                    <a:lstStyle/>
                    <a:p>
                      <a:r>
                        <a:rPr lang="fr-FR" dirty="0"/>
                        <a:t>Délai de prévenance du salarié</a:t>
                      </a:r>
                    </a:p>
                  </a:txBody>
                  <a:tcPr/>
                </a:tc>
                <a:extLst>
                  <a:ext uri="{0D108BD9-81ED-4DB2-BD59-A6C34878D82A}">
                    <a16:rowId xmlns:a16="http://schemas.microsoft.com/office/drawing/2014/main" val="1597229673"/>
                  </a:ext>
                </a:extLst>
              </a:tr>
              <a:tr h="326208">
                <a:tc>
                  <a:txBody>
                    <a:bodyPr/>
                    <a:lstStyle/>
                    <a:p>
                      <a:r>
                        <a:rPr lang="fr-FR" dirty="0"/>
                        <a:t>Jusqu'à 8 jours de présence</a:t>
                      </a:r>
                    </a:p>
                  </a:txBody>
                  <a:tcPr/>
                </a:tc>
                <a:tc>
                  <a:txBody>
                    <a:bodyPr/>
                    <a:lstStyle/>
                    <a:p>
                      <a:pPr algn="ctr"/>
                      <a:r>
                        <a:rPr lang="fr-FR" dirty="0"/>
                        <a:t>24 heures </a:t>
                      </a:r>
                    </a:p>
                  </a:txBody>
                  <a:tcPr/>
                </a:tc>
                <a:tc>
                  <a:txBody>
                    <a:bodyPr/>
                    <a:lstStyle/>
                    <a:p>
                      <a:pPr algn="ctr"/>
                      <a:r>
                        <a:rPr lang="fr-FR" dirty="0"/>
                        <a:t>24 heures</a:t>
                      </a:r>
                    </a:p>
                  </a:txBody>
                  <a:tcPr/>
                </a:tc>
                <a:extLst>
                  <a:ext uri="{0D108BD9-81ED-4DB2-BD59-A6C34878D82A}">
                    <a16:rowId xmlns:a16="http://schemas.microsoft.com/office/drawing/2014/main" val="147629593"/>
                  </a:ext>
                </a:extLst>
              </a:tr>
              <a:tr h="326208">
                <a:tc>
                  <a:txBody>
                    <a:bodyPr/>
                    <a:lstStyle/>
                    <a:p>
                      <a:r>
                        <a:rPr lang="fr-FR" dirty="0"/>
                        <a:t>Entre 8 jours et 1 mois de présence</a:t>
                      </a:r>
                    </a:p>
                  </a:txBody>
                  <a:tcPr/>
                </a:tc>
                <a:tc>
                  <a:txBody>
                    <a:bodyPr/>
                    <a:lstStyle/>
                    <a:p>
                      <a:pPr algn="ctr"/>
                      <a:r>
                        <a:rPr lang="fr-FR" dirty="0"/>
                        <a:t>48 heures</a:t>
                      </a:r>
                    </a:p>
                  </a:txBody>
                  <a:tcPr/>
                </a:tc>
                <a:tc rowSpan="3">
                  <a:txBody>
                    <a:bodyPr/>
                    <a:lstStyle/>
                    <a:p>
                      <a:pPr algn="ctr"/>
                      <a:r>
                        <a:rPr lang="fr-FR" dirty="0"/>
                        <a:t>48 heures</a:t>
                      </a:r>
                    </a:p>
                  </a:txBody>
                  <a:tcPr anchor="ctr"/>
                </a:tc>
                <a:extLst>
                  <a:ext uri="{0D108BD9-81ED-4DB2-BD59-A6C34878D82A}">
                    <a16:rowId xmlns:a16="http://schemas.microsoft.com/office/drawing/2014/main" val="1347461937"/>
                  </a:ext>
                </a:extLst>
              </a:tr>
              <a:tr h="326208">
                <a:tc>
                  <a:txBody>
                    <a:bodyPr/>
                    <a:lstStyle/>
                    <a:p>
                      <a:r>
                        <a:rPr lang="fr-FR" dirty="0"/>
                        <a:t>Entre 1 mois et 3 mois de présence</a:t>
                      </a:r>
                    </a:p>
                  </a:txBody>
                  <a:tcPr/>
                </a:tc>
                <a:tc>
                  <a:txBody>
                    <a:bodyPr/>
                    <a:lstStyle/>
                    <a:p>
                      <a:pPr algn="ctr"/>
                      <a:r>
                        <a:rPr lang="fr-FR" dirty="0"/>
                        <a:t>2 semaines</a:t>
                      </a:r>
                    </a:p>
                  </a:txBody>
                  <a:tcPr/>
                </a:tc>
                <a:tc vMerge="1">
                  <a:txBody>
                    <a:bodyPr/>
                    <a:lstStyle/>
                    <a:p>
                      <a:endParaRPr lang="fr-FR" dirty="0"/>
                    </a:p>
                  </a:txBody>
                  <a:tcPr/>
                </a:tc>
                <a:extLst>
                  <a:ext uri="{0D108BD9-81ED-4DB2-BD59-A6C34878D82A}">
                    <a16:rowId xmlns:a16="http://schemas.microsoft.com/office/drawing/2014/main" val="3953364864"/>
                  </a:ext>
                </a:extLst>
              </a:tr>
              <a:tr h="418835">
                <a:tc>
                  <a:txBody>
                    <a:bodyPr/>
                    <a:lstStyle/>
                    <a:p>
                      <a:r>
                        <a:rPr lang="fr-FR" dirty="0"/>
                        <a:t>Après 3 mois de présence</a:t>
                      </a:r>
                    </a:p>
                  </a:txBody>
                  <a:tcPr/>
                </a:tc>
                <a:tc>
                  <a:txBody>
                    <a:bodyPr/>
                    <a:lstStyle/>
                    <a:p>
                      <a:pPr algn="ctr"/>
                      <a:r>
                        <a:rPr lang="fr-FR" dirty="0"/>
                        <a:t>1 mois</a:t>
                      </a:r>
                    </a:p>
                  </a:txBody>
                  <a:tcPr/>
                </a:tc>
                <a:tc vMerge="1">
                  <a:txBody>
                    <a:bodyPr/>
                    <a:lstStyle/>
                    <a:p>
                      <a:endParaRPr lang="fr-FR" dirty="0"/>
                    </a:p>
                  </a:txBody>
                  <a:tcPr/>
                </a:tc>
                <a:extLst>
                  <a:ext uri="{0D108BD9-81ED-4DB2-BD59-A6C34878D82A}">
                    <a16:rowId xmlns:a16="http://schemas.microsoft.com/office/drawing/2014/main" val="2777196591"/>
                  </a:ext>
                </a:extLst>
              </a:tr>
            </a:tbl>
          </a:graphicData>
        </a:graphic>
      </p:graphicFrame>
      <p:sp>
        <p:nvSpPr>
          <p:cNvPr id="17" name="Titre 1">
            <a:extLst>
              <a:ext uri="{FF2B5EF4-FFF2-40B4-BE49-F238E27FC236}">
                <a16:creationId xmlns:a16="http://schemas.microsoft.com/office/drawing/2014/main" id="{E3AC762B-08E4-7775-3692-FC034CC5779C}"/>
              </a:ext>
            </a:extLst>
          </p:cNvPr>
          <p:cNvSpPr txBox="1">
            <a:spLocks/>
          </p:cNvSpPr>
          <p:nvPr/>
        </p:nvSpPr>
        <p:spPr>
          <a:xfrm>
            <a:off x="3029454" y="6323957"/>
            <a:ext cx="6592438"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2400" dirty="0"/>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3362823" y="6162807"/>
            <a:ext cx="544048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Application du délai de prévenance légal</a:t>
            </a:r>
          </a:p>
        </p:txBody>
      </p:sp>
      <p:sp>
        <p:nvSpPr>
          <p:cNvPr id="5" name="Titre 1">
            <a:extLst>
              <a:ext uri="{FF2B5EF4-FFF2-40B4-BE49-F238E27FC236}">
                <a16:creationId xmlns:a16="http://schemas.microsoft.com/office/drawing/2014/main" id="{DD685459-D819-E5B7-2AB3-462E6BE1EEFD}"/>
              </a:ext>
            </a:extLst>
          </p:cNvPr>
          <p:cNvSpPr>
            <a:spLocks noGrp="1"/>
          </p:cNvSpPr>
          <p:nvPr>
            <p:ph type="title"/>
          </p:nvPr>
        </p:nvSpPr>
        <p:spPr>
          <a:xfrm>
            <a:off x="447149" y="294538"/>
            <a:ext cx="7449943" cy="1033669"/>
          </a:xfrm>
        </p:spPr>
        <p:txBody>
          <a:bodyPr>
            <a:normAutofit fontScale="90000"/>
          </a:bodyPr>
          <a:lstStyle/>
          <a:p>
            <a:r>
              <a:rPr lang="fr-FR" sz="4000" dirty="0">
                <a:solidFill>
                  <a:srgbClr val="FFFFFF"/>
                </a:solidFill>
              </a:rPr>
              <a:t>Rupture de la période d’essai : délai de prévenance</a:t>
            </a:r>
          </a:p>
        </p:txBody>
      </p:sp>
      <p:sp>
        <p:nvSpPr>
          <p:cNvPr id="2" name="ZoneTexte 1">
            <a:extLst>
              <a:ext uri="{FF2B5EF4-FFF2-40B4-BE49-F238E27FC236}">
                <a16:creationId xmlns:a16="http://schemas.microsoft.com/office/drawing/2014/main" id="{CCE71DC4-93C4-B8CD-7E33-1BCE9002A8D3}"/>
              </a:ext>
            </a:extLst>
          </p:cNvPr>
          <p:cNvSpPr txBox="1"/>
          <p:nvPr/>
        </p:nvSpPr>
        <p:spPr>
          <a:xfrm>
            <a:off x="1147147" y="3517128"/>
            <a:ext cx="3213094" cy="369332"/>
          </a:xfrm>
          <a:prstGeom prst="rect">
            <a:avLst/>
          </a:prstGeom>
          <a:noFill/>
        </p:spPr>
        <p:txBody>
          <a:bodyPr wrap="square" rtlCol="0">
            <a:spAutoFit/>
          </a:bodyPr>
          <a:lstStyle/>
          <a:p>
            <a:r>
              <a:rPr lang="fr-FR" b="1" dirty="0">
                <a:solidFill>
                  <a:srgbClr val="FF0000"/>
                </a:solidFill>
              </a:rPr>
              <a:t>Rien dans la CCN Edition </a:t>
            </a:r>
          </a:p>
        </p:txBody>
      </p:sp>
    </p:spTree>
    <p:extLst>
      <p:ext uri="{BB962C8B-B14F-4D97-AF65-F5344CB8AC3E}">
        <p14:creationId xmlns:p14="http://schemas.microsoft.com/office/powerpoint/2010/main" val="1734561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DD685459-D819-E5B7-2AB3-462E6BE1EEFD}"/>
              </a:ext>
            </a:extLst>
          </p:cNvPr>
          <p:cNvSpPr>
            <a:spLocks noGrp="1"/>
          </p:cNvSpPr>
          <p:nvPr>
            <p:ph type="title"/>
          </p:nvPr>
        </p:nvSpPr>
        <p:spPr>
          <a:xfrm>
            <a:off x="1371599" y="294538"/>
            <a:ext cx="9895951" cy="1033669"/>
          </a:xfrm>
        </p:spPr>
        <p:txBody>
          <a:bodyPr>
            <a:normAutofit fontScale="90000"/>
          </a:bodyPr>
          <a:lstStyle/>
          <a:p>
            <a:r>
              <a:rPr lang="fr-FR" sz="4000" dirty="0">
                <a:solidFill>
                  <a:srgbClr val="FFFFFF"/>
                </a:solidFill>
              </a:rPr>
              <a:t>Congés exceptionnels pour évènements familiaux :</a:t>
            </a:r>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400" dirty="0"/>
          </a:p>
          <a:p>
            <a:endParaRPr lang="fr-FR" sz="2400" dirty="0"/>
          </a:p>
        </p:txBody>
      </p:sp>
      <p:sp>
        <p:nvSpPr>
          <p:cNvPr id="6" name="Titre 1">
            <a:extLst>
              <a:ext uri="{FF2B5EF4-FFF2-40B4-BE49-F238E27FC236}">
                <a16:creationId xmlns:a16="http://schemas.microsoft.com/office/drawing/2014/main" id="{4EB9CE16-376A-50BA-43C3-E6FD8C280448}"/>
              </a:ext>
            </a:extLst>
          </p:cNvPr>
          <p:cNvSpPr txBox="1">
            <a:spLocks/>
          </p:cNvSpPr>
          <p:nvPr/>
        </p:nvSpPr>
        <p:spPr>
          <a:xfrm>
            <a:off x="4057650" y="5957581"/>
            <a:ext cx="452422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400" b="1" dirty="0"/>
          </a:p>
        </p:txBody>
      </p:sp>
      <p:sp>
        <p:nvSpPr>
          <p:cNvPr id="8" name="Titre 1">
            <a:extLst>
              <a:ext uri="{FF2B5EF4-FFF2-40B4-BE49-F238E27FC236}">
                <a16:creationId xmlns:a16="http://schemas.microsoft.com/office/drawing/2014/main" id="{D4CF9364-540D-B9F2-C280-B872CF36ACC8}"/>
              </a:ext>
            </a:extLst>
          </p:cNvPr>
          <p:cNvSpPr txBox="1">
            <a:spLocks/>
          </p:cNvSpPr>
          <p:nvPr/>
        </p:nvSpPr>
        <p:spPr>
          <a:xfrm>
            <a:off x="7376845" y="2612530"/>
            <a:ext cx="420213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400" dirty="0">
              <a:solidFill>
                <a:srgbClr val="FF0000"/>
              </a:solidFill>
            </a:endParaRPr>
          </a:p>
        </p:txBody>
      </p:sp>
      <p:graphicFrame>
        <p:nvGraphicFramePr>
          <p:cNvPr id="10" name="Tableau 9">
            <a:extLst>
              <a:ext uri="{FF2B5EF4-FFF2-40B4-BE49-F238E27FC236}">
                <a16:creationId xmlns:a16="http://schemas.microsoft.com/office/drawing/2014/main" id="{00C9AA33-A2D7-5C14-D10F-4CCCB4596FE9}"/>
              </a:ext>
            </a:extLst>
          </p:cNvPr>
          <p:cNvGraphicFramePr>
            <a:graphicFrameLocks noGrp="1"/>
          </p:cNvGraphicFramePr>
          <p:nvPr>
            <p:extLst>
              <p:ext uri="{D42A27DB-BD31-4B8C-83A1-F6EECF244321}">
                <p14:modId xmlns:p14="http://schemas.microsoft.com/office/powerpoint/2010/main" val="2385890077"/>
              </p:ext>
            </p:extLst>
          </p:nvPr>
        </p:nvGraphicFramePr>
        <p:xfrm>
          <a:off x="613023" y="2047580"/>
          <a:ext cx="11083677" cy="4346889"/>
        </p:xfrm>
        <a:graphic>
          <a:graphicData uri="http://schemas.openxmlformats.org/drawingml/2006/table">
            <a:tbl>
              <a:tblPr firstRow="1" firstCol="1" lastRow="1" lastCol="1" bandRow="1">
                <a:solidFill>
                  <a:srgbClr val="E7EBEE"/>
                </a:solidFill>
                <a:tableStyleId>{5C22544A-7EE6-4342-B048-85BDC9FD1C3A}</a:tableStyleId>
              </a:tblPr>
              <a:tblGrid>
                <a:gridCol w="2992593">
                  <a:extLst>
                    <a:ext uri="{9D8B030D-6E8A-4147-A177-3AD203B41FA5}">
                      <a16:colId xmlns:a16="http://schemas.microsoft.com/office/drawing/2014/main" val="2339790289"/>
                    </a:ext>
                  </a:extLst>
                </a:gridCol>
                <a:gridCol w="5098491">
                  <a:extLst>
                    <a:ext uri="{9D8B030D-6E8A-4147-A177-3AD203B41FA5}">
                      <a16:colId xmlns:a16="http://schemas.microsoft.com/office/drawing/2014/main" val="3624273547"/>
                    </a:ext>
                  </a:extLst>
                </a:gridCol>
                <a:gridCol w="2992593">
                  <a:extLst>
                    <a:ext uri="{9D8B030D-6E8A-4147-A177-3AD203B41FA5}">
                      <a16:colId xmlns:a16="http://schemas.microsoft.com/office/drawing/2014/main" val="367733172"/>
                    </a:ext>
                  </a:extLst>
                </a:gridCol>
              </a:tblGrid>
              <a:tr h="620153">
                <a:tc>
                  <a:txBody>
                    <a:bodyPr/>
                    <a:lstStyle/>
                    <a:p>
                      <a:pPr marL="0" algn="ctr" defTabSz="914400" rtl="0" eaLnBrk="1" latinLnBrk="0" hangingPunct="1">
                        <a:lnSpc>
                          <a:spcPts val="1350"/>
                        </a:lnSpc>
                      </a:pPr>
                      <a:r>
                        <a:rPr lang="fr-FR" sz="1600" b="1" kern="1200" dirty="0">
                          <a:solidFill>
                            <a:schemeClr val="lt1"/>
                          </a:solidFill>
                          <a:effectLst/>
                          <a:latin typeface="+mn-lt"/>
                          <a:ea typeface="+mn-ea"/>
                          <a:cs typeface="+mn-cs"/>
                        </a:rPr>
                        <a:t>Mariage</a:t>
                      </a:r>
                    </a:p>
                  </a:txBody>
                  <a:tcPr marL="104775" marR="104775" marT="57150" marB="5715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algn="ctr" defTabSz="914400" rtl="0" eaLnBrk="1" latinLnBrk="0" hangingPunct="1">
                        <a:lnSpc>
                          <a:spcPts val="1350"/>
                        </a:lnSpc>
                      </a:pPr>
                      <a:r>
                        <a:rPr lang="fr-FR" sz="1600" b="0" kern="1200" dirty="0">
                          <a:solidFill>
                            <a:schemeClr val="tx1"/>
                          </a:solidFill>
                          <a:effectLst/>
                          <a:latin typeface="+mn-lt"/>
                          <a:ea typeface="+mn-ea"/>
                          <a:cs typeface="+mn-cs"/>
                        </a:rPr>
                        <a:t>salarié</a:t>
                      </a:r>
                    </a:p>
                  </a:txBody>
                  <a:tcPr marL="19050" marR="19050" marT="19050" marB="1905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E7EBEE"/>
                    </a:solidFill>
                  </a:tcPr>
                </a:tc>
                <a:tc>
                  <a:txBody>
                    <a:bodyPr/>
                    <a:lstStyle/>
                    <a:p>
                      <a:pPr marL="0" algn="ctr" defTabSz="914400" rtl="0" eaLnBrk="1" latinLnBrk="0" hangingPunct="1">
                        <a:lnSpc>
                          <a:spcPts val="1350"/>
                        </a:lnSpc>
                      </a:pPr>
                      <a:r>
                        <a:rPr lang="fr-FR" sz="1600" b="1" kern="1200" dirty="0">
                          <a:solidFill>
                            <a:schemeClr val="lt1"/>
                          </a:solidFill>
                          <a:effectLst/>
                          <a:latin typeface="+mn-lt"/>
                          <a:ea typeface="+mn-ea"/>
                          <a:cs typeface="+mn-cs"/>
                        </a:rPr>
                        <a:t>6 jours ouvrables</a:t>
                      </a:r>
                    </a:p>
                  </a:txBody>
                  <a:tcPr marL="104775" marR="104775" marT="57150" marB="57150"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836540857"/>
                  </a:ext>
                </a:extLst>
              </a:tr>
              <a:tr h="620153">
                <a:tc>
                  <a:txBody>
                    <a:bodyPr/>
                    <a:lstStyle/>
                    <a:p>
                      <a:pPr algn="ctr">
                        <a:lnSpc>
                          <a:spcPts val="1350"/>
                        </a:lnSpc>
                      </a:pPr>
                      <a:r>
                        <a:rPr lang="fr-FR" sz="1600" dirty="0">
                          <a:effectLst/>
                        </a:rPr>
                        <a:t>Naissance ou adoption</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a:effectLst/>
                        </a:rPr>
                        <a:t>enfant</a:t>
                      </a:r>
                      <a:endParaRPr lang="fr-FR" sz="240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dirty="0">
                          <a:effectLst/>
                        </a:rPr>
                        <a:t>3 jours</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314100"/>
                  </a:ext>
                </a:extLst>
              </a:tr>
              <a:tr h="625857">
                <a:tc>
                  <a:txBody>
                    <a:bodyPr/>
                    <a:lstStyle/>
                    <a:p>
                      <a:pPr algn="ctr">
                        <a:lnSpc>
                          <a:spcPts val="1350"/>
                        </a:lnSpc>
                      </a:pPr>
                      <a:r>
                        <a:rPr lang="fr-FR" sz="1600" dirty="0">
                          <a:effectLst/>
                        </a:rPr>
                        <a:t>Cérémonie civile ou religieuse</a:t>
                      </a:r>
                      <a:endParaRPr lang="fr-FR" sz="2400" dirty="0">
                        <a:effectLst/>
                        <a:latin typeface="Times New Roman" panose="02020603050405020304" pitchFamily="18" charset="0"/>
                        <a:ea typeface="Times New Roman" panose="02020603050405020304" pitchFamily="18" charset="0"/>
                      </a:endParaRPr>
                    </a:p>
                  </a:txBody>
                  <a:tcPr marL="104775" marR="104775" marT="57150" marB="5080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dirty="0">
                          <a:effectLst/>
                        </a:rPr>
                        <a:t>intéressant les descendants ou ascendants directs</a:t>
                      </a:r>
                      <a:endParaRPr lang="fr-FR" sz="2400" dirty="0">
                        <a:effectLst/>
                        <a:latin typeface="Times New Roman" panose="02020603050405020304" pitchFamily="18" charset="0"/>
                        <a:ea typeface="Times New Roman" panose="02020603050405020304" pitchFamily="18" charset="0"/>
                      </a:endParaRPr>
                    </a:p>
                  </a:txBody>
                  <a:tcPr marL="104775" marR="104775" marT="57150" marB="508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BEE"/>
                    </a:solidFill>
                  </a:tcPr>
                </a:tc>
                <a:tc>
                  <a:txBody>
                    <a:bodyPr/>
                    <a:lstStyle/>
                    <a:p>
                      <a:pPr algn="ctr">
                        <a:lnSpc>
                          <a:spcPts val="1350"/>
                        </a:lnSpc>
                      </a:pPr>
                      <a:r>
                        <a:rPr lang="fr-FR" sz="1600" dirty="0">
                          <a:effectLst/>
                        </a:rPr>
                        <a:t>1 jour ouvrable</a:t>
                      </a:r>
                      <a:endParaRPr lang="fr-FR" sz="2400" dirty="0">
                        <a:effectLst/>
                        <a:latin typeface="Times New Roman" panose="02020603050405020304" pitchFamily="18" charset="0"/>
                        <a:ea typeface="Times New Roman" panose="02020603050405020304" pitchFamily="18" charset="0"/>
                      </a:endParaRPr>
                    </a:p>
                  </a:txBody>
                  <a:tcPr marL="104775" marR="104775" marT="57150" marB="5080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215197"/>
                  </a:ext>
                </a:extLst>
              </a:tr>
              <a:tr h="606170">
                <a:tc rowSpan="3">
                  <a:txBody>
                    <a:bodyPr/>
                    <a:lstStyle/>
                    <a:p>
                      <a:pPr algn="ctr">
                        <a:lnSpc>
                          <a:spcPts val="1350"/>
                        </a:lnSpc>
                      </a:pPr>
                      <a:r>
                        <a:rPr lang="fr-FR" sz="1600" dirty="0">
                          <a:effectLst/>
                        </a:rPr>
                        <a:t>Décès</a:t>
                      </a:r>
                      <a:endParaRPr lang="fr-FR" sz="2400" dirty="0">
                        <a:effectLst/>
                        <a:latin typeface="Times New Roman" panose="02020603050405020304" pitchFamily="18" charset="0"/>
                        <a:ea typeface="Times New Roman" panose="02020603050405020304" pitchFamily="18" charset="0"/>
                      </a:endParaRPr>
                    </a:p>
                  </a:txBody>
                  <a:tcPr marL="104775" marR="104775" marT="5080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dirty="0">
                          <a:effectLst/>
                        </a:rPr>
                        <a:t>conjoint, père, mère, enfant</a:t>
                      </a:r>
                      <a:endParaRPr lang="fr-FR" sz="2400" dirty="0">
                        <a:effectLst/>
                        <a:latin typeface="Times New Roman" panose="02020603050405020304" pitchFamily="18" charset="0"/>
                        <a:ea typeface="Times New Roman" panose="02020603050405020304" pitchFamily="18" charset="0"/>
                      </a:endParaRPr>
                    </a:p>
                  </a:txBody>
                  <a:tcPr marL="104775" marR="104775" marT="5080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dirty="0">
                          <a:effectLst/>
                        </a:rPr>
                        <a:t>4 jours ouvrables  </a:t>
                      </a:r>
                      <a:endParaRPr lang="fr-FR" sz="2400" dirty="0">
                        <a:effectLst/>
                        <a:latin typeface="Times New Roman" panose="02020603050405020304" pitchFamily="18" charset="0"/>
                        <a:ea typeface="Times New Roman" panose="02020603050405020304" pitchFamily="18" charset="0"/>
                      </a:endParaRPr>
                    </a:p>
                  </a:txBody>
                  <a:tcPr marL="104775" marR="104775" marT="5080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43771729"/>
                  </a:ext>
                </a:extLst>
              </a:tr>
              <a:tr h="634250">
                <a:tc vMerge="1">
                  <a:txBody>
                    <a:bodyPr/>
                    <a:lstStyle/>
                    <a:p>
                      <a:endParaRPr lang="fr-FR"/>
                    </a:p>
                  </a:txBody>
                  <a:tcPr/>
                </a:tc>
                <a:tc>
                  <a:txBody>
                    <a:bodyPr/>
                    <a:lstStyle/>
                    <a:p>
                      <a:pPr algn="ctr">
                        <a:lnSpc>
                          <a:spcPts val="1350"/>
                        </a:lnSpc>
                      </a:pPr>
                      <a:r>
                        <a:rPr lang="fr-FR" sz="1600" dirty="0">
                          <a:effectLst/>
                        </a:rPr>
                        <a:t>enfant et parents du conjoint, frère, </a:t>
                      </a:r>
                      <a:r>
                        <a:rPr lang="fr-FR" sz="1600" dirty="0" err="1">
                          <a:effectLst/>
                        </a:rPr>
                        <a:t>soeur</a:t>
                      </a:r>
                      <a:r>
                        <a:rPr lang="fr-FR" sz="1600" dirty="0">
                          <a:effectLst/>
                        </a:rPr>
                        <a:t> du salarié ou du conjoint</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BEE"/>
                    </a:solidFill>
                  </a:tcPr>
                </a:tc>
                <a:tc>
                  <a:txBody>
                    <a:bodyPr/>
                    <a:lstStyle/>
                    <a:p>
                      <a:pPr algn="ctr">
                        <a:lnSpc>
                          <a:spcPts val="1350"/>
                        </a:lnSpc>
                      </a:pPr>
                      <a:r>
                        <a:rPr lang="fr-FR" sz="1600">
                          <a:effectLst/>
                        </a:rPr>
                        <a:t>1 jour ouvrable  </a:t>
                      </a:r>
                      <a:endParaRPr lang="fr-FR" sz="240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82605551"/>
                  </a:ext>
                </a:extLst>
              </a:tr>
              <a:tr h="620153">
                <a:tc vMerge="1">
                  <a:txBody>
                    <a:bodyPr/>
                    <a:lstStyle/>
                    <a:p>
                      <a:endParaRPr lang="fr-FR"/>
                    </a:p>
                  </a:txBody>
                  <a:tcPr/>
                </a:tc>
                <a:tc>
                  <a:txBody>
                    <a:bodyPr/>
                    <a:lstStyle/>
                    <a:p>
                      <a:pPr algn="ctr">
                        <a:lnSpc>
                          <a:spcPts val="1350"/>
                        </a:lnSpc>
                      </a:pPr>
                      <a:r>
                        <a:rPr lang="fr-FR" sz="1600" dirty="0">
                          <a:effectLst/>
                        </a:rPr>
                        <a:t>ascendant ou descendant direct du salarié</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ts val="1350"/>
                        </a:lnSpc>
                      </a:pPr>
                      <a:r>
                        <a:rPr lang="fr-FR" sz="1600" dirty="0">
                          <a:effectLst/>
                        </a:rPr>
                        <a:t>1 jour ouvrable  </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42338537"/>
                  </a:ext>
                </a:extLst>
              </a:tr>
              <a:tr h="620153">
                <a:tc>
                  <a:txBody>
                    <a:bodyPr/>
                    <a:lstStyle/>
                    <a:p>
                      <a:pPr algn="ctr">
                        <a:lnSpc>
                          <a:spcPts val="1350"/>
                        </a:lnSpc>
                      </a:pPr>
                      <a:r>
                        <a:rPr lang="fr-FR" sz="1600" dirty="0">
                          <a:effectLst/>
                        </a:rPr>
                        <a:t>Examen</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ts val="1350"/>
                        </a:lnSpc>
                      </a:pPr>
                      <a:r>
                        <a:rPr lang="fr-FR" sz="1600" b="0" dirty="0">
                          <a:solidFill>
                            <a:schemeClr val="tx1"/>
                          </a:solidFill>
                          <a:effectLst/>
                        </a:rPr>
                        <a:t>reconnu par l'Éducation nationale</a:t>
                      </a:r>
                      <a:endParaRPr lang="fr-FR" sz="2400" b="0" dirty="0">
                        <a:solidFill>
                          <a:schemeClr val="tx1"/>
                        </a:solidFill>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E7EBEE"/>
                    </a:solidFill>
                  </a:tcPr>
                </a:tc>
                <a:tc>
                  <a:txBody>
                    <a:bodyPr/>
                    <a:lstStyle/>
                    <a:p>
                      <a:pPr algn="ctr">
                        <a:lnSpc>
                          <a:spcPts val="1350"/>
                        </a:lnSpc>
                      </a:pPr>
                      <a:r>
                        <a:rPr lang="fr-FR" sz="1600" dirty="0">
                          <a:effectLst/>
                        </a:rPr>
                        <a:t>Durée de l'examen</a:t>
                      </a:r>
                      <a:endParaRPr lang="fr-FR" sz="2400" dirty="0">
                        <a:effectLst/>
                        <a:latin typeface="Times New Roman" panose="02020603050405020304" pitchFamily="18" charset="0"/>
                        <a:ea typeface="Times New Roman" panose="02020603050405020304" pitchFamily="18" charset="0"/>
                      </a:endParaRPr>
                    </a:p>
                  </a:txBody>
                  <a:tcPr marL="104775" marR="104775" marT="57150" marB="57150"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271578587"/>
                  </a:ext>
                </a:extLst>
              </a:tr>
            </a:tbl>
          </a:graphicData>
        </a:graphic>
      </p:graphicFrame>
      <p:sp>
        <p:nvSpPr>
          <p:cNvPr id="12" name="Rectangle 1">
            <a:extLst>
              <a:ext uri="{FF2B5EF4-FFF2-40B4-BE49-F238E27FC236}">
                <a16:creationId xmlns:a16="http://schemas.microsoft.com/office/drawing/2014/main" id="{40A954C2-7816-E9A0-E058-9612035E371D}"/>
              </a:ext>
            </a:extLst>
          </p:cNvPr>
          <p:cNvSpPr>
            <a:spLocks noChangeArrowheads="1"/>
          </p:cNvSpPr>
          <p:nvPr/>
        </p:nvSpPr>
        <p:spPr bwMode="auto">
          <a:xfrm>
            <a:off x="838200" y="2789094"/>
            <a:ext cx="229550"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a:ln>
                  <a:noFill/>
                </a:ln>
                <a:solidFill>
                  <a:srgbClr val="333333"/>
                </a:solidFill>
                <a:effectLst/>
                <a:latin typeface="PT Sans" panose="020B0503020203020204" pitchFamily="34" charset="77"/>
                <a:ea typeface="PT Sans" panose="020B0503020203020204" pitchFamily="34" charset="77"/>
                <a:cs typeface="PT Sans" panose="020B0503020203020204" pitchFamily="34" charset="77"/>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345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721214"/>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DD685459-D819-E5B7-2AB3-462E6BE1EEFD}"/>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Congé maternité</a:t>
            </a:r>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3858641732"/>
              </p:ext>
            </p:extLst>
          </p:nvPr>
        </p:nvGraphicFramePr>
        <p:xfrm>
          <a:off x="447149" y="3492231"/>
          <a:ext cx="5403269" cy="1467696"/>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553296">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494448">
                <a:tc gridSpan="2">
                  <a:txBody>
                    <a:bodyPr/>
                    <a:lstStyle/>
                    <a:p>
                      <a:r>
                        <a:rPr lang="fr-FR" dirty="0"/>
                        <a:t>Durée légale : </a:t>
                      </a:r>
                    </a:p>
                    <a:p>
                      <a:pPr marL="285750" indent="-285750">
                        <a:buFontTx/>
                        <a:buChar char="-"/>
                      </a:pPr>
                      <a:r>
                        <a:rPr lang="fr-FR" dirty="0"/>
                        <a:t>6 + 10 semaines pour les 1</a:t>
                      </a:r>
                      <a:r>
                        <a:rPr lang="fr-FR" baseline="30000" dirty="0"/>
                        <a:t>er</a:t>
                      </a:r>
                      <a:r>
                        <a:rPr lang="fr-FR" dirty="0"/>
                        <a:t> et 2</a:t>
                      </a:r>
                      <a:r>
                        <a:rPr lang="fr-FR" baseline="30000" dirty="0"/>
                        <a:t>ème</a:t>
                      </a:r>
                      <a:r>
                        <a:rPr lang="fr-FR" dirty="0"/>
                        <a:t> enfants</a:t>
                      </a:r>
                    </a:p>
                    <a:p>
                      <a:pPr marL="285750" indent="-285750">
                        <a:buFontTx/>
                        <a:buChar char="-"/>
                      </a:pPr>
                      <a:r>
                        <a:rPr lang="fr-FR" dirty="0"/>
                        <a:t>8 + 18 semaines à partir du 3ème</a:t>
                      </a:r>
                    </a:p>
                  </a:txBody>
                  <a:tcPr/>
                </a:tc>
                <a:tc hMerge="1">
                  <a:txBody>
                    <a:bodyPr/>
                    <a:lstStyle/>
                    <a:p>
                      <a:endParaRPr dirty="0"/>
                    </a:p>
                  </a:txBody>
                  <a:tcPr/>
                </a:tc>
                <a:extLst>
                  <a:ext uri="{0D108BD9-81ED-4DB2-BD59-A6C34878D82A}">
                    <a16:rowId xmlns:a16="http://schemas.microsoft.com/office/drawing/2014/main" val="3061470632"/>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1207131281"/>
              </p:ext>
            </p:extLst>
          </p:nvPr>
        </p:nvGraphicFramePr>
        <p:xfrm>
          <a:off x="6554153" y="3429000"/>
          <a:ext cx="5403269" cy="1919016"/>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638856">
                <a:tc gridSpan="2">
                  <a:txBody>
                    <a:bodyPr/>
                    <a:lstStyle/>
                    <a:p>
                      <a:pPr algn="ctr"/>
                      <a:r>
                        <a:rPr lang="fr-FR" dirty="0"/>
                        <a:t>Diminution du temps de travail de 30mn par jour à partir du 6</a:t>
                      </a:r>
                      <a:r>
                        <a:rPr lang="fr-FR" baseline="30000" dirty="0"/>
                        <a:t>ème</a:t>
                      </a:r>
                      <a:r>
                        <a:rPr lang="fr-FR" dirty="0"/>
                        <a:t> mois de grossesse</a:t>
                      </a:r>
                    </a:p>
                  </a:txBody>
                  <a:tcPr anchor="ctr"/>
                </a:tc>
                <a:tc hMerge="1">
                  <a:txBody>
                    <a:bodyPr/>
                    <a:lstStyle/>
                    <a:p>
                      <a:endParaRPr/>
                    </a:p>
                  </a:txBody>
                  <a:tcPr/>
                </a:tc>
                <a:extLst>
                  <a:ext uri="{0D108BD9-81ED-4DB2-BD59-A6C34878D82A}">
                    <a16:rowId xmlns:a16="http://schemas.microsoft.com/office/drawing/2014/main" val="3061470632"/>
                  </a:ext>
                </a:extLst>
              </a:tr>
              <a:tr h="638856">
                <a:tc gridSpan="2">
                  <a:txBody>
                    <a:bodyPr/>
                    <a:lstStyle/>
                    <a:p>
                      <a:pPr algn="ctr"/>
                      <a:r>
                        <a:rPr lang="fr-FR" dirty="0"/>
                        <a:t>18 semaines de congé à partir du 1</a:t>
                      </a:r>
                      <a:r>
                        <a:rPr lang="fr-FR" baseline="30000" dirty="0"/>
                        <a:t>er</a:t>
                      </a:r>
                      <a:r>
                        <a:rPr lang="fr-FR" dirty="0"/>
                        <a:t> enfant</a:t>
                      </a:r>
                    </a:p>
                  </a:txBody>
                  <a:tcPr anchor="ctr"/>
                </a:tc>
                <a:tc hMerge="1">
                  <a:txBody>
                    <a:bodyPr/>
                    <a:lstStyle/>
                    <a:p>
                      <a:endParaRPr lang="fr-FR"/>
                    </a:p>
                  </a:txBody>
                  <a:tcPr/>
                </a:tc>
                <a:extLst>
                  <a:ext uri="{0D108BD9-81ED-4DB2-BD59-A6C34878D82A}">
                    <a16:rowId xmlns:a16="http://schemas.microsoft.com/office/drawing/2014/main" val="3663404505"/>
                  </a:ext>
                </a:extLst>
              </a:tr>
            </a:tbl>
          </a:graphicData>
        </a:graphic>
      </p:graphicFrame>
      <p:sp>
        <p:nvSpPr>
          <p:cNvPr id="15" name="Flèche : droite 14">
            <a:extLst>
              <a:ext uri="{FF2B5EF4-FFF2-40B4-BE49-F238E27FC236}">
                <a16:creationId xmlns:a16="http://schemas.microsoft.com/office/drawing/2014/main" id="{DDBE851A-B743-5EE9-4E48-57B537E18F20}"/>
              </a:ext>
            </a:extLst>
          </p:cNvPr>
          <p:cNvSpPr/>
          <p:nvPr/>
        </p:nvSpPr>
        <p:spPr>
          <a:xfrm>
            <a:off x="6565186" y="2686374"/>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E8C42352-1B1C-3D70-D2BC-269D1FFBD498}"/>
              </a:ext>
            </a:extLst>
          </p:cNvPr>
          <p:cNvSpPr txBox="1">
            <a:spLocks/>
          </p:cNvSpPr>
          <p:nvPr/>
        </p:nvSpPr>
        <p:spPr>
          <a:xfrm>
            <a:off x="7376845" y="2612530"/>
            <a:ext cx="420213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depuis le 20 avril </a:t>
            </a:r>
          </a:p>
        </p:txBody>
      </p:sp>
      <p:sp>
        <p:nvSpPr>
          <p:cNvPr id="17" name="Titre 1">
            <a:extLst>
              <a:ext uri="{FF2B5EF4-FFF2-40B4-BE49-F238E27FC236}">
                <a16:creationId xmlns:a16="http://schemas.microsoft.com/office/drawing/2014/main" id="{E3AC762B-08E4-7775-3692-FC034CC5779C}"/>
              </a:ext>
            </a:extLst>
          </p:cNvPr>
          <p:cNvSpPr txBox="1">
            <a:spLocks/>
          </p:cNvSpPr>
          <p:nvPr/>
        </p:nvSpPr>
        <p:spPr>
          <a:xfrm>
            <a:off x="3140924" y="6146059"/>
            <a:ext cx="6592438" cy="69519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dirty="0"/>
              <a:t>+2 semaines de congé à partir du premier enfant</a:t>
            </a:r>
          </a:p>
          <a:p>
            <a:pPr marL="342900" indent="-342900">
              <a:buFont typeface="Arial" panose="020B0604020202020204" pitchFamily="34" charset="0"/>
              <a:buChar char="•"/>
            </a:pPr>
            <a:r>
              <a:rPr lang="fr-FR" sz="2400" dirty="0"/>
              <a:t>0,5h/jour en moins après 6 mois de grossesse</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81406" y="5613910"/>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Tree>
    <p:extLst>
      <p:ext uri="{BB962C8B-B14F-4D97-AF65-F5344CB8AC3E}">
        <p14:creationId xmlns:p14="http://schemas.microsoft.com/office/powerpoint/2010/main" val="591608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724351"/>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DD685459-D819-E5B7-2AB3-462E6BE1EEFD}"/>
              </a:ext>
            </a:extLst>
          </p:cNvPr>
          <p:cNvSpPr>
            <a:spLocks noGrp="1"/>
          </p:cNvSpPr>
          <p:nvPr>
            <p:ph type="title"/>
          </p:nvPr>
        </p:nvSpPr>
        <p:spPr>
          <a:xfrm>
            <a:off x="1371599" y="16748"/>
            <a:ext cx="6617369" cy="1493236"/>
          </a:xfrm>
        </p:spPr>
        <p:txBody>
          <a:bodyPr>
            <a:normAutofit/>
          </a:bodyPr>
          <a:lstStyle/>
          <a:p>
            <a:r>
              <a:rPr lang="fr-FR" sz="4000" dirty="0">
                <a:solidFill>
                  <a:srgbClr val="FFFFFF"/>
                </a:solidFill>
              </a:rPr>
              <a:t>Congés supplémentaires d’ancienneté</a:t>
            </a:r>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797593501"/>
              </p:ext>
            </p:extLst>
          </p:nvPr>
        </p:nvGraphicFramePr>
        <p:xfrm>
          <a:off x="273385" y="3076801"/>
          <a:ext cx="5615841" cy="2574024"/>
        </p:xfrm>
        <a:graphic>
          <a:graphicData uri="http://schemas.openxmlformats.org/drawingml/2006/table">
            <a:tbl>
              <a:tblPr firstRow="1" bandRow="1">
                <a:tableStyleId>{5C22544A-7EE6-4342-B048-85BDC9FD1C3A}</a:tableStyleId>
              </a:tblPr>
              <a:tblGrid>
                <a:gridCol w="2653152">
                  <a:extLst>
                    <a:ext uri="{9D8B030D-6E8A-4147-A177-3AD203B41FA5}">
                      <a16:colId xmlns:a16="http://schemas.microsoft.com/office/drawing/2014/main" val="605514177"/>
                    </a:ext>
                  </a:extLst>
                </a:gridCol>
                <a:gridCol w="2962689">
                  <a:extLst>
                    <a:ext uri="{9D8B030D-6E8A-4147-A177-3AD203B41FA5}">
                      <a16:colId xmlns:a16="http://schemas.microsoft.com/office/drawing/2014/main" val="2801002274"/>
                    </a:ext>
                  </a:extLst>
                </a:gridCol>
              </a:tblGrid>
              <a:tr h="521657">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745224">
                <a:tc gridSpan="2">
                  <a:txBody>
                    <a:bodyPr/>
                    <a:lstStyle/>
                    <a:p>
                      <a:r>
                        <a:rPr lang="fr-FR" dirty="0"/>
                        <a:t>2,5 jours ouvrables par mois pendant un an de présence (30 jours au bout d’un an)</a:t>
                      </a:r>
                    </a:p>
                  </a:txBody>
                  <a:tcPr/>
                </a:tc>
                <a:tc hMerge="1">
                  <a:txBody>
                    <a:bodyPr/>
                    <a:lstStyle/>
                    <a:p>
                      <a:endParaRPr dirty="0"/>
                    </a:p>
                  </a:txBody>
                  <a:tcPr/>
                </a:tc>
                <a:extLst>
                  <a:ext uri="{0D108BD9-81ED-4DB2-BD59-A6C34878D82A}">
                    <a16:rowId xmlns:a16="http://schemas.microsoft.com/office/drawing/2014/main" val="3061470632"/>
                  </a:ext>
                </a:extLst>
              </a:tr>
              <a:tr h="684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 jours ouvrables supplémentaires (32 au total) après un an de présence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 jours ouvrables supplémentaires (32 au total) après 3 mois de présence</a:t>
                      </a:r>
                    </a:p>
                  </a:txBody>
                  <a:tcPr/>
                </a:tc>
                <a:extLst>
                  <a:ext uri="{0D108BD9-81ED-4DB2-BD59-A6C34878D82A}">
                    <a16:rowId xmlns:a16="http://schemas.microsoft.com/office/drawing/2014/main" val="1416200213"/>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3462260302"/>
              </p:ext>
            </p:extLst>
          </p:nvPr>
        </p:nvGraphicFramePr>
        <p:xfrm>
          <a:off x="6520611" y="3076801"/>
          <a:ext cx="5403270" cy="2468880"/>
        </p:xfrm>
        <a:graphic>
          <a:graphicData uri="http://schemas.openxmlformats.org/drawingml/2006/table">
            <a:tbl>
              <a:tblPr firstRow="1" bandRow="1">
                <a:tableStyleId>{5C22544A-7EE6-4342-B048-85BDC9FD1C3A}</a:tableStyleId>
              </a:tblPr>
              <a:tblGrid>
                <a:gridCol w="2459002">
                  <a:extLst>
                    <a:ext uri="{9D8B030D-6E8A-4147-A177-3AD203B41FA5}">
                      <a16:colId xmlns:a16="http://schemas.microsoft.com/office/drawing/2014/main" val="605514177"/>
                    </a:ext>
                  </a:extLst>
                </a:gridCol>
                <a:gridCol w="2944268">
                  <a:extLst>
                    <a:ext uri="{9D8B030D-6E8A-4147-A177-3AD203B41FA5}">
                      <a16:colId xmlns:a16="http://schemas.microsoft.com/office/drawing/2014/main" val="4123689131"/>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2,5 jours ouvrables par mois pendant un an de présence (30 jours au bout d’un an)</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extLst>
                  <a:ext uri="{0D108BD9-81ED-4DB2-BD59-A6C34878D82A}">
                    <a16:rowId xmlns:a16="http://schemas.microsoft.com/office/drawing/2014/main" val="1355521963"/>
                  </a:ext>
                </a:extLst>
              </a:tr>
              <a:tr h="553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 jours ouvrables supplémentaires (32 au total) après 10 ans de présence</a:t>
                      </a:r>
                    </a:p>
                  </a:txBody>
                  <a:tcPr/>
                </a:tc>
                <a:tc>
                  <a:txBody>
                    <a:bodyPr/>
                    <a:lstStyle/>
                    <a:p>
                      <a:r>
                        <a:rPr lang="fr-FR" dirty="0"/>
                        <a:t>2 jours ouvrables supplémentaires (32 au total) après un an de présence</a:t>
                      </a:r>
                    </a:p>
                  </a:txBody>
                  <a:tcPr/>
                </a:tc>
                <a:extLst>
                  <a:ext uri="{0D108BD9-81ED-4DB2-BD59-A6C34878D82A}">
                    <a16:rowId xmlns:a16="http://schemas.microsoft.com/office/drawing/2014/main" val="672287195"/>
                  </a:ext>
                </a:extLst>
              </a:tr>
            </a:tbl>
          </a:graphicData>
        </a:graphic>
      </p:graphicFrame>
      <p:sp>
        <p:nvSpPr>
          <p:cNvPr id="15" name="Flèche : droite 14">
            <a:extLst>
              <a:ext uri="{FF2B5EF4-FFF2-40B4-BE49-F238E27FC236}">
                <a16:creationId xmlns:a16="http://schemas.microsoft.com/office/drawing/2014/main" id="{DDBE851A-B743-5EE9-4E48-57B537E18F20}"/>
              </a:ext>
            </a:extLst>
          </p:cNvPr>
          <p:cNvSpPr/>
          <p:nvPr/>
        </p:nvSpPr>
        <p:spPr>
          <a:xfrm>
            <a:off x="6531825" y="2397202"/>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E8C42352-1B1C-3D70-D2BC-269D1FFBD498}"/>
              </a:ext>
            </a:extLst>
          </p:cNvPr>
          <p:cNvSpPr txBox="1">
            <a:spLocks/>
          </p:cNvSpPr>
          <p:nvPr/>
        </p:nvSpPr>
        <p:spPr>
          <a:xfrm>
            <a:off x="7343484" y="2323358"/>
            <a:ext cx="420213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depuis le 20 avril </a:t>
            </a:r>
          </a:p>
        </p:txBody>
      </p:sp>
      <p:sp>
        <p:nvSpPr>
          <p:cNvPr id="17" name="Titre 1">
            <a:extLst>
              <a:ext uri="{FF2B5EF4-FFF2-40B4-BE49-F238E27FC236}">
                <a16:creationId xmlns:a16="http://schemas.microsoft.com/office/drawing/2014/main" id="{E3AC762B-08E4-7775-3692-FC034CC5779C}"/>
              </a:ext>
            </a:extLst>
          </p:cNvPr>
          <p:cNvSpPr txBox="1">
            <a:spLocks/>
          </p:cNvSpPr>
          <p:nvPr/>
        </p:nvSpPr>
        <p:spPr>
          <a:xfrm>
            <a:off x="869132" y="6113958"/>
            <a:ext cx="10900881" cy="727294"/>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dirty="0"/>
              <a:t>Employés : 10 ans de présence au lieu d’un an pour débloquer 2 jours ouvrables supplémentaires)</a:t>
            </a:r>
          </a:p>
          <a:p>
            <a:pPr marL="342900" indent="-342900">
              <a:buFont typeface="Arial" panose="020B0604020202020204" pitchFamily="34" charset="0"/>
              <a:buChar char="•"/>
            </a:pPr>
            <a:r>
              <a:rPr lang="fr-FR" sz="2400" dirty="0"/>
              <a:t>Cadres : 1 an de présence au lieu de 3 mois pour débloquer 2 jours ouvrables supplémentaires</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0" y="5731041"/>
            <a:ext cx="12191999" cy="41611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a:t>Conséquences de l’absorption</a:t>
            </a:r>
          </a:p>
        </p:txBody>
      </p:sp>
    </p:spTree>
    <p:extLst>
      <p:ext uri="{BB962C8B-B14F-4D97-AF65-F5344CB8AC3E}">
        <p14:creationId xmlns:p14="http://schemas.microsoft.com/office/powerpoint/2010/main" val="380295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721214"/>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2154196489"/>
              </p:ext>
            </p:extLst>
          </p:nvPr>
        </p:nvGraphicFramePr>
        <p:xfrm>
          <a:off x="447149" y="3492230"/>
          <a:ext cx="5403270" cy="1966447"/>
        </p:xfrm>
        <a:graphic>
          <a:graphicData uri="http://schemas.openxmlformats.org/drawingml/2006/table">
            <a:tbl>
              <a:tblPr firstRow="1" bandRow="1">
                <a:tableStyleId>{5C22544A-7EE6-4342-B048-85BDC9FD1C3A}</a:tableStyleId>
              </a:tblPr>
              <a:tblGrid>
                <a:gridCol w="2129796">
                  <a:extLst>
                    <a:ext uri="{9D8B030D-6E8A-4147-A177-3AD203B41FA5}">
                      <a16:colId xmlns:a16="http://schemas.microsoft.com/office/drawing/2014/main" val="605514177"/>
                    </a:ext>
                  </a:extLst>
                </a:gridCol>
                <a:gridCol w="3273474">
                  <a:extLst>
                    <a:ext uri="{9D8B030D-6E8A-4147-A177-3AD203B41FA5}">
                      <a16:colId xmlns:a16="http://schemas.microsoft.com/office/drawing/2014/main" val="2801002274"/>
                    </a:ext>
                  </a:extLst>
                </a:gridCol>
              </a:tblGrid>
              <a:tr h="624579">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1341868">
                <a:tc>
                  <a:txBody>
                    <a:bodyPr/>
                    <a:lstStyle/>
                    <a:p>
                      <a:r>
                        <a:rPr lang="fr-FR" dirty="0"/>
                        <a:t>1 mois si moins de  2 ans d’ancienneté, 2 mois au-delà</a:t>
                      </a:r>
                    </a:p>
                  </a:txBody>
                  <a:tcPr/>
                </a:tc>
                <a:tc>
                  <a:txBody>
                    <a:bodyPr/>
                    <a:lstStyle/>
                    <a:p>
                      <a:r>
                        <a:rPr lang="fr-FR" dirty="0"/>
                        <a:t>3 mois</a:t>
                      </a:r>
                      <a:endParaRPr dirty="0"/>
                    </a:p>
                  </a:txBody>
                  <a:tcPr/>
                </a:tc>
                <a:extLst>
                  <a:ext uri="{0D108BD9-81ED-4DB2-BD59-A6C34878D82A}">
                    <a16:rowId xmlns:a16="http://schemas.microsoft.com/office/drawing/2014/main" val="3061470632"/>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709446226"/>
              </p:ext>
            </p:extLst>
          </p:nvPr>
        </p:nvGraphicFramePr>
        <p:xfrm>
          <a:off x="6554153" y="3429000"/>
          <a:ext cx="5403269" cy="2194560"/>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gridSpan="2">
                  <a:txBody>
                    <a:bodyPr/>
                    <a:lstStyle/>
                    <a:p>
                      <a:r>
                        <a:rPr lang="fr-FR" b="1" dirty="0"/>
                        <a:t>Départ volontaire à la retraite</a:t>
                      </a:r>
                    </a:p>
                    <a:p>
                      <a:r>
                        <a:rPr lang="fr-FR" dirty="0"/>
                        <a:t>Entre 6 mois et 2 ans d’ancienneté : 1 mois</a:t>
                      </a:r>
                    </a:p>
                    <a:p>
                      <a:r>
                        <a:rPr lang="fr-FR" dirty="0"/>
                        <a:t>Plus de 2 ans d’ancienneté : 2 mois</a:t>
                      </a:r>
                    </a:p>
                  </a:txBody>
                  <a:tcPr/>
                </a:tc>
                <a:tc hMerge="1">
                  <a:txBody>
                    <a:bodyPr/>
                    <a:lstStyle/>
                    <a:p>
                      <a:endParaRPr lang="fr-FR" dirty="0"/>
                    </a:p>
                  </a:txBody>
                  <a:tcPr/>
                </a:tc>
                <a:extLst>
                  <a:ext uri="{0D108BD9-81ED-4DB2-BD59-A6C34878D82A}">
                    <a16:rowId xmlns:a16="http://schemas.microsoft.com/office/drawing/2014/main" val="1727664356"/>
                  </a:ext>
                </a:extLst>
              </a:tr>
              <a:tr h="553348">
                <a:tc gridSpan="2">
                  <a:txBody>
                    <a:bodyPr/>
                    <a:lstStyle/>
                    <a:p>
                      <a:r>
                        <a:rPr lang="fr-FR" b="1" dirty="0"/>
                        <a:t>Mise à la retraite à l’initiative de l’employeur</a:t>
                      </a:r>
                    </a:p>
                    <a:p>
                      <a:r>
                        <a:rPr lang="fr-FR" dirty="0"/>
                        <a:t>3 mois avant la date de départ définitif</a:t>
                      </a:r>
                    </a:p>
                  </a:txBody>
                  <a:tcPr/>
                </a:tc>
                <a:tc hMerge="1">
                  <a:txBody>
                    <a:bodyPr/>
                    <a:lstStyle/>
                    <a:p>
                      <a:endParaRPr lang="fr-FR"/>
                    </a:p>
                  </a:txBody>
                  <a:tcPr/>
                </a:tc>
                <a:extLst>
                  <a:ext uri="{0D108BD9-81ED-4DB2-BD59-A6C34878D82A}">
                    <a16:rowId xmlns:a16="http://schemas.microsoft.com/office/drawing/2014/main" val="900267327"/>
                  </a:ext>
                </a:extLst>
              </a:tr>
            </a:tbl>
          </a:graphicData>
        </a:graphic>
      </p:graphicFrame>
      <p:sp>
        <p:nvSpPr>
          <p:cNvPr id="15" name="Flèche : droite 14">
            <a:extLst>
              <a:ext uri="{FF2B5EF4-FFF2-40B4-BE49-F238E27FC236}">
                <a16:creationId xmlns:a16="http://schemas.microsoft.com/office/drawing/2014/main" id="{DDBE851A-B743-5EE9-4E48-57B537E18F20}"/>
              </a:ext>
            </a:extLst>
          </p:cNvPr>
          <p:cNvSpPr/>
          <p:nvPr/>
        </p:nvSpPr>
        <p:spPr>
          <a:xfrm>
            <a:off x="6565186" y="2686374"/>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E8C42352-1B1C-3D70-D2BC-269D1FFBD498}"/>
              </a:ext>
            </a:extLst>
          </p:cNvPr>
          <p:cNvSpPr txBox="1">
            <a:spLocks/>
          </p:cNvSpPr>
          <p:nvPr/>
        </p:nvSpPr>
        <p:spPr>
          <a:xfrm>
            <a:off x="7376845" y="2612530"/>
            <a:ext cx="420213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depuis le 20 avril </a:t>
            </a:r>
          </a:p>
        </p:txBody>
      </p:sp>
      <p:sp>
        <p:nvSpPr>
          <p:cNvPr id="17" name="Titre 1">
            <a:extLst>
              <a:ext uri="{FF2B5EF4-FFF2-40B4-BE49-F238E27FC236}">
                <a16:creationId xmlns:a16="http://schemas.microsoft.com/office/drawing/2014/main" id="{E3AC762B-08E4-7775-3692-FC034CC5779C}"/>
              </a:ext>
            </a:extLst>
          </p:cNvPr>
          <p:cNvSpPr txBox="1">
            <a:spLocks/>
          </p:cNvSpPr>
          <p:nvPr/>
        </p:nvSpPr>
        <p:spPr>
          <a:xfrm>
            <a:off x="2000036" y="6116739"/>
            <a:ext cx="8557128" cy="69519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dirty="0"/>
              <a:t>Départ volontaire : 1 mois en moins pour les cadres</a:t>
            </a:r>
          </a:p>
          <a:p>
            <a:pPr marL="342900" indent="-342900">
              <a:buFont typeface="Arial" panose="020B0604020202020204" pitchFamily="34" charset="0"/>
              <a:buChar char="•"/>
            </a:pPr>
            <a:r>
              <a:rPr lang="fr-FR" sz="2400" dirty="0"/>
              <a:t>Mise à la retraite : au moins un mois en plus pour les employés  </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81406" y="5613910"/>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5" name="Titre 1">
            <a:extLst>
              <a:ext uri="{FF2B5EF4-FFF2-40B4-BE49-F238E27FC236}">
                <a16:creationId xmlns:a16="http://schemas.microsoft.com/office/drawing/2014/main" id="{5CEE1778-8D3F-D902-B6F2-161AD52F4ECD}"/>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Retraite | Délai de préavis</a:t>
            </a:r>
          </a:p>
        </p:txBody>
      </p:sp>
    </p:spTree>
    <p:extLst>
      <p:ext uri="{BB962C8B-B14F-4D97-AF65-F5344CB8AC3E}">
        <p14:creationId xmlns:p14="http://schemas.microsoft.com/office/powerpoint/2010/main" val="1941238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721214"/>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096000" y="2580472"/>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nvGraphicFramePr>
        <p:xfrm>
          <a:off x="459350" y="3266000"/>
          <a:ext cx="5403270" cy="2389745"/>
        </p:xfrm>
        <a:graphic>
          <a:graphicData uri="http://schemas.openxmlformats.org/drawingml/2006/table">
            <a:tbl>
              <a:tblPr firstRow="1" bandRow="1">
                <a:tableStyleId>{5C22544A-7EE6-4342-B048-85BDC9FD1C3A}</a:tableStyleId>
              </a:tblPr>
              <a:tblGrid>
                <a:gridCol w="2422395">
                  <a:extLst>
                    <a:ext uri="{9D8B030D-6E8A-4147-A177-3AD203B41FA5}">
                      <a16:colId xmlns:a16="http://schemas.microsoft.com/office/drawing/2014/main" val="605514177"/>
                    </a:ext>
                  </a:extLst>
                </a:gridCol>
                <a:gridCol w="2980875">
                  <a:extLst>
                    <a:ext uri="{9D8B030D-6E8A-4147-A177-3AD203B41FA5}">
                      <a16:colId xmlns:a16="http://schemas.microsoft.com/office/drawing/2014/main" val="2801002274"/>
                    </a:ext>
                  </a:extLst>
                </a:gridCol>
              </a:tblGrid>
              <a:tr h="652385">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1725055">
                <a:tc>
                  <a:txBody>
                    <a:bodyPr/>
                    <a:lstStyle/>
                    <a:p>
                      <a:r>
                        <a:rPr lang="fr-FR" dirty="0"/>
                        <a:t>Moins de 2 ans de présence : 1 mois d’ancienneté </a:t>
                      </a:r>
                    </a:p>
                    <a:p>
                      <a:endParaRPr lang="fr-FR" dirty="0"/>
                    </a:p>
                    <a:p>
                      <a:r>
                        <a:rPr lang="fr-FR" dirty="0"/>
                        <a:t>Plus de 2 ans de présence : 2 mois</a:t>
                      </a:r>
                    </a:p>
                  </a:txBody>
                  <a:tcPr/>
                </a:tc>
                <a:tc>
                  <a:txBody>
                    <a:bodyPr/>
                    <a:lstStyle/>
                    <a:p>
                      <a:r>
                        <a:rPr lang="fr-FR" dirty="0"/>
                        <a:t>3 mois </a:t>
                      </a:r>
                      <a:endParaRPr dirty="0"/>
                    </a:p>
                  </a:txBody>
                  <a:tcPr/>
                </a:tc>
                <a:extLst>
                  <a:ext uri="{0D108BD9-81ED-4DB2-BD59-A6C34878D82A}">
                    <a16:rowId xmlns:a16="http://schemas.microsoft.com/office/drawing/2014/main" val="3061470632"/>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nvGraphicFramePr>
        <p:xfrm>
          <a:off x="6297569" y="3266000"/>
          <a:ext cx="5661048" cy="2103120"/>
        </p:xfrm>
        <a:graphic>
          <a:graphicData uri="http://schemas.openxmlformats.org/drawingml/2006/table">
            <a:tbl>
              <a:tblPr firstRow="1" bandRow="1">
                <a:tableStyleId>{5C22544A-7EE6-4342-B048-85BDC9FD1C3A}</a:tableStyleId>
              </a:tblPr>
              <a:tblGrid>
                <a:gridCol w="2131821">
                  <a:extLst>
                    <a:ext uri="{9D8B030D-6E8A-4147-A177-3AD203B41FA5}">
                      <a16:colId xmlns:a16="http://schemas.microsoft.com/office/drawing/2014/main" val="605514177"/>
                    </a:ext>
                  </a:extLst>
                </a:gridCol>
                <a:gridCol w="3529227">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a:txBody>
                    <a:bodyPr/>
                    <a:lstStyle/>
                    <a:p>
                      <a:r>
                        <a:rPr lang="fr-FR" dirty="0"/>
                        <a:t>Moins de 2 ans de présence : 1 mois</a:t>
                      </a:r>
                    </a:p>
                    <a:p>
                      <a:endParaRPr lang="fr-FR" dirty="0"/>
                    </a:p>
                    <a:p>
                      <a:r>
                        <a:rPr lang="fr-FR" dirty="0"/>
                        <a:t>Plus de 2 ans de présence : 2 mois</a:t>
                      </a:r>
                    </a:p>
                  </a:txBody>
                  <a:tcPr/>
                </a:tc>
                <a:tc>
                  <a:txBody>
                    <a:bodyPr/>
                    <a:lstStyle/>
                    <a:p>
                      <a:r>
                        <a:rPr lang="fr-FR" dirty="0"/>
                        <a:t>2 mois pour les techniciens et agents de maîtrise et cadres C1a et b </a:t>
                      </a:r>
                    </a:p>
                    <a:p>
                      <a:endParaRPr lang="fr-FR" dirty="0"/>
                    </a:p>
                    <a:p>
                      <a:r>
                        <a:rPr lang="fr-FR" dirty="0"/>
                        <a:t>3 mois pour les autres cadres</a:t>
                      </a:r>
                    </a:p>
                  </a:txBody>
                  <a:tcPr/>
                </a:tc>
                <a:extLst>
                  <a:ext uri="{0D108BD9-81ED-4DB2-BD59-A6C34878D82A}">
                    <a16:rowId xmlns:a16="http://schemas.microsoft.com/office/drawing/2014/main" val="567900870"/>
                  </a:ext>
                </a:extLst>
              </a:tr>
            </a:tbl>
          </a:graphicData>
        </a:graphic>
      </p:graphicFrame>
      <p:sp>
        <p:nvSpPr>
          <p:cNvPr id="15" name="Flèche : droite 14">
            <a:extLst>
              <a:ext uri="{FF2B5EF4-FFF2-40B4-BE49-F238E27FC236}">
                <a16:creationId xmlns:a16="http://schemas.microsoft.com/office/drawing/2014/main" id="{DDBE851A-B743-5EE9-4E48-57B537E18F20}"/>
              </a:ext>
            </a:extLst>
          </p:cNvPr>
          <p:cNvSpPr/>
          <p:nvPr/>
        </p:nvSpPr>
        <p:spPr>
          <a:xfrm>
            <a:off x="6565186" y="2686374"/>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E8C42352-1B1C-3D70-D2BC-269D1FFBD498}"/>
              </a:ext>
            </a:extLst>
          </p:cNvPr>
          <p:cNvSpPr txBox="1">
            <a:spLocks/>
          </p:cNvSpPr>
          <p:nvPr/>
        </p:nvSpPr>
        <p:spPr>
          <a:xfrm>
            <a:off x="7376845" y="2612530"/>
            <a:ext cx="420213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depuis le 20 avril </a:t>
            </a:r>
          </a:p>
        </p:txBody>
      </p:sp>
      <p:sp>
        <p:nvSpPr>
          <p:cNvPr id="17" name="Titre 1">
            <a:extLst>
              <a:ext uri="{FF2B5EF4-FFF2-40B4-BE49-F238E27FC236}">
                <a16:creationId xmlns:a16="http://schemas.microsoft.com/office/drawing/2014/main" id="{E3AC762B-08E4-7775-3692-FC034CC5779C}"/>
              </a:ext>
            </a:extLst>
          </p:cNvPr>
          <p:cNvSpPr txBox="1">
            <a:spLocks/>
          </p:cNvSpPr>
          <p:nvPr/>
        </p:nvSpPr>
        <p:spPr>
          <a:xfrm>
            <a:off x="2020928" y="6089659"/>
            <a:ext cx="8597289"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dirty="0"/>
              <a:t>1 mois en moins pour les techniciens et agents de maîtrise C1a et b</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59401" y="5695480"/>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5" name="Titre 1">
            <a:extLst>
              <a:ext uri="{FF2B5EF4-FFF2-40B4-BE49-F238E27FC236}">
                <a16:creationId xmlns:a16="http://schemas.microsoft.com/office/drawing/2014/main" id="{A18CEB1E-6E5B-97EA-81D8-8C68DB4550C7}"/>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Licenciement &amp; démission | Préavis</a:t>
            </a:r>
          </a:p>
        </p:txBody>
      </p:sp>
    </p:spTree>
    <p:extLst>
      <p:ext uri="{BB962C8B-B14F-4D97-AF65-F5344CB8AC3E}">
        <p14:creationId xmlns:p14="http://schemas.microsoft.com/office/powerpoint/2010/main" val="242025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8" name="Rectangle 8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re 1">
            <a:extLst>
              <a:ext uri="{FF2B5EF4-FFF2-40B4-BE49-F238E27FC236}">
                <a16:creationId xmlns:a16="http://schemas.microsoft.com/office/drawing/2014/main" id="{72226A8D-461F-136A-471A-3D228CD740F0}"/>
              </a:ext>
            </a:extLst>
          </p:cNvPr>
          <p:cNvSpPr txBox="1">
            <a:spLocks/>
          </p:cNvSpPr>
          <p:nvPr/>
        </p:nvSpPr>
        <p:spPr>
          <a:xfrm>
            <a:off x="583365" y="818984"/>
            <a:ext cx="7994144" cy="3268520"/>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4800" kern="1200" dirty="0">
                <a:solidFill>
                  <a:srgbClr val="FFFFFF"/>
                </a:solidFill>
                <a:latin typeface="+mj-lt"/>
                <a:ea typeface="+mj-ea"/>
                <a:cs typeface="+mj-cs"/>
              </a:rPr>
              <a:t>LES DISPOSITIONS DE LA CCN ÉDITION MUSICALE MAINTENUES PROVISOIREMENT PENDANT 4 ANS: </a:t>
            </a:r>
          </a:p>
          <a:p>
            <a:pPr algn="r">
              <a:spcAft>
                <a:spcPts val="600"/>
              </a:spcAft>
            </a:pPr>
            <a:r>
              <a:rPr lang="en-US" sz="4800" kern="1200" dirty="0">
                <a:solidFill>
                  <a:srgbClr val="FFFFFF"/>
                </a:solidFill>
                <a:latin typeface="+mj-lt"/>
                <a:ea typeface="+mj-ea"/>
                <a:cs typeface="+mj-cs"/>
              </a:rPr>
              <a:t>ACCORD DE REMPLACEMENT</a:t>
            </a:r>
          </a:p>
        </p:txBody>
      </p:sp>
      <p:sp>
        <p:nvSpPr>
          <p:cNvPr id="98" name="Rectangle 9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223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810300"/>
            <a:ext cx="12192000" cy="1060383"/>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096000" y="2580472"/>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3126480532"/>
              </p:ext>
            </p:extLst>
          </p:nvPr>
        </p:nvGraphicFramePr>
        <p:xfrm>
          <a:off x="233382" y="3204033"/>
          <a:ext cx="5629237" cy="2502234"/>
        </p:xfrm>
        <a:graphic>
          <a:graphicData uri="http://schemas.openxmlformats.org/drawingml/2006/table">
            <a:tbl>
              <a:tblPr firstRow="1" bandRow="1">
                <a:tableStyleId>{5C22544A-7EE6-4342-B048-85BDC9FD1C3A}</a:tableStyleId>
              </a:tblPr>
              <a:tblGrid>
                <a:gridCol w="2523701">
                  <a:extLst>
                    <a:ext uri="{9D8B030D-6E8A-4147-A177-3AD203B41FA5}">
                      <a16:colId xmlns:a16="http://schemas.microsoft.com/office/drawing/2014/main" val="605514177"/>
                    </a:ext>
                  </a:extLst>
                </a:gridCol>
                <a:gridCol w="3105536">
                  <a:extLst>
                    <a:ext uri="{9D8B030D-6E8A-4147-A177-3AD203B41FA5}">
                      <a16:colId xmlns:a16="http://schemas.microsoft.com/office/drawing/2014/main" val="2801002274"/>
                    </a:ext>
                  </a:extLst>
                </a:gridCol>
              </a:tblGrid>
              <a:tr h="652385">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386809">
                <a:tc gridSpan="2">
                  <a:txBody>
                    <a:bodyPr/>
                    <a:lstStyle/>
                    <a:p>
                      <a:r>
                        <a:rPr lang="fr-FR" dirty="0"/>
                        <a:t>Possible après un an de présence</a:t>
                      </a:r>
                    </a:p>
                  </a:txBody>
                  <a:tcPr/>
                </a:tc>
                <a:tc hMerge="1">
                  <a:txBody>
                    <a:bodyPr/>
                    <a:lstStyle/>
                    <a:p>
                      <a:endParaRPr lang="fr-FR" dirty="0"/>
                    </a:p>
                  </a:txBody>
                  <a:tcPr/>
                </a:tc>
                <a:extLst>
                  <a:ext uri="{0D108BD9-81ED-4DB2-BD59-A6C34878D82A}">
                    <a16:rowId xmlns:a16="http://schemas.microsoft.com/office/drawing/2014/main" val="3099418184"/>
                  </a:ext>
                </a:extLst>
              </a:tr>
              <a:tr h="652385">
                <a:tc gridSpan="2">
                  <a:txBody>
                    <a:bodyPr/>
                    <a:lstStyle/>
                    <a:p>
                      <a:r>
                        <a:rPr lang="fr-FR" dirty="0"/>
                        <a:t>Base : 1/12</a:t>
                      </a:r>
                      <a:r>
                        <a:rPr lang="fr-FR" baseline="30000" dirty="0"/>
                        <a:t>ème</a:t>
                      </a:r>
                      <a:r>
                        <a:rPr lang="fr-FR" dirty="0"/>
                        <a:t> ou 1/6</a:t>
                      </a:r>
                      <a:r>
                        <a:rPr lang="fr-FR" baseline="30000" dirty="0"/>
                        <a:t>ème</a:t>
                      </a:r>
                      <a:r>
                        <a:rPr lang="fr-FR" dirty="0"/>
                        <a:t> du salaire et des compléments de rémunération perçus par l'employé pendant la période de référence de douze ou de six mois (hors gratification exceptionnelle), payable en une ou deux fois</a:t>
                      </a:r>
                    </a:p>
                  </a:txBody>
                  <a:tcPr/>
                </a:tc>
                <a:tc hMerge="1">
                  <a:txBody>
                    <a:bodyPr/>
                    <a:lstStyle/>
                    <a:p>
                      <a:endParaRPr lang="fr-FR" dirty="0"/>
                    </a:p>
                  </a:txBody>
                  <a:tcPr/>
                </a:tc>
                <a:extLst>
                  <a:ext uri="{0D108BD9-81ED-4DB2-BD59-A6C34878D82A}">
                    <a16:rowId xmlns:a16="http://schemas.microsoft.com/office/drawing/2014/main" val="2807381952"/>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196048893"/>
              </p:ext>
            </p:extLst>
          </p:nvPr>
        </p:nvGraphicFramePr>
        <p:xfrm>
          <a:off x="6297568" y="3226265"/>
          <a:ext cx="5661048" cy="1193428"/>
        </p:xfrm>
        <a:graphic>
          <a:graphicData uri="http://schemas.openxmlformats.org/drawingml/2006/table">
            <a:tbl>
              <a:tblPr firstRow="1" bandRow="1">
                <a:tableStyleId>{5C22544A-7EE6-4342-B048-85BDC9FD1C3A}</a:tableStyleId>
              </a:tblPr>
              <a:tblGrid>
                <a:gridCol w="2131821">
                  <a:extLst>
                    <a:ext uri="{9D8B030D-6E8A-4147-A177-3AD203B41FA5}">
                      <a16:colId xmlns:a16="http://schemas.microsoft.com/office/drawing/2014/main" val="605514177"/>
                    </a:ext>
                  </a:extLst>
                </a:gridCol>
                <a:gridCol w="3529227">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gridSpan="2">
                  <a:txBody>
                    <a:bodyPr/>
                    <a:lstStyle/>
                    <a:p>
                      <a:pPr algn="ctr"/>
                      <a:r>
                        <a:rPr lang="fr-FR" dirty="0"/>
                        <a:t>Néant</a:t>
                      </a:r>
                    </a:p>
                  </a:txBody>
                  <a:tcPr/>
                </a:tc>
                <a:tc hMerge="1">
                  <a:txBody>
                    <a:bodyPr/>
                    <a:lstStyle/>
                    <a:p>
                      <a:endParaRPr dirty="0"/>
                    </a:p>
                  </a:txBody>
                  <a:tcPr/>
                </a:tc>
                <a:extLst>
                  <a:ext uri="{0D108BD9-81ED-4DB2-BD59-A6C34878D82A}">
                    <a16:rowId xmlns:a16="http://schemas.microsoft.com/office/drawing/2014/main" val="567900870"/>
                  </a:ext>
                </a:extLst>
              </a:tr>
            </a:tbl>
          </a:graphicData>
        </a:graphic>
      </p:graphicFrame>
      <p:sp>
        <p:nvSpPr>
          <p:cNvPr id="17" name="Titre 1">
            <a:extLst>
              <a:ext uri="{FF2B5EF4-FFF2-40B4-BE49-F238E27FC236}">
                <a16:creationId xmlns:a16="http://schemas.microsoft.com/office/drawing/2014/main" id="{E3AC762B-08E4-7775-3692-FC034CC5779C}"/>
              </a:ext>
            </a:extLst>
          </p:cNvPr>
          <p:cNvSpPr txBox="1">
            <a:spLocks/>
          </p:cNvSpPr>
          <p:nvPr/>
        </p:nvSpPr>
        <p:spPr>
          <a:xfrm>
            <a:off x="2020929" y="6175490"/>
            <a:ext cx="8597289" cy="69519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dirty="0"/>
              <a:t>13</a:t>
            </a:r>
            <a:r>
              <a:rPr lang="fr-FR" sz="2400" baseline="30000" dirty="0"/>
              <a:t>e</a:t>
            </a:r>
            <a:r>
              <a:rPr lang="fr-FR" sz="2400" dirty="0"/>
              <a:t> mois absent du livre</a:t>
            </a:r>
          </a:p>
          <a:p>
            <a:pPr algn="ctr"/>
            <a:r>
              <a:rPr lang="fr-FR" sz="2400" dirty="0"/>
              <a:t> </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81405" y="5752561"/>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 </a:t>
            </a:r>
          </a:p>
        </p:txBody>
      </p:sp>
      <p:sp>
        <p:nvSpPr>
          <p:cNvPr id="4" name="Titre 1">
            <a:extLst>
              <a:ext uri="{FF2B5EF4-FFF2-40B4-BE49-F238E27FC236}">
                <a16:creationId xmlns:a16="http://schemas.microsoft.com/office/drawing/2014/main" id="{F2D6B9DA-5F73-2414-CF96-BCCF739D67EB}"/>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13</a:t>
            </a:r>
            <a:r>
              <a:rPr lang="fr-FR" sz="4000" baseline="30000" dirty="0">
                <a:solidFill>
                  <a:srgbClr val="FFFFFF"/>
                </a:solidFill>
              </a:rPr>
              <a:t>e</a:t>
            </a:r>
            <a:r>
              <a:rPr lang="fr-FR" sz="4000" dirty="0">
                <a:solidFill>
                  <a:srgbClr val="FFFFFF"/>
                </a:solidFill>
              </a:rPr>
              <a:t> mois</a:t>
            </a:r>
          </a:p>
        </p:txBody>
      </p:sp>
      <p:sp>
        <p:nvSpPr>
          <p:cNvPr id="6" name="Flèche : droite 5">
            <a:extLst>
              <a:ext uri="{FF2B5EF4-FFF2-40B4-BE49-F238E27FC236}">
                <a16:creationId xmlns:a16="http://schemas.microsoft.com/office/drawing/2014/main" id="{EB4BFA55-4FDF-CFE3-9B0F-CD211E9324AF}"/>
              </a:ext>
            </a:extLst>
          </p:cNvPr>
          <p:cNvSpPr/>
          <p:nvPr/>
        </p:nvSpPr>
        <p:spPr>
          <a:xfrm>
            <a:off x="505144" y="2604916"/>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a:extLst>
              <a:ext uri="{FF2B5EF4-FFF2-40B4-BE49-F238E27FC236}">
                <a16:creationId xmlns:a16="http://schemas.microsoft.com/office/drawing/2014/main" id="{4AAC91B7-654E-C528-4297-927576AA0703}"/>
              </a:ext>
            </a:extLst>
          </p:cNvPr>
          <p:cNvSpPr txBox="1">
            <a:spLocks/>
          </p:cNvSpPr>
          <p:nvPr/>
        </p:nvSpPr>
        <p:spPr>
          <a:xfrm>
            <a:off x="1200115" y="2531072"/>
            <a:ext cx="477919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a:t>
            </a:r>
          </a:p>
        </p:txBody>
      </p:sp>
    </p:spTree>
    <p:extLst>
      <p:ext uri="{BB962C8B-B14F-4D97-AF65-F5344CB8AC3E}">
        <p14:creationId xmlns:p14="http://schemas.microsoft.com/office/powerpoint/2010/main" val="3561467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810300"/>
            <a:ext cx="12192000" cy="1060383"/>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096000" y="2580472"/>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2365025322"/>
              </p:ext>
            </p:extLst>
          </p:nvPr>
        </p:nvGraphicFramePr>
        <p:xfrm>
          <a:off x="191195" y="3427147"/>
          <a:ext cx="5629237" cy="1737360"/>
        </p:xfrm>
        <a:graphic>
          <a:graphicData uri="http://schemas.openxmlformats.org/drawingml/2006/table">
            <a:tbl>
              <a:tblPr firstRow="1" bandRow="1">
                <a:tableStyleId>{5C22544A-7EE6-4342-B048-85BDC9FD1C3A}</a:tableStyleId>
              </a:tblPr>
              <a:tblGrid>
                <a:gridCol w="2523701">
                  <a:extLst>
                    <a:ext uri="{9D8B030D-6E8A-4147-A177-3AD203B41FA5}">
                      <a16:colId xmlns:a16="http://schemas.microsoft.com/office/drawing/2014/main" val="605514177"/>
                    </a:ext>
                  </a:extLst>
                </a:gridCol>
                <a:gridCol w="3105536">
                  <a:extLst>
                    <a:ext uri="{9D8B030D-6E8A-4147-A177-3AD203B41FA5}">
                      <a16:colId xmlns:a16="http://schemas.microsoft.com/office/drawing/2014/main" val="2801002274"/>
                    </a:ext>
                  </a:extLst>
                </a:gridCol>
              </a:tblGrid>
              <a:tr h="603360">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357741">
                <a:tc gridSpan="2">
                  <a:txBody>
                    <a:bodyPr/>
                    <a:lstStyle/>
                    <a:p>
                      <a:r>
                        <a:rPr lang="fr-FR" dirty="0"/>
                        <a:t>3% après 3 ans de présence</a:t>
                      </a:r>
                    </a:p>
                  </a:txBody>
                  <a:tcPr/>
                </a:tc>
                <a:tc hMerge="1">
                  <a:txBody>
                    <a:bodyPr/>
                    <a:lstStyle/>
                    <a:p>
                      <a:endParaRPr lang="fr-FR" dirty="0"/>
                    </a:p>
                  </a:txBody>
                  <a:tcPr/>
                </a:tc>
                <a:extLst>
                  <a:ext uri="{0D108BD9-81ED-4DB2-BD59-A6C34878D82A}">
                    <a16:rowId xmlns:a16="http://schemas.microsoft.com/office/drawing/2014/main" val="3099418184"/>
                  </a:ext>
                </a:extLst>
              </a:tr>
              <a:tr h="338274">
                <a:tc gridSpan="2">
                  <a:txBody>
                    <a:bodyPr/>
                    <a:lstStyle/>
                    <a:p>
                      <a:r>
                        <a:rPr lang="fr-FR" dirty="0"/>
                        <a:t>Puis 1% par année de présence</a:t>
                      </a:r>
                    </a:p>
                  </a:txBody>
                  <a:tcPr/>
                </a:tc>
                <a:tc hMerge="1">
                  <a:txBody>
                    <a:bodyPr/>
                    <a:lstStyle/>
                    <a:p>
                      <a:endParaRPr lang="fr-FR" dirty="0"/>
                    </a:p>
                  </a:txBody>
                  <a:tcPr/>
                </a:tc>
                <a:extLst>
                  <a:ext uri="{0D108BD9-81ED-4DB2-BD59-A6C34878D82A}">
                    <a16:rowId xmlns:a16="http://schemas.microsoft.com/office/drawing/2014/main" val="2807381952"/>
                  </a:ext>
                </a:extLst>
              </a:tr>
              <a:tr h="328876">
                <a:tc gridSpan="2">
                  <a:txBody>
                    <a:bodyPr/>
                    <a:lstStyle/>
                    <a:p>
                      <a:r>
                        <a:rPr lang="fr-FR" dirty="0"/>
                        <a:t>Maximum 18%</a:t>
                      </a:r>
                    </a:p>
                  </a:txBody>
                  <a:tcPr/>
                </a:tc>
                <a:tc hMerge="1">
                  <a:txBody>
                    <a:bodyPr/>
                    <a:lstStyle/>
                    <a:p>
                      <a:endParaRPr lang="fr-FR"/>
                    </a:p>
                  </a:txBody>
                  <a:tcPr/>
                </a:tc>
                <a:extLst>
                  <a:ext uri="{0D108BD9-81ED-4DB2-BD59-A6C34878D82A}">
                    <a16:rowId xmlns:a16="http://schemas.microsoft.com/office/drawing/2014/main" val="2730044266"/>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3966516213"/>
              </p:ext>
            </p:extLst>
          </p:nvPr>
        </p:nvGraphicFramePr>
        <p:xfrm>
          <a:off x="6313476" y="3427147"/>
          <a:ext cx="5661048" cy="1280160"/>
        </p:xfrm>
        <a:graphic>
          <a:graphicData uri="http://schemas.openxmlformats.org/drawingml/2006/table">
            <a:tbl>
              <a:tblPr firstRow="1" bandRow="1">
                <a:tableStyleId>{5C22544A-7EE6-4342-B048-85BDC9FD1C3A}</a:tableStyleId>
              </a:tblPr>
              <a:tblGrid>
                <a:gridCol w="2131821">
                  <a:extLst>
                    <a:ext uri="{9D8B030D-6E8A-4147-A177-3AD203B41FA5}">
                      <a16:colId xmlns:a16="http://schemas.microsoft.com/office/drawing/2014/main" val="605514177"/>
                    </a:ext>
                  </a:extLst>
                </a:gridCol>
                <a:gridCol w="3529227">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gridSpan="2">
                  <a:txBody>
                    <a:bodyPr/>
                    <a:lstStyle/>
                    <a:p>
                      <a:pPr algn="ctr"/>
                      <a:r>
                        <a:rPr lang="fr-FR" dirty="0"/>
                        <a:t>La grille de salaire est indiquée par année de présence dans l’entreprise</a:t>
                      </a:r>
                    </a:p>
                  </a:txBody>
                  <a:tcPr/>
                </a:tc>
                <a:tc hMerge="1">
                  <a:txBody>
                    <a:bodyPr/>
                    <a:lstStyle/>
                    <a:p>
                      <a:endParaRPr dirty="0"/>
                    </a:p>
                  </a:txBody>
                  <a:tcPr/>
                </a:tc>
                <a:extLst>
                  <a:ext uri="{0D108BD9-81ED-4DB2-BD59-A6C34878D82A}">
                    <a16:rowId xmlns:a16="http://schemas.microsoft.com/office/drawing/2014/main" val="567900870"/>
                  </a:ext>
                </a:extLst>
              </a:tr>
            </a:tbl>
          </a:graphicData>
        </a:graphic>
      </p:graphicFrame>
      <p:sp>
        <p:nvSpPr>
          <p:cNvPr id="17" name="Titre 1">
            <a:extLst>
              <a:ext uri="{FF2B5EF4-FFF2-40B4-BE49-F238E27FC236}">
                <a16:creationId xmlns:a16="http://schemas.microsoft.com/office/drawing/2014/main" id="{E3AC762B-08E4-7775-3692-FC034CC5779C}"/>
              </a:ext>
            </a:extLst>
          </p:cNvPr>
          <p:cNvSpPr txBox="1">
            <a:spLocks/>
          </p:cNvSpPr>
          <p:nvPr/>
        </p:nvSpPr>
        <p:spPr>
          <a:xfrm>
            <a:off x="2020929" y="6175490"/>
            <a:ext cx="8597289"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dirty="0"/>
              <a:t>Ancienneté uniquement basée sur le minimum conventionnel</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81405" y="5752561"/>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6" name="Flèche : droite 5">
            <a:extLst>
              <a:ext uri="{FF2B5EF4-FFF2-40B4-BE49-F238E27FC236}">
                <a16:creationId xmlns:a16="http://schemas.microsoft.com/office/drawing/2014/main" id="{EB4BFA55-4FDF-CFE3-9B0F-CD211E9324AF}"/>
              </a:ext>
            </a:extLst>
          </p:cNvPr>
          <p:cNvSpPr/>
          <p:nvPr/>
        </p:nvSpPr>
        <p:spPr>
          <a:xfrm>
            <a:off x="505144" y="2604916"/>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a:extLst>
              <a:ext uri="{FF2B5EF4-FFF2-40B4-BE49-F238E27FC236}">
                <a16:creationId xmlns:a16="http://schemas.microsoft.com/office/drawing/2014/main" id="{4AAC91B7-654E-C528-4297-927576AA0703}"/>
              </a:ext>
            </a:extLst>
          </p:cNvPr>
          <p:cNvSpPr txBox="1">
            <a:spLocks/>
          </p:cNvSpPr>
          <p:nvPr/>
        </p:nvSpPr>
        <p:spPr>
          <a:xfrm>
            <a:off x="1200115" y="2531072"/>
            <a:ext cx="477919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a:t>
            </a:r>
          </a:p>
        </p:txBody>
      </p:sp>
      <p:sp>
        <p:nvSpPr>
          <p:cNvPr id="5" name="Titre 1">
            <a:extLst>
              <a:ext uri="{FF2B5EF4-FFF2-40B4-BE49-F238E27FC236}">
                <a16:creationId xmlns:a16="http://schemas.microsoft.com/office/drawing/2014/main" id="{4C03101C-F851-3E23-F9ED-6E3DF4F3EEF0}"/>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Prime d’ancienneté</a:t>
            </a:r>
          </a:p>
        </p:txBody>
      </p:sp>
    </p:spTree>
    <p:extLst>
      <p:ext uri="{BB962C8B-B14F-4D97-AF65-F5344CB8AC3E}">
        <p14:creationId xmlns:p14="http://schemas.microsoft.com/office/powerpoint/2010/main" val="3751836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E8218510-37FC-7105-7642-86A04397D7D9}"/>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dirty="0" err="1">
                <a:solidFill>
                  <a:srgbClr val="FFFFFF"/>
                </a:solidFill>
                <a:latin typeface="+mj-lt"/>
                <a:ea typeface="+mj-ea"/>
                <a:cs typeface="+mj-cs"/>
              </a:rPr>
              <a:t>Départ</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retraite</a:t>
            </a:r>
            <a:endParaRPr lang="en-US" sz="4000" kern="1200" dirty="0">
              <a:solidFill>
                <a:srgbClr val="FFFFFF"/>
              </a:solidFill>
              <a:latin typeface="+mj-lt"/>
              <a:ea typeface="+mj-ea"/>
              <a:cs typeface="+mj-cs"/>
            </a:endParaRPr>
          </a:p>
        </p:txBody>
      </p:sp>
      <p:pic>
        <p:nvPicPr>
          <p:cNvPr id="8" name="Image 7" descr="Une image contenant texte, capture d’écran, nombre, Police&#10;&#10;Description générée automatiquement">
            <a:extLst>
              <a:ext uri="{FF2B5EF4-FFF2-40B4-BE49-F238E27FC236}">
                <a16:creationId xmlns:a16="http://schemas.microsoft.com/office/drawing/2014/main" id="{890B8E92-0B8B-28A0-1A44-72680B30FB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745" y="2368505"/>
            <a:ext cx="10912505" cy="4427808"/>
          </a:xfrm>
          <a:prstGeom prst="rect">
            <a:avLst/>
          </a:prstGeom>
        </p:spPr>
      </p:pic>
      <p:sp>
        <p:nvSpPr>
          <p:cNvPr id="2" name="Titre 1">
            <a:extLst>
              <a:ext uri="{FF2B5EF4-FFF2-40B4-BE49-F238E27FC236}">
                <a16:creationId xmlns:a16="http://schemas.microsoft.com/office/drawing/2014/main" id="{EBAB0531-D0CC-3E16-5CEE-33CE7AC6E375}"/>
              </a:ext>
            </a:extLst>
          </p:cNvPr>
          <p:cNvSpPr txBox="1">
            <a:spLocks/>
          </p:cNvSpPr>
          <p:nvPr/>
        </p:nvSpPr>
        <p:spPr>
          <a:xfrm>
            <a:off x="8408949" y="207554"/>
            <a:ext cx="3876414"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err="1">
                <a:solidFill>
                  <a:srgbClr val="FFFFFF"/>
                </a:solidFill>
              </a:rPr>
              <a:t>Édition</a:t>
            </a:r>
            <a:r>
              <a:rPr lang="en-US" sz="4000" dirty="0">
                <a:solidFill>
                  <a:srgbClr val="FFFFFF"/>
                </a:solidFill>
              </a:rPr>
              <a:t> musicale</a:t>
            </a:r>
          </a:p>
        </p:txBody>
      </p:sp>
      <p:sp>
        <p:nvSpPr>
          <p:cNvPr id="3" name="Flèche : droite 2">
            <a:extLst>
              <a:ext uri="{FF2B5EF4-FFF2-40B4-BE49-F238E27FC236}">
                <a16:creationId xmlns:a16="http://schemas.microsoft.com/office/drawing/2014/main" id="{75A9B4AC-5215-22A9-59BA-D0C96C7F96C4}"/>
              </a:ext>
            </a:extLst>
          </p:cNvPr>
          <p:cNvSpPr/>
          <p:nvPr/>
        </p:nvSpPr>
        <p:spPr>
          <a:xfrm>
            <a:off x="699713" y="1811209"/>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CF06A70B-0BED-2C5F-E1C2-C96A24342DD7}"/>
              </a:ext>
            </a:extLst>
          </p:cNvPr>
          <p:cNvSpPr txBox="1">
            <a:spLocks/>
          </p:cNvSpPr>
          <p:nvPr/>
        </p:nvSpPr>
        <p:spPr>
          <a:xfrm>
            <a:off x="1394684" y="1737365"/>
            <a:ext cx="477919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a:t>
            </a:r>
          </a:p>
        </p:txBody>
      </p:sp>
    </p:spTree>
    <p:extLst>
      <p:ext uri="{BB962C8B-B14F-4D97-AF65-F5344CB8AC3E}">
        <p14:creationId xmlns:p14="http://schemas.microsoft.com/office/powerpoint/2010/main" val="4233820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3348B5F2-D39B-979B-38EF-51F8E6CE2E85}"/>
              </a:ext>
            </a:extLst>
          </p:cNvPr>
          <p:cNvSpPr>
            <a:spLocks noGrp="1"/>
          </p:cNvSpPr>
          <p:nvPr>
            <p:ph type="title"/>
          </p:nvPr>
        </p:nvSpPr>
        <p:spPr>
          <a:xfrm>
            <a:off x="210631" y="278535"/>
            <a:ext cx="7655950" cy="1033669"/>
          </a:xfrm>
        </p:spPr>
        <p:txBody>
          <a:bodyPr>
            <a:normAutofit fontScale="90000"/>
          </a:bodyPr>
          <a:lstStyle/>
          <a:p>
            <a:r>
              <a:rPr lang="fr-FR" sz="4000" dirty="0">
                <a:solidFill>
                  <a:srgbClr val="FFFFFF"/>
                </a:solidFill>
              </a:rPr>
              <a:t>Qu’est-ce qu’une convention collective ?</a:t>
            </a:r>
          </a:p>
        </p:txBody>
      </p:sp>
      <p:sp>
        <p:nvSpPr>
          <p:cNvPr id="3" name="ZoneTexte 2">
            <a:extLst>
              <a:ext uri="{FF2B5EF4-FFF2-40B4-BE49-F238E27FC236}">
                <a16:creationId xmlns:a16="http://schemas.microsoft.com/office/drawing/2014/main" id="{CCC7BBC9-1278-42A3-BFFA-A49E9BA9AB09}"/>
              </a:ext>
            </a:extLst>
          </p:cNvPr>
          <p:cNvSpPr txBox="1"/>
          <p:nvPr/>
        </p:nvSpPr>
        <p:spPr>
          <a:xfrm>
            <a:off x="6" y="1385442"/>
            <a:ext cx="12191994" cy="5603825"/>
          </a:xfrm>
          <a:prstGeom prst="rect">
            <a:avLst/>
          </a:prstGeom>
        </p:spPr>
        <p:txBody>
          <a:bodyPr vert="horz" lIns="91440" tIns="45720" rIns="91440" bIns="45720" rtlCol="0" anchor="ctr">
            <a:noAutofit/>
          </a:bodyPr>
          <a:lstStyle>
            <a:lvl1pPr marL="457200" indent="-457200">
              <a:lnSpc>
                <a:spcPct val="90000"/>
              </a:lnSpc>
              <a:spcBef>
                <a:spcPts val="1000"/>
              </a:spcBef>
              <a:buFont typeface="Arial" panose="020B0604020202020204" pitchFamily="34" charset="0"/>
              <a:buAutoNum type="arabicPeriod"/>
              <a:defRPr sz="2400"/>
            </a:lvl1pPr>
            <a:lvl2pPr marL="914400" lvl="1" indent="-457200">
              <a:lnSpc>
                <a:spcPct val="90000"/>
              </a:lnSpc>
              <a:spcBef>
                <a:spcPts val="500"/>
              </a:spcBef>
              <a:buFont typeface="Arial" panose="020B0604020202020204" pitchFamily="34" charset="0"/>
              <a:buAutoNum type="arabicPeriod"/>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600"/>
              </a:spcBef>
              <a:buFont typeface="Arial" panose="020B0604020202020204" pitchFamily="34" charset="0"/>
              <a:buChar char="•"/>
            </a:pPr>
            <a:r>
              <a:rPr lang="fr-FR" sz="1800" dirty="0"/>
              <a:t>Une convention collective est un </a:t>
            </a:r>
            <a:r>
              <a:rPr lang="fr-FR" sz="1800" b="1" dirty="0"/>
              <a:t>accord écrit négocié </a:t>
            </a:r>
            <a:r>
              <a:rPr lang="fr-FR" sz="1800" dirty="0"/>
              <a:t>entre les organisations syndicales représentatives d’employeurs et de salariés. </a:t>
            </a:r>
          </a:p>
          <a:p>
            <a:pPr>
              <a:lnSpc>
                <a:spcPct val="100000"/>
              </a:lnSpc>
              <a:spcBef>
                <a:spcPts val="600"/>
              </a:spcBef>
              <a:buFont typeface="Arial" panose="020B0604020202020204" pitchFamily="34" charset="0"/>
              <a:buChar char="•"/>
            </a:pPr>
            <a:endParaRPr lang="fr-FR" sz="1800" dirty="0"/>
          </a:p>
          <a:p>
            <a:pPr>
              <a:lnSpc>
                <a:spcPct val="100000"/>
              </a:lnSpc>
              <a:spcBef>
                <a:spcPts val="600"/>
              </a:spcBef>
              <a:buFont typeface="Arial" panose="020B0604020202020204" pitchFamily="34" charset="0"/>
              <a:buChar char="•"/>
            </a:pPr>
            <a:r>
              <a:rPr lang="fr-FR" sz="1800" dirty="0"/>
              <a:t>Chaque convention collective est identifiée par un </a:t>
            </a:r>
            <a:r>
              <a:rPr lang="fr-FR" sz="1800" b="1" dirty="0"/>
              <a:t>numéro IDCC </a:t>
            </a:r>
            <a:r>
              <a:rPr lang="fr-FR" sz="1800" dirty="0"/>
              <a:t>(identifiant de la convention collective). Numéros IDCC </a:t>
            </a:r>
            <a:r>
              <a:rPr lang="fr-FR" sz="1800" b="1" dirty="0"/>
              <a:t>1194</a:t>
            </a:r>
            <a:r>
              <a:rPr lang="fr-FR" sz="1800" dirty="0"/>
              <a:t> (employés) et </a:t>
            </a:r>
            <a:r>
              <a:rPr lang="fr-FR" sz="1800" b="1" dirty="0"/>
              <a:t>1016</a:t>
            </a:r>
            <a:r>
              <a:rPr lang="fr-FR" sz="1800" dirty="0"/>
              <a:t> (cadres et agents de maitrise) pour l’édition musicale, remplacé par </a:t>
            </a:r>
            <a:r>
              <a:rPr lang="fr-FR" sz="1800" b="1" dirty="0"/>
              <a:t>2121</a:t>
            </a:r>
            <a:r>
              <a:rPr lang="fr-FR" sz="1800" dirty="0"/>
              <a:t> (Édition de livres) qui devient le numéro de la grande branche au 20 avril 2024. </a:t>
            </a:r>
          </a:p>
          <a:p>
            <a:pPr>
              <a:lnSpc>
                <a:spcPct val="100000"/>
              </a:lnSpc>
              <a:spcBef>
                <a:spcPts val="600"/>
              </a:spcBef>
              <a:buFont typeface="Arial" panose="020B0604020202020204" pitchFamily="34" charset="0"/>
              <a:buChar char="•"/>
            </a:pPr>
            <a:endParaRPr lang="fr-FR" sz="1800" dirty="0"/>
          </a:p>
          <a:p>
            <a:pPr>
              <a:lnSpc>
                <a:spcPct val="100000"/>
              </a:lnSpc>
              <a:spcBef>
                <a:spcPts val="600"/>
              </a:spcBef>
              <a:buFont typeface="Arial" panose="020B0604020202020204" pitchFamily="34" charset="0"/>
              <a:buChar char="•"/>
            </a:pPr>
            <a:r>
              <a:rPr lang="fr-FR" sz="1800" dirty="0"/>
              <a:t>Elle </a:t>
            </a:r>
            <a:r>
              <a:rPr lang="fr-FR" sz="1800" b="1" dirty="0"/>
              <a:t>définit</a:t>
            </a:r>
            <a:r>
              <a:rPr lang="fr-FR" sz="1800" dirty="0"/>
              <a:t> notamment les </a:t>
            </a:r>
            <a:r>
              <a:rPr lang="fr-FR" sz="1800" b="1" dirty="0"/>
              <a:t>conditions de travail</a:t>
            </a:r>
            <a:r>
              <a:rPr lang="fr-FR" sz="1800" dirty="0"/>
              <a:t>, les salaires, les congés payés, les droits et obligations des employeurs et des salariés et adapte les règles du code du travail aux situations particulières </a:t>
            </a:r>
            <a:r>
              <a:rPr lang="fr-FR" sz="1800" b="1" dirty="0"/>
              <a:t>du secteur concerné</a:t>
            </a:r>
            <a:r>
              <a:rPr lang="fr-FR" sz="1800" dirty="0"/>
              <a:t>.</a:t>
            </a:r>
          </a:p>
          <a:p>
            <a:pPr>
              <a:lnSpc>
                <a:spcPct val="100000"/>
              </a:lnSpc>
              <a:spcBef>
                <a:spcPts val="600"/>
              </a:spcBef>
              <a:buFont typeface="Arial" panose="020B0604020202020204" pitchFamily="34" charset="0"/>
              <a:buChar char="•"/>
            </a:pPr>
            <a:endParaRPr lang="fr-FR" sz="1800" dirty="0"/>
          </a:p>
          <a:p>
            <a:pPr>
              <a:lnSpc>
                <a:spcPct val="100000"/>
              </a:lnSpc>
              <a:spcBef>
                <a:spcPts val="600"/>
              </a:spcBef>
              <a:buFont typeface="Arial" panose="020B0604020202020204" pitchFamily="34" charset="0"/>
              <a:buChar char="•"/>
            </a:pPr>
            <a:r>
              <a:rPr lang="fr-FR" sz="1800" dirty="0"/>
              <a:t>Les dispositions de la convention collective peuvent être </a:t>
            </a:r>
            <a:r>
              <a:rPr lang="fr-FR" sz="1800" b="1" dirty="0"/>
              <a:t>plus favorables pour le salarié </a:t>
            </a:r>
            <a:r>
              <a:rPr lang="fr-FR" sz="1800" dirty="0"/>
              <a:t>que le </a:t>
            </a:r>
            <a:r>
              <a:rPr lang="fr-FR" sz="1800" b="1" dirty="0"/>
              <a:t>code du travail</a:t>
            </a:r>
            <a:r>
              <a:rPr lang="fr-FR" sz="1800" dirty="0"/>
              <a:t>. </a:t>
            </a:r>
          </a:p>
          <a:p>
            <a:pPr>
              <a:lnSpc>
                <a:spcPct val="100000"/>
              </a:lnSpc>
              <a:spcBef>
                <a:spcPts val="600"/>
              </a:spcBef>
              <a:buFont typeface="Arial" panose="020B0604020202020204" pitchFamily="34" charset="0"/>
              <a:buChar char="•"/>
            </a:pPr>
            <a:endParaRPr lang="fr-FR" sz="1800" dirty="0"/>
          </a:p>
          <a:p>
            <a:pPr>
              <a:lnSpc>
                <a:spcPct val="100000"/>
              </a:lnSpc>
              <a:spcBef>
                <a:spcPts val="600"/>
              </a:spcBef>
              <a:buFont typeface="Arial" panose="020B0604020202020204" pitchFamily="34" charset="0"/>
              <a:buChar char="•"/>
            </a:pPr>
            <a:r>
              <a:rPr lang="fr-FR" sz="1800" dirty="0"/>
              <a:t>La convention collective peut aussi contenir des </a:t>
            </a:r>
            <a:r>
              <a:rPr lang="fr-FR" sz="1800" b="1" dirty="0"/>
              <a:t>dispositions que le code du travail ne prévoit pas</a:t>
            </a:r>
            <a:r>
              <a:rPr lang="fr-FR" sz="1800" dirty="0"/>
              <a:t>, comme par exemple, des primes ou des congés supplémentaires.</a:t>
            </a:r>
          </a:p>
        </p:txBody>
      </p:sp>
    </p:spTree>
    <p:extLst>
      <p:ext uri="{BB962C8B-B14F-4D97-AF65-F5344CB8AC3E}">
        <p14:creationId xmlns:p14="http://schemas.microsoft.com/office/powerpoint/2010/main" val="762358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E8218510-37FC-7105-7642-86A04397D7D9}"/>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dirty="0" err="1">
                <a:solidFill>
                  <a:srgbClr val="FFFFFF"/>
                </a:solidFill>
              </a:rPr>
              <a:t>Départ</a:t>
            </a:r>
            <a:r>
              <a:rPr lang="en-US" sz="4000" dirty="0">
                <a:solidFill>
                  <a:srgbClr val="FFFFFF"/>
                </a:solidFill>
              </a:rPr>
              <a:t> </a:t>
            </a:r>
            <a:r>
              <a:rPr lang="en-US" sz="4000" dirty="0" err="1">
                <a:solidFill>
                  <a:srgbClr val="FFFFFF"/>
                </a:solidFill>
              </a:rPr>
              <a:t>en</a:t>
            </a:r>
            <a:r>
              <a:rPr lang="en-US" sz="4000" dirty="0">
                <a:solidFill>
                  <a:srgbClr val="FFFFFF"/>
                </a:solidFill>
              </a:rPr>
              <a:t> </a:t>
            </a:r>
            <a:r>
              <a:rPr lang="en-US" sz="4000" dirty="0" err="1">
                <a:solidFill>
                  <a:srgbClr val="FFFFFF"/>
                </a:solidFill>
              </a:rPr>
              <a:t>r</a:t>
            </a:r>
            <a:r>
              <a:rPr lang="en-US" sz="4000" kern="1200" dirty="0" err="1">
                <a:solidFill>
                  <a:srgbClr val="FFFFFF"/>
                </a:solidFill>
                <a:latin typeface="+mj-lt"/>
                <a:ea typeface="+mj-ea"/>
                <a:cs typeface="+mj-cs"/>
              </a:rPr>
              <a:t>etraite</a:t>
            </a:r>
            <a:endParaRPr lang="en-US" sz="4000" kern="1200" dirty="0">
              <a:solidFill>
                <a:srgbClr val="FFFFFF"/>
              </a:solidFill>
              <a:latin typeface="+mj-lt"/>
              <a:ea typeface="+mj-ea"/>
              <a:cs typeface="+mj-cs"/>
            </a:endParaRPr>
          </a:p>
        </p:txBody>
      </p:sp>
      <p:pic>
        <p:nvPicPr>
          <p:cNvPr id="6" name="Image 5">
            <a:extLst>
              <a:ext uri="{FF2B5EF4-FFF2-40B4-BE49-F238E27FC236}">
                <a16:creationId xmlns:a16="http://schemas.microsoft.com/office/drawing/2014/main" id="{E55634B8-DEE1-DC1A-7DB4-CE28AEE1E50E}"/>
              </a:ext>
            </a:extLst>
          </p:cNvPr>
          <p:cNvPicPr>
            <a:picLocks noChangeAspect="1"/>
          </p:cNvPicPr>
          <p:nvPr/>
        </p:nvPicPr>
        <p:blipFill>
          <a:blip r:embed="rId3"/>
          <a:stretch>
            <a:fillRect/>
          </a:stretch>
        </p:blipFill>
        <p:spPr>
          <a:xfrm>
            <a:off x="-4" y="1574310"/>
            <a:ext cx="7973661" cy="5256491"/>
          </a:xfrm>
          <a:prstGeom prst="rect">
            <a:avLst/>
          </a:prstGeom>
        </p:spPr>
      </p:pic>
      <p:sp>
        <p:nvSpPr>
          <p:cNvPr id="2" name="Titre 1">
            <a:extLst>
              <a:ext uri="{FF2B5EF4-FFF2-40B4-BE49-F238E27FC236}">
                <a16:creationId xmlns:a16="http://schemas.microsoft.com/office/drawing/2014/main" id="{680DA600-618D-D2BE-2D94-AA3DA76EA0D1}"/>
              </a:ext>
            </a:extLst>
          </p:cNvPr>
          <p:cNvSpPr txBox="1">
            <a:spLocks/>
          </p:cNvSpPr>
          <p:nvPr/>
        </p:nvSpPr>
        <p:spPr>
          <a:xfrm>
            <a:off x="8394497" y="207554"/>
            <a:ext cx="3531860" cy="11592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err="1">
                <a:solidFill>
                  <a:srgbClr val="FFFFFF"/>
                </a:solidFill>
              </a:rPr>
              <a:t>Comparatif</a:t>
            </a:r>
            <a:r>
              <a:rPr lang="en-US" sz="3200" dirty="0">
                <a:solidFill>
                  <a:srgbClr val="FFFFFF"/>
                </a:solidFill>
              </a:rPr>
              <a:t> des deux CCN</a:t>
            </a:r>
          </a:p>
        </p:txBody>
      </p:sp>
      <p:sp>
        <p:nvSpPr>
          <p:cNvPr id="3" name="Rectangle 2">
            <a:extLst>
              <a:ext uri="{FF2B5EF4-FFF2-40B4-BE49-F238E27FC236}">
                <a16:creationId xmlns:a16="http://schemas.microsoft.com/office/drawing/2014/main" id="{095EE36B-DCB1-5760-A6DD-2409242AE465}"/>
              </a:ext>
            </a:extLst>
          </p:cNvPr>
          <p:cNvSpPr/>
          <p:nvPr/>
        </p:nvSpPr>
        <p:spPr>
          <a:xfrm>
            <a:off x="7973657" y="3429000"/>
            <a:ext cx="4218339" cy="1854690"/>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ADA7D32F-84F9-762C-5488-641908CDC3B2}"/>
              </a:ext>
            </a:extLst>
          </p:cNvPr>
          <p:cNvSpPr txBox="1">
            <a:spLocks/>
          </p:cNvSpPr>
          <p:nvPr/>
        </p:nvSpPr>
        <p:spPr>
          <a:xfrm>
            <a:off x="8022259" y="3352973"/>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7" name="Titre 1">
            <a:extLst>
              <a:ext uri="{FF2B5EF4-FFF2-40B4-BE49-F238E27FC236}">
                <a16:creationId xmlns:a16="http://schemas.microsoft.com/office/drawing/2014/main" id="{FFE74CC8-4654-FAA3-AABF-6ACCEE8AA181}"/>
              </a:ext>
            </a:extLst>
          </p:cNvPr>
          <p:cNvSpPr txBox="1">
            <a:spLocks/>
          </p:cNvSpPr>
          <p:nvPr/>
        </p:nvSpPr>
        <p:spPr>
          <a:xfrm>
            <a:off x="8184076" y="4048166"/>
            <a:ext cx="3952700" cy="1235524"/>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dirty="0"/>
              <a:t>Perte d’indemnité à partir de 10 ans d’ancienneté</a:t>
            </a:r>
          </a:p>
          <a:p>
            <a:pPr algn="ctr"/>
            <a:r>
              <a:rPr lang="fr-FR" sz="2400" b="1" dirty="0"/>
              <a:t>Possibilité aux entreprises de proposer plus</a:t>
            </a:r>
          </a:p>
        </p:txBody>
      </p:sp>
    </p:spTree>
    <p:extLst>
      <p:ext uri="{BB962C8B-B14F-4D97-AF65-F5344CB8AC3E}">
        <p14:creationId xmlns:p14="http://schemas.microsoft.com/office/powerpoint/2010/main" val="1017365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7AFBB2D6-273D-F9FB-052B-B6490662E8D0}"/>
              </a:ext>
            </a:extLst>
          </p:cNvPr>
          <p:cNvSpPr>
            <a:spLocks noGrp="1"/>
          </p:cNvSpPr>
          <p:nvPr>
            <p:ph type="title"/>
          </p:nvPr>
        </p:nvSpPr>
        <p:spPr>
          <a:xfrm>
            <a:off x="699713" y="207554"/>
            <a:ext cx="7063721" cy="1159200"/>
          </a:xfrm>
        </p:spPr>
        <p:txBody>
          <a:bodyPr vert="horz" lIns="91440" tIns="45720" rIns="91440" bIns="45720" rtlCol="0" anchor="ctr">
            <a:normAutofit/>
          </a:bodyPr>
          <a:lstStyle/>
          <a:p>
            <a:r>
              <a:rPr lang="en-US" sz="3700" kern="1200" dirty="0" err="1">
                <a:solidFill>
                  <a:srgbClr val="FFFFFF"/>
                </a:solidFill>
                <a:latin typeface="+mj-lt"/>
                <a:ea typeface="+mj-ea"/>
                <a:cs typeface="+mj-cs"/>
              </a:rPr>
              <a:t>Maladie</a:t>
            </a:r>
            <a:r>
              <a:rPr lang="en-US" sz="3700" kern="1200" dirty="0">
                <a:solidFill>
                  <a:srgbClr val="FFFFFF"/>
                </a:solidFill>
                <a:latin typeface="+mj-lt"/>
                <a:ea typeface="+mj-ea"/>
                <a:cs typeface="+mj-cs"/>
              </a:rPr>
              <a:t> et </a:t>
            </a:r>
            <a:r>
              <a:rPr lang="en-US" sz="3700" kern="1200" dirty="0" err="1">
                <a:solidFill>
                  <a:srgbClr val="FFFFFF"/>
                </a:solidFill>
                <a:latin typeface="+mj-lt"/>
                <a:ea typeface="+mj-ea"/>
                <a:cs typeface="+mj-cs"/>
              </a:rPr>
              <a:t>arrêt</a:t>
            </a:r>
            <a:r>
              <a:rPr lang="en-US" sz="3700" kern="1200" dirty="0">
                <a:solidFill>
                  <a:srgbClr val="FFFFFF"/>
                </a:solidFill>
                <a:latin typeface="+mj-lt"/>
                <a:ea typeface="+mj-ea"/>
                <a:cs typeface="+mj-cs"/>
              </a:rPr>
              <a:t> de travail</a:t>
            </a:r>
          </a:p>
        </p:txBody>
      </p:sp>
      <p:pic>
        <p:nvPicPr>
          <p:cNvPr id="5" name="Image 4" descr="Une image contenant texte, capture d’écran, Police, nombre&#10;&#10;Description générée automatiquement">
            <a:extLst>
              <a:ext uri="{FF2B5EF4-FFF2-40B4-BE49-F238E27FC236}">
                <a16:creationId xmlns:a16="http://schemas.microsoft.com/office/drawing/2014/main" id="{B828F67C-4230-F714-7BCE-A54E10B3FA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403" y="2395957"/>
            <a:ext cx="11677190" cy="4402048"/>
          </a:xfrm>
          <a:prstGeom prst="rect">
            <a:avLst/>
          </a:prstGeom>
        </p:spPr>
      </p:pic>
      <p:sp>
        <p:nvSpPr>
          <p:cNvPr id="3" name="Titre 1">
            <a:extLst>
              <a:ext uri="{FF2B5EF4-FFF2-40B4-BE49-F238E27FC236}">
                <a16:creationId xmlns:a16="http://schemas.microsoft.com/office/drawing/2014/main" id="{98CE3258-DE3B-62DB-D8C2-D94A948180B5}"/>
              </a:ext>
            </a:extLst>
          </p:cNvPr>
          <p:cNvSpPr txBox="1">
            <a:spLocks/>
          </p:cNvSpPr>
          <p:nvPr/>
        </p:nvSpPr>
        <p:spPr>
          <a:xfrm>
            <a:off x="8257558" y="207554"/>
            <a:ext cx="3805739"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err="1">
                <a:solidFill>
                  <a:srgbClr val="FFFFFF"/>
                </a:solidFill>
              </a:rPr>
              <a:t>Édition</a:t>
            </a:r>
            <a:r>
              <a:rPr lang="en-US" sz="3700" dirty="0">
                <a:solidFill>
                  <a:srgbClr val="FFFFFF"/>
                </a:solidFill>
              </a:rPr>
              <a:t> musicale</a:t>
            </a:r>
          </a:p>
        </p:txBody>
      </p:sp>
      <p:sp>
        <p:nvSpPr>
          <p:cNvPr id="6" name="Flèche : droite 5">
            <a:extLst>
              <a:ext uri="{FF2B5EF4-FFF2-40B4-BE49-F238E27FC236}">
                <a16:creationId xmlns:a16="http://schemas.microsoft.com/office/drawing/2014/main" id="{49945464-FD36-DC32-1EAD-267677926EB9}"/>
              </a:ext>
            </a:extLst>
          </p:cNvPr>
          <p:cNvSpPr/>
          <p:nvPr/>
        </p:nvSpPr>
        <p:spPr>
          <a:xfrm>
            <a:off x="699713" y="1811209"/>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itre 1">
            <a:extLst>
              <a:ext uri="{FF2B5EF4-FFF2-40B4-BE49-F238E27FC236}">
                <a16:creationId xmlns:a16="http://schemas.microsoft.com/office/drawing/2014/main" id="{E2A55BC9-3126-B35B-568E-C0A18869F8BF}"/>
              </a:ext>
            </a:extLst>
          </p:cNvPr>
          <p:cNvSpPr txBox="1">
            <a:spLocks/>
          </p:cNvSpPr>
          <p:nvPr/>
        </p:nvSpPr>
        <p:spPr>
          <a:xfrm>
            <a:off x="1394684" y="1737365"/>
            <a:ext cx="477919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a:t>
            </a:r>
          </a:p>
        </p:txBody>
      </p:sp>
    </p:spTree>
    <p:extLst>
      <p:ext uri="{BB962C8B-B14F-4D97-AF65-F5344CB8AC3E}">
        <p14:creationId xmlns:p14="http://schemas.microsoft.com/office/powerpoint/2010/main" val="531766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re 1">
            <a:extLst>
              <a:ext uri="{FF2B5EF4-FFF2-40B4-BE49-F238E27FC236}">
                <a16:creationId xmlns:a16="http://schemas.microsoft.com/office/drawing/2014/main" id="{50CB5BDC-0D2B-AE7A-6576-4669CE67757D}"/>
              </a:ext>
            </a:extLst>
          </p:cNvPr>
          <p:cNvSpPr txBox="1">
            <a:spLocks/>
          </p:cNvSpPr>
          <p:nvPr/>
        </p:nvSpPr>
        <p:spPr>
          <a:xfrm>
            <a:off x="699713" y="248038"/>
            <a:ext cx="7063721"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kern="1200" dirty="0" err="1">
                <a:solidFill>
                  <a:srgbClr val="FFFFFF"/>
                </a:solidFill>
                <a:latin typeface="+mj-lt"/>
                <a:ea typeface="+mj-ea"/>
                <a:cs typeface="+mj-cs"/>
              </a:rPr>
              <a:t>Maladie</a:t>
            </a:r>
            <a:r>
              <a:rPr lang="en-US" sz="4000" kern="1200" dirty="0">
                <a:solidFill>
                  <a:srgbClr val="FFFFFF"/>
                </a:solidFill>
                <a:latin typeface="+mj-lt"/>
                <a:ea typeface="+mj-ea"/>
                <a:cs typeface="+mj-cs"/>
              </a:rPr>
              <a:t> et </a:t>
            </a:r>
            <a:r>
              <a:rPr lang="en-US" sz="4000" kern="1200" dirty="0" err="1">
                <a:solidFill>
                  <a:srgbClr val="FFFFFF"/>
                </a:solidFill>
                <a:latin typeface="+mj-lt"/>
                <a:ea typeface="+mj-ea"/>
                <a:cs typeface="+mj-cs"/>
              </a:rPr>
              <a:t>arrêt</a:t>
            </a:r>
            <a:r>
              <a:rPr lang="en-US" sz="4000" kern="1200" dirty="0">
                <a:solidFill>
                  <a:srgbClr val="FFFFFF"/>
                </a:solidFill>
                <a:latin typeface="+mj-lt"/>
                <a:ea typeface="+mj-ea"/>
                <a:cs typeface="+mj-cs"/>
              </a:rPr>
              <a:t> de travail</a:t>
            </a:r>
          </a:p>
        </p:txBody>
      </p:sp>
      <p:sp>
        <p:nvSpPr>
          <p:cNvPr id="8" name="Espace réservé du contenu 2">
            <a:extLst>
              <a:ext uri="{FF2B5EF4-FFF2-40B4-BE49-F238E27FC236}">
                <a16:creationId xmlns:a16="http://schemas.microsoft.com/office/drawing/2014/main" id="{D3B9B775-0C1A-2D0F-FAA3-BF794DFD30F0}"/>
              </a:ext>
            </a:extLst>
          </p:cNvPr>
          <p:cNvSpPr txBox="1">
            <a:spLocks/>
          </p:cNvSpPr>
          <p:nvPr/>
        </p:nvSpPr>
        <p:spPr>
          <a:xfrm>
            <a:off x="8572499" y="390832"/>
            <a:ext cx="3233585" cy="87361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kern="1200" dirty="0">
              <a:solidFill>
                <a:srgbClr val="FFFFFF"/>
              </a:solidFill>
              <a:latin typeface="+mn-lt"/>
              <a:ea typeface="+mn-ea"/>
              <a:cs typeface="+mn-cs"/>
            </a:endParaRPr>
          </a:p>
        </p:txBody>
      </p:sp>
      <p:pic>
        <p:nvPicPr>
          <p:cNvPr id="2" name="Image 1">
            <a:extLst>
              <a:ext uri="{FF2B5EF4-FFF2-40B4-BE49-F238E27FC236}">
                <a16:creationId xmlns:a16="http://schemas.microsoft.com/office/drawing/2014/main" id="{2D67BFF0-1CF2-D199-6BB2-C4C5CFAB5874}"/>
              </a:ext>
            </a:extLst>
          </p:cNvPr>
          <p:cNvPicPr>
            <a:picLocks noChangeAspect="1"/>
          </p:cNvPicPr>
          <p:nvPr/>
        </p:nvPicPr>
        <p:blipFill rotWithShape="1">
          <a:blip r:embed="rId3"/>
          <a:srcRect l="2397" t="2514" r="1849" b="3043"/>
          <a:stretch/>
        </p:blipFill>
        <p:spPr>
          <a:xfrm>
            <a:off x="0" y="1574310"/>
            <a:ext cx="7308332" cy="5283690"/>
          </a:xfrm>
          <a:prstGeom prst="rect">
            <a:avLst/>
          </a:prstGeom>
        </p:spPr>
      </p:pic>
      <p:sp>
        <p:nvSpPr>
          <p:cNvPr id="3" name="Titre 1">
            <a:extLst>
              <a:ext uri="{FF2B5EF4-FFF2-40B4-BE49-F238E27FC236}">
                <a16:creationId xmlns:a16="http://schemas.microsoft.com/office/drawing/2014/main" id="{4609FD53-72EB-56C8-D013-8BAA4FF3A2E6}"/>
              </a:ext>
            </a:extLst>
          </p:cNvPr>
          <p:cNvSpPr txBox="1">
            <a:spLocks/>
          </p:cNvSpPr>
          <p:nvPr/>
        </p:nvSpPr>
        <p:spPr>
          <a:xfrm>
            <a:off x="8303161" y="248038"/>
            <a:ext cx="3648364"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3100" kern="1200" dirty="0" err="1">
                <a:solidFill>
                  <a:srgbClr val="FFFFFF"/>
                </a:solidFill>
                <a:latin typeface="+mj-lt"/>
                <a:ea typeface="+mj-ea"/>
                <a:cs typeface="+mj-cs"/>
              </a:rPr>
              <a:t>Comparatif</a:t>
            </a:r>
            <a:r>
              <a:rPr lang="en-US" sz="3100" kern="1200" dirty="0">
                <a:solidFill>
                  <a:srgbClr val="FFFFFF"/>
                </a:solidFill>
                <a:latin typeface="+mj-lt"/>
                <a:ea typeface="+mj-ea"/>
                <a:cs typeface="+mj-cs"/>
              </a:rPr>
              <a:t> des deux CCN</a:t>
            </a:r>
          </a:p>
        </p:txBody>
      </p:sp>
      <p:sp>
        <p:nvSpPr>
          <p:cNvPr id="4" name="Rectangle 3">
            <a:extLst>
              <a:ext uri="{FF2B5EF4-FFF2-40B4-BE49-F238E27FC236}">
                <a16:creationId xmlns:a16="http://schemas.microsoft.com/office/drawing/2014/main" id="{194FD934-0B50-5507-088C-BF3414B151A3}"/>
              </a:ext>
            </a:extLst>
          </p:cNvPr>
          <p:cNvSpPr/>
          <p:nvPr/>
        </p:nvSpPr>
        <p:spPr>
          <a:xfrm>
            <a:off x="7308333" y="3429000"/>
            <a:ext cx="4883664" cy="1851660"/>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0BB9D4F5-CFAA-36F7-94A8-623A518C13A6}"/>
              </a:ext>
            </a:extLst>
          </p:cNvPr>
          <p:cNvSpPr txBox="1">
            <a:spLocks/>
          </p:cNvSpPr>
          <p:nvPr/>
        </p:nvSpPr>
        <p:spPr>
          <a:xfrm>
            <a:off x="7763434" y="3427354"/>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6" name="Titre 1">
            <a:extLst>
              <a:ext uri="{FF2B5EF4-FFF2-40B4-BE49-F238E27FC236}">
                <a16:creationId xmlns:a16="http://schemas.microsoft.com/office/drawing/2014/main" id="{CCD7FC7A-CBC2-45D7-54E4-566E0182F74D}"/>
              </a:ext>
            </a:extLst>
          </p:cNvPr>
          <p:cNvSpPr txBox="1">
            <a:spLocks/>
          </p:cNvSpPr>
          <p:nvPr/>
        </p:nvSpPr>
        <p:spPr>
          <a:xfrm>
            <a:off x="7308330" y="3972712"/>
            <a:ext cx="4883670" cy="1307948"/>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dirty="0"/>
              <a:t>Employés : perte d’1,5 mois (sans compter l’ancienneté)</a:t>
            </a:r>
          </a:p>
          <a:p>
            <a:pPr marL="342900" indent="-342900">
              <a:buFont typeface="Arial" panose="020B0604020202020204" pitchFamily="34" charset="0"/>
              <a:buChar char="•"/>
            </a:pPr>
            <a:r>
              <a:rPr lang="fr-FR" sz="2400" dirty="0"/>
              <a:t>Agents de maîtrise et cadres : perte d’1 mois (sans compter l’ancienneté)</a:t>
            </a:r>
          </a:p>
          <a:p>
            <a:endParaRPr lang="fr-FR" sz="2400" dirty="0"/>
          </a:p>
          <a:p>
            <a:r>
              <a:rPr lang="fr-FR" sz="2400" dirty="0"/>
              <a:t>NB : le contrat de prévoyance peut également prendre le relais au-delà de la prise en charge par l’entreprise.</a:t>
            </a:r>
          </a:p>
        </p:txBody>
      </p:sp>
    </p:spTree>
    <p:extLst>
      <p:ext uri="{BB962C8B-B14F-4D97-AF65-F5344CB8AC3E}">
        <p14:creationId xmlns:p14="http://schemas.microsoft.com/office/powerpoint/2010/main" val="3589529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7AFBB2D6-273D-F9FB-052B-B6490662E8D0}"/>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dirty="0" err="1">
                <a:solidFill>
                  <a:srgbClr val="FFFFFF"/>
                </a:solidFill>
                <a:latin typeface="+mj-lt"/>
                <a:ea typeface="+mj-ea"/>
                <a:cs typeface="+mj-cs"/>
              </a:rPr>
              <a:t>Licenciement</a:t>
            </a:r>
            <a:r>
              <a:rPr lang="en-US" sz="3700" kern="1200" dirty="0">
                <a:solidFill>
                  <a:srgbClr val="FFFFFF"/>
                </a:solidFill>
                <a:latin typeface="+mj-lt"/>
                <a:ea typeface="+mj-ea"/>
                <a:cs typeface="+mj-cs"/>
              </a:rPr>
              <a:t> </a:t>
            </a:r>
          </a:p>
        </p:txBody>
      </p:sp>
      <p:pic>
        <p:nvPicPr>
          <p:cNvPr id="8" name="Image 7" descr="Une image contenant texte, capture d’écran, Police, nombre&#10;&#10;Description générée automatiquement">
            <a:extLst>
              <a:ext uri="{FF2B5EF4-FFF2-40B4-BE49-F238E27FC236}">
                <a16:creationId xmlns:a16="http://schemas.microsoft.com/office/drawing/2014/main" id="{FADF0285-097B-BA47-B811-F251A45ECE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29" y="2432558"/>
            <a:ext cx="11987338" cy="4121181"/>
          </a:xfrm>
          <a:prstGeom prst="rect">
            <a:avLst/>
          </a:prstGeom>
        </p:spPr>
      </p:pic>
      <p:sp>
        <p:nvSpPr>
          <p:cNvPr id="2" name="Titre 1">
            <a:extLst>
              <a:ext uri="{FF2B5EF4-FFF2-40B4-BE49-F238E27FC236}">
                <a16:creationId xmlns:a16="http://schemas.microsoft.com/office/drawing/2014/main" id="{F05D6FBA-0508-E175-85A2-F9627BAC3D0A}"/>
              </a:ext>
            </a:extLst>
          </p:cNvPr>
          <p:cNvSpPr txBox="1">
            <a:spLocks/>
          </p:cNvSpPr>
          <p:nvPr/>
        </p:nvSpPr>
        <p:spPr>
          <a:xfrm>
            <a:off x="8463145" y="207554"/>
            <a:ext cx="3524193"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err="1">
                <a:solidFill>
                  <a:srgbClr val="FFFFFF"/>
                </a:solidFill>
              </a:rPr>
              <a:t>Édition</a:t>
            </a:r>
            <a:r>
              <a:rPr lang="en-US" sz="3700" dirty="0">
                <a:solidFill>
                  <a:srgbClr val="FFFFFF"/>
                </a:solidFill>
              </a:rPr>
              <a:t> musicale</a:t>
            </a:r>
          </a:p>
        </p:txBody>
      </p:sp>
      <p:sp>
        <p:nvSpPr>
          <p:cNvPr id="3" name="Flèche : droite 2">
            <a:extLst>
              <a:ext uri="{FF2B5EF4-FFF2-40B4-BE49-F238E27FC236}">
                <a16:creationId xmlns:a16="http://schemas.microsoft.com/office/drawing/2014/main" id="{35AF0395-4B92-9CE1-CA85-4EB12B5DA5D2}"/>
              </a:ext>
            </a:extLst>
          </p:cNvPr>
          <p:cNvSpPr/>
          <p:nvPr/>
        </p:nvSpPr>
        <p:spPr>
          <a:xfrm>
            <a:off x="699713" y="1811209"/>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6C64398A-0DDC-33B7-1E83-FD771AC7F48A}"/>
              </a:ext>
            </a:extLst>
          </p:cNvPr>
          <p:cNvSpPr txBox="1">
            <a:spLocks/>
          </p:cNvSpPr>
          <p:nvPr/>
        </p:nvSpPr>
        <p:spPr>
          <a:xfrm>
            <a:off x="1394684" y="1737365"/>
            <a:ext cx="477919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a:t>
            </a:r>
          </a:p>
        </p:txBody>
      </p:sp>
    </p:spTree>
    <p:extLst>
      <p:ext uri="{BB962C8B-B14F-4D97-AF65-F5344CB8AC3E}">
        <p14:creationId xmlns:p14="http://schemas.microsoft.com/office/powerpoint/2010/main" val="4119313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 1">
            <a:extLst>
              <a:ext uri="{FF2B5EF4-FFF2-40B4-BE49-F238E27FC236}">
                <a16:creationId xmlns:a16="http://schemas.microsoft.com/office/drawing/2014/main" id="{77556D9C-6963-A446-3027-82E3131A1546}"/>
              </a:ext>
            </a:extLst>
          </p:cNvPr>
          <p:cNvPicPr>
            <a:picLocks noChangeAspect="1"/>
          </p:cNvPicPr>
          <p:nvPr/>
        </p:nvPicPr>
        <p:blipFill rotWithShape="1">
          <a:blip r:embed="rId3"/>
          <a:srcRect l="1808" t="1944" r="1460" b="2199"/>
          <a:stretch/>
        </p:blipFill>
        <p:spPr>
          <a:xfrm>
            <a:off x="0" y="1574310"/>
            <a:ext cx="7139241" cy="5182190"/>
          </a:xfrm>
          <a:prstGeom prst="rect">
            <a:avLst/>
          </a:prstGeom>
        </p:spPr>
      </p:pic>
      <p:sp>
        <p:nvSpPr>
          <p:cNvPr id="3" name="Titre 1">
            <a:extLst>
              <a:ext uri="{FF2B5EF4-FFF2-40B4-BE49-F238E27FC236}">
                <a16:creationId xmlns:a16="http://schemas.microsoft.com/office/drawing/2014/main" id="{2BBEAA6B-D389-794A-1E52-66020F3DF052}"/>
              </a:ext>
            </a:extLst>
          </p:cNvPr>
          <p:cNvSpPr txBox="1">
            <a:spLocks/>
          </p:cNvSpPr>
          <p:nvPr/>
        </p:nvSpPr>
        <p:spPr>
          <a:xfrm>
            <a:off x="8311568" y="189117"/>
            <a:ext cx="4063142" cy="11592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dirty="0" err="1">
                <a:solidFill>
                  <a:srgbClr val="FFFFFF"/>
                </a:solidFill>
              </a:rPr>
              <a:t>Comparatif</a:t>
            </a:r>
            <a:r>
              <a:rPr lang="en-US" sz="3100" dirty="0">
                <a:solidFill>
                  <a:srgbClr val="FFFFFF"/>
                </a:solidFill>
              </a:rPr>
              <a:t> des deux CCN</a:t>
            </a:r>
          </a:p>
        </p:txBody>
      </p:sp>
      <p:sp>
        <p:nvSpPr>
          <p:cNvPr id="7" name="Titre 1">
            <a:extLst>
              <a:ext uri="{FF2B5EF4-FFF2-40B4-BE49-F238E27FC236}">
                <a16:creationId xmlns:a16="http://schemas.microsoft.com/office/drawing/2014/main" id="{A3467036-0BF8-4412-0885-21AF07745699}"/>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dirty="0" err="1">
                <a:solidFill>
                  <a:srgbClr val="FFFFFF"/>
                </a:solidFill>
                <a:latin typeface="+mj-lt"/>
                <a:ea typeface="+mj-ea"/>
                <a:cs typeface="+mj-cs"/>
              </a:rPr>
              <a:t>Licenciement</a:t>
            </a:r>
            <a:endParaRPr lang="en-US" sz="3700" kern="1200" dirty="0">
              <a:solidFill>
                <a:srgbClr val="FFFFFF"/>
              </a:solidFill>
              <a:latin typeface="+mj-lt"/>
              <a:ea typeface="+mj-ea"/>
              <a:cs typeface="+mj-cs"/>
            </a:endParaRPr>
          </a:p>
        </p:txBody>
      </p:sp>
      <p:sp>
        <p:nvSpPr>
          <p:cNvPr id="8" name="Rectangle 7">
            <a:extLst>
              <a:ext uri="{FF2B5EF4-FFF2-40B4-BE49-F238E27FC236}">
                <a16:creationId xmlns:a16="http://schemas.microsoft.com/office/drawing/2014/main" id="{D6B48976-460B-138F-FBA6-C6B6F583F8EB}"/>
              </a:ext>
            </a:extLst>
          </p:cNvPr>
          <p:cNvSpPr/>
          <p:nvPr/>
        </p:nvSpPr>
        <p:spPr>
          <a:xfrm>
            <a:off x="7139241" y="3429000"/>
            <a:ext cx="5052756" cy="1410128"/>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itre 1">
            <a:extLst>
              <a:ext uri="{FF2B5EF4-FFF2-40B4-BE49-F238E27FC236}">
                <a16:creationId xmlns:a16="http://schemas.microsoft.com/office/drawing/2014/main" id="{FDE7CFFA-986E-83E5-7281-A9063C0E2C6D}"/>
              </a:ext>
            </a:extLst>
          </p:cNvPr>
          <p:cNvSpPr txBox="1">
            <a:spLocks/>
          </p:cNvSpPr>
          <p:nvPr/>
        </p:nvSpPr>
        <p:spPr>
          <a:xfrm>
            <a:off x="7611997" y="3427354"/>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 de l’absorption</a:t>
            </a:r>
          </a:p>
        </p:txBody>
      </p:sp>
      <p:sp>
        <p:nvSpPr>
          <p:cNvPr id="10" name="Titre 1">
            <a:extLst>
              <a:ext uri="{FF2B5EF4-FFF2-40B4-BE49-F238E27FC236}">
                <a16:creationId xmlns:a16="http://schemas.microsoft.com/office/drawing/2014/main" id="{559942E1-DF58-E501-2646-2E97508B35FF}"/>
              </a:ext>
            </a:extLst>
          </p:cNvPr>
          <p:cNvSpPr txBox="1">
            <a:spLocks/>
          </p:cNvSpPr>
          <p:nvPr/>
        </p:nvSpPr>
        <p:spPr>
          <a:xfrm>
            <a:off x="7308330" y="3972712"/>
            <a:ext cx="4883670" cy="866416"/>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dirty="0"/>
              <a:t>Édition plus favorable aux employés avant 25 ans d’ancienneté</a:t>
            </a:r>
          </a:p>
        </p:txBody>
      </p:sp>
    </p:spTree>
    <p:extLst>
      <p:ext uri="{BB962C8B-B14F-4D97-AF65-F5344CB8AC3E}">
        <p14:creationId xmlns:p14="http://schemas.microsoft.com/office/powerpoint/2010/main" val="1457892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8" name="Rectangle 8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re 1">
            <a:extLst>
              <a:ext uri="{FF2B5EF4-FFF2-40B4-BE49-F238E27FC236}">
                <a16:creationId xmlns:a16="http://schemas.microsoft.com/office/drawing/2014/main" id="{72226A8D-461F-136A-471A-3D228CD740F0}"/>
              </a:ext>
            </a:extLst>
          </p:cNvPr>
          <p:cNvSpPr txBox="1">
            <a:spLocks/>
          </p:cNvSpPr>
          <p:nvPr/>
        </p:nvSpPr>
        <p:spPr>
          <a:xfrm>
            <a:off x="583365" y="818984"/>
            <a:ext cx="7994144" cy="32685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4800" kern="1200" dirty="0">
                <a:solidFill>
                  <a:srgbClr val="FFFFFF"/>
                </a:solidFill>
                <a:latin typeface="+mj-lt"/>
                <a:ea typeface="+mj-ea"/>
                <a:cs typeface="+mj-cs"/>
              </a:rPr>
              <a:t>LES FUTURS SUJETS DE NÉGOCIATION</a:t>
            </a:r>
          </a:p>
        </p:txBody>
      </p:sp>
      <p:sp>
        <p:nvSpPr>
          <p:cNvPr id="98" name="Rectangle 9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7716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4344780" y="1681317"/>
            <a:ext cx="7394935" cy="2517058"/>
          </a:xfrm>
        </p:spPr>
        <p:txBody>
          <a:bodyPr>
            <a:normAutofit fontScale="90000"/>
          </a:bodyPr>
          <a:lstStyle/>
          <a:p>
            <a:pPr lvl="0"/>
            <a:r>
              <a:rPr lang="fr-FR" sz="4000" b="1" dirty="0">
                <a:latin typeface="Aptos" panose="020B0004020202020204" pitchFamily="34" charset="0"/>
              </a:rPr>
              <a:t>Classifications</a:t>
            </a:r>
            <a:br>
              <a:rPr lang="fr-FR" sz="4000" b="1" dirty="0">
                <a:latin typeface="Aptos" panose="020B0004020202020204" pitchFamily="34" charset="0"/>
              </a:rPr>
            </a:br>
            <a:br>
              <a:rPr lang="fr-FR" sz="4000" b="1" dirty="0">
                <a:latin typeface="Aptos" panose="020B0004020202020204" pitchFamily="34" charset="0"/>
              </a:rPr>
            </a:br>
            <a:br>
              <a:rPr lang="fr-FR" sz="4000" b="1" dirty="0">
                <a:latin typeface="Aptos" panose="020B0004020202020204" pitchFamily="34" charset="0"/>
              </a:rPr>
            </a:br>
            <a:r>
              <a:rPr lang="fr-FR" sz="4000" b="1" dirty="0">
                <a:latin typeface="Aptos" panose="020B0004020202020204" pitchFamily="34" charset="0"/>
              </a:rPr>
              <a:t>21 mai 2024</a:t>
            </a:r>
            <a:br>
              <a:rPr lang="fr-FR" sz="4000" b="1" dirty="0"/>
            </a:br>
            <a:endParaRPr lang="fr-FR" sz="4000" b="1" dirty="0"/>
          </a:p>
        </p:txBody>
      </p:sp>
    </p:spTree>
    <p:extLst>
      <p:ext uri="{BB962C8B-B14F-4D97-AF65-F5344CB8AC3E}">
        <p14:creationId xmlns:p14="http://schemas.microsoft.com/office/powerpoint/2010/main" val="3745717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65D3EA-49DA-56EF-FB90-7A13AF7A1DE2}"/>
              </a:ext>
            </a:extLst>
          </p:cNvPr>
          <p:cNvSpPr>
            <a:spLocks noGrp="1"/>
          </p:cNvSpPr>
          <p:nvPr>
            <p:ph type="title"/>
          </p:nvPr>
        </p:nvSpPr>
        <p:spPr>
          <a:xfrm>
            <a:off x="4876796" y="1276539"/>
            <a:ext cx="5869667" cy="447478"/>
          </a:xfrm>
        </p:spPr>
        <p:txBody>
          <a:bodyPr>
            <a:normAutofit/>
          </a:bodyPr>
          <a:lstStyle/>
          <a:p>
            <a:r>
              <a:rPr lang="fr-FR" sz="2000" dirty="0"/>
              <a:t>comparatif</a:t>
            </a:r>
          </a:p>
        </p:txBody>
      </p:sp>
      <p:sp>
        <p:nvSpPr>
          <p:cNvPr id="3" name="Espace réservé du contenu 2">
            <a:extLst>
              <a:ext uri="{FF2B5EF4-FFF2-40B4-BE49-F238E27FC236}">
                <a16:creationId xmlns:a16="http://schemas.microsoft.com/office/drawing/2014/main" id="{7295C300-71B7-7824-1796-1D661C022994}"/>
              </a:ext>
            </a:extLst>
          </p:cNvPr>
          <p:cNvSpPr>
            <a:spLocks noGrp="1"/>
          </p:cNvSpPr>
          <p:nvPr>
            <p:ph idx="1"/>
          </p:nvPr>
        </p:nvSpPr>
        <p:spPr>
          <a:xfrm>
            <a:off x="3510117" y="2084439"/>
            <a:ext cx="8288594" cy="3972232"/>
          </a:xfrm>
        </p:spPr>
        <p:txBody>
          <a:bodyPr/>
          <a:lstStyle/>
          <a:p>
            <a:r>
              <a:rPr lang="fr-FR" b="1" dirty="0">
                <a:solidFill>
                  <a:schemeClr val="bg1"/>
                </a:solidFill>
              </a:rPr>
              <a:t>l’édition</a:t>
            </a:r>
          </a:p>
          <a:p>
            <a:endParaRPr lang="fr-FR" dirty="0"/>
          </a:p>
        </p:txBody>
      </p:sp>
      <p:sp>
        <p:nvSpPr>
          <p:cNvPr id="4" name="Espace réservé du contenu 3">
            <a:extLst>
              <a:ext uri="{FF2B5EF4-FFF2-40B4-BE49-F238E27FC236}">
                <a16:creationId xmlns:a16="http://schemas.microsoft.com/office/drawing/2014/main" id="{6EC9F4D5-0CAC-1EE8-BF0E-0A0D804053B9}"/>
              </a:ext>
            </a:extLst>
          </p:cNvPr>
          <p:cNvSpPr>
            <a:spLocks noGrp="1"/>
          </p:cNvSpPr>
          <p:nvPr>
            <p:ph idx="4294967295"/>
          </p:nvPr>
        </p:nvSpPr>
        <p:spPr>
          <a:xfrm>
            <a:off x="553884" y="3552652"/>
            <a:ext cx="2483541" cy="692562"/>
          </a:xfrm>
        </p:spPr>
        <p:txBody>
          <a:bodyPr>
            <a:normAutofit fontScale="62500" lnSpcReduction="20000"/>
          </a:bodyPr>
          <a:lstStyle/>
          <a:p>
            <a:r>
              <a:rPr lang="fr-FR" b="1" dirty="0">
                <a:solidFill>
                  <a:schemeClr val="bg1"/>
                </a:solidFill>
                <a:latin typeface="Aptos" panose="020B0004020202020204" pitchFamily="34" charset="0"/>
              </a:rPr>
              <a:t>GT CLASSIFICATIONS</a:t>
            </a:r>
          </a:p>
          <a:p>
            <a:pPr marL="0" indent="0">
              <a:buNone/>
            </a:pPr>
            <a:endParaRPr lang="fr-FR" b="1" dirty="0">
              <a:solidFill>
                <a:schemeClr val="bg1"/>
              </a:solidFill>
              <a:latin typeface="Aptos" panose="020B0004020202020204" pitchFamily="34" charset="0"/>
            </a:endParaRPr>
          </a:p>
        </p:txBody>
      </p:sp>
      <p:graphicFrame>
        <p:nvGraphicFramePr>
          <p:cNvPr id="7" name="Tableau 6">
            <a:extLst>
              <a:ext uri="{FF2B5EF4-FFF2-40B4-BE49-F238E27FC236}">
                <a16:creationId xmlns:a16="http://schemas.microsoft.com/office/drawing/2014/main" id="{58A27C88-5269-00A8-1AF0-BD77C977C241}"/>
              </a:ext>
            </a:extLst>
          </p:cNvPr>
          <p:cNvGraphicFramePr>
            <a:graphicFrameLocks noGrp="1"/>
          </p:cNvGraphicFramePr>
          <p:nvPr>
            <p:extLst>
              <p:ext uri="{D42A27DB-BD31-4B8C-83A1-F6EECF244321}">
                <p14:modId xmlns:p14="http://schemas.microsoft.com/office/powerpoint/2010/main" val="2151932250"/>
              </p:ext>
            </p:extLst>
          </p:nvPr>
        </p:nvGraphicFramePr>
        <p:xfrm>
          <a:off x="3510117" y="1929430"/>
          <a:ext cx="8127999" cy="4006342"/>
        </p:xfrm>
        <a:graphic>
          <a:graphicData uri="http://schemas.openxmlformats.org/drawingml/2006/table">
            <a:tbl>
              <a:tblPr firstRow="1" bandRow="1">
                <a:tableStyleId>{FABFCF23-3B69-468F-B69F-88F6DE6A72F2}</a:tableStyleId>
              </a:tblPr>
              <a:tblGrid>
                <a:gridCol w="2709333">
                  <a:extLst>
                    <a:ext uri="{9D8B030D-6E8A-4147-A177-3AD203B41FA5}">
                      <a16:colId xmlns:a16="http://schemas.microsoft.com/office/drawing/2014/main" val="2562444057"/>
                    </a:ext>
                  </a:extLst>
                </a:gridCol>
                <a:gridCol w="2709333">
                  <a:extLst>
                    <a:ext uri="{9D8B030D-6E8A-4147-A177-3AD203B41FA5}">
                      <a16:colId xmlns:a16="http://schemas.microsoft.com/office/drawing/2014/main" val="3230679343"/>
                    </a:ext>
                  </a:extLst>
                </a:gridCol>
                <a:gridCol w="2709333">
                  <a:extLst>
                    <a:ext uri="{9D8B030D-6E8A-4147-A177-3AD203B41FA5}">
                      <a16:colId xmlns:a16="http://schemas.microsoft.com/office/drawing/2014/main" val="1436509073"/>
                    </a:ext>
                  </a:extLst>
                </a:gridCol>
              </a:tblGrid>
              <a:tr h="370840">
                <a:tc>
                  <a:txBody>
                    <a:bodyPr/>
                    <a:lstStyle/>
                    <a:p>
                      <a:pPr>
                        <a:lnSpc>
                          <a:spcPct val="107000"/>
                        </a:lnSpc>
                        <a:spcAft>
                          <a:spcPts val="800"/>
                        </a:spcAft>
                      </a:pPr>
                      <a:r>
                        <a:rPr lang="fr-FR" sz="1400" b="1" kern="100" dirty="0">
                          <a:effectLst/>
                          <a:latin typeface="Aptos" panose="020B0004020202020204" pitchFamily="34" charset="0"/>
                          <a:ea typeface="Aptos" panose="020B0004020202020204" pitchFamily="34" charset="0"/>
                          <a:cs typeface="Times New Roman" panose="02020603050405020304" pitchFamily="18" charset="0"/>
                        </a:rPr>
                        <a:t>Edition de livres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8BA1"/>
                    </a:solidFill>
                  </a:tcPr>
                </a:tc>
                <a:tc>
                  <a:txBody>
                    <a:bodyPr/>
                    <a:lstStyle/>
                    <a:p>
                      <a:pPr>
                        <a:lnSpc>
                          <a:spcPct val="107000"/>
                        </a:lnSpc>
                        <a:spcAft>
                          <a:spcPts val="800"/>
                        </a:spcAft>
                      </a:pPr>
                      <a:r>
                        <a:rPr lang="fr-FR" sz="1400" b="1" kern="100">
                          <a:effectLst/>
                          <a:latin typeface="Aptos" panose="020B0004020202020204" pitchFamily="34" charset="0"/>
                          <a:ea typeface="Aptos" panose="020B0004020202020204" pitchFamily="34" charset="0"/>
                          <a:cs typeface="Times New Roman" panose="02020603050405020304" pitchFamily="18" charset="0"/>
                        </a:rPr>
                        <a:t>Edition phonographique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8BA1"/>
                    </a:solidFill>
                  </a:tcPr>
                </a:tc>
                <a:tc>
                  <a:txBody>
                    <a:bodyPr/>
                    <a:lstStyle/>
                    <a:p>
                      <a:pPr>
                        <a:lnSpc>
                          <a:spcPct val="107000"/>
                        </a:lnSpc>
                        <a:spcAft>
                          <a:spcPts val="800"/>
                        </a:spcAft>
                      </a:pPr>
                      <a:r>
                        <a:rPr lang="fr-FR" sz="1400" b="1" kern="100" dirty="0">
                          <a:effectLst/>
                          <a:latin typeface="Aptos" panose="020B0004020202020204" pitchFamily="34" charset="0"/>
                          <a:ea typeface="Aptos" panose="020B0004020202020204" pitchFamily="34" charset="0"/>
                          <a:cs typeface="Times New Roman" panose="02020603050405020304" pitchFamily="18" charset="0"/>
                        </a:rPr>
                        <a:t>Edition musicale</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8BA1"/>
                    </a:solidFill>
                  </a:tcPr>
                </a:tc>
                <a:extLst>
                  <a:ext uri="{0D108BD9-81ED-4DB2-BD59-A6C34878D82A}">
                    <a16:rowId xmlns:a16="http://schemas.microsoft.com/office/drawing/2014/main" val="360678082"/>
                  </a:ext>
                </a:extLst>
              </a:tr>
              <a:tr h="370840">
                <a:tc>
                  <a:txBody>
                    <a:bodyPr/>
                    <a:lstStyle/>
                    <a:p>
                      <a:r>
                        <a:rPr lang="fr-FR" sz="1100" kern="1200" dirty="0">
                          <a:solidFill>
                            <a:schemeClr val="dk1"/>
                          </a:solidFill>
                          <a:effectLst/>
                          <a:latin typeface="+mn-lt"/>
                          <a:ea typeface="+mn-ea"/>
                          <a:cs typeface="+mn-cs"/>
                        </a:rPr>
                        <a:t>Emplois repères – définition des emplois – </a:t>
                      </a:r>
                    </a:p>
                    <a:p>
                      <a:r>
                        <a:rPr lang="fr-FR" sz="1100" kern="1200" dirty="0">
                          <a:solidFill>
                            <a:schemeClr val="dk1"/>
                          </a:solidFill>
                          <a:effectLst/>
                          <a:latin typeface="+mn-lt"/>
                          <a:ea typeface="+mn-ea"/>
                          <a:cs typeface="+mn-cs"/>
                        </a:rPr>
                        <a:t>17 niveaux de classification</a:t>
                      </a:r>
                      <a:endParaRPr lang="fr-FR"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100" kern="1200" dirty="0">
                          <a:solidFill>
                            <a:schemeClr val="dk1"/>
                          </a:solidFill>
                          <a:effectLst/>
                          <a:latin typeface="+mn-lt"/>
                          <a:ea typeface="+mn-ea"/>
                          <a:cs typeface="+mn-cs"/>
                        </a:rPr>
                        <a:t>Emplois définis en termes de critères classants :  responsabilités, autonomie, formation</a:t>
                      </a:r>
                    </a:p>
                    <a:p>
                      <a:r>
                        <a:rPr lang="fr-FR" sz="1100" kern="1200" dirty="0">
                          <a:solidFill>
                            <a:schemeClr val="dk1"/>
                          </a:solidFill>
                          <a:effectLst/>
                          <a:latin typeface="+mn-lt"/>
                          <a:ea typeface="+mn-ea"/>
                          <a:cs typeface="+mn-cs"/>
                        </a:rPr>
                        <a:t>9 niveaux de classification</a:t>
                      </a:r>
                    </a:p>
                    <a:p>
                      <a:r>
                        <a:rPr lang="fr-FR" sz="1100" kern="1200" dirty="0">
                          <a:solidFill>
                            <a:schemeClr val="dk1"/>
                          </a:solidFill>
                          <a:effectLst/>
                          <a:latin typeface="+mn-lt"/>
                          <a:ea typeface="+mn-ea"/>
                          <a:cs typeface="+mn-cs"/>
                        </a:rPr>
                        <a:t>En annexe de l’accord, figurent des fiches de description de poste</a:t>
                      </a:r>
                      <a:endParaRPr lang="fr-FR"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fr-FR" sz="1100" kern="1200" dirty="0">
                          <a:solidFill>
                            <a:schemeClr val="dk1"/>
                          </a:solidFill>
                          <a:effectLst/>
                          <a:latin typeface="+mn-lt"/>
                          <a:ea typeface="+mn-ea"/>
                          <a:cs typeface="+mn-cs"/>
                        </a:rPr>
                        <a:t>Emploi repère relié à un coefficient : à chaque niveau description de l’emploi</a:t>
                      </a:r>
                    </a:p>
                    <a:p>
                      <a:pPr marL="0" algn="just" defTabSz="914400" rtl="0" eaLnBrk="1" latinLnBrk="0" hangingPunct="1">
                        <a:lnSpc>
                          <a:spcPct val="107000"/>
                        </a:lnSpc>
                        <a:spcAft>
                          <a:spcPts val="800"/>
                        </a:spcAft>
                      </a:pPr>
                      <a:r>
                        <a:rPr lang="fr-FR" sz="1100" kern="1200" dirty="0">
                          <a:solidFill>
                            <a:schemeClr val="dk1"/>
                          </a:solidFill>
                          <a:effectLst/>
                          <a:latin typeface="+mn-lt"/>
                          <a:ea typeface="+mn-ea"/>
                          <a:cs typeface="+mn-cs"/>
                        </a:rPr>
                        <a:t>Catégorie/</a:t>
                      </a:r>
                    </a:p>
                    <a:p>
                      <a:pPr marL="0" algn="just" defTabSz="914400" rtl="0" eaLnBrk="1" latinLnBrk="0" hangingPunct="1">
                        <a:lnSpc>
                          <a:spcPct val="107000"/>
                        </a:lnSpc>
                        <a:spcAft>
                          <a:spcPts val="800"/>
                        </a:spcAft>
                      </a:pPr>
                      <a:r>
                        <a:rPr lang="fr-FR" sz="1100" kern="1200" dirty="0">
                          <a:solidFill>
                            <a:schemeClr val="dk1"/>
                          </a:solidFill>
                          <a:effectLst/>
                          <a:latin typeface="+mn-lt"/>
                          <a:ea typeface="+mn-ea"/>
                          <a:cs typeface="+mn-cs"/>
                        </a:rPr>
                        <a:t>Niveau/coefficients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3505801"/>
                  </a:ext>
                </a:extLst>
              </a:tr>
              <a:tr h="370840">
                <a:tc>
                  <a:txBody>
                    <a:bodyPr/>
                    <a:lstStyle/>
                    <a:p>
                      <a:pPr>
                        <a:lnSpc>
                          <a:spcPct val="107000"/>
                        </a:lnSpc>
                        <a:spcAft>
                          <a:spcPts val="800"/>
                        </a:spcAft>
                      </a:pPr>
                      <a:r>
                        <a:rPr lang="fr-FR" sz="1200" kern="100">
                          <a:effectLst/>
                          <a:latin typeface="Aptos" panose="020B0004020202020204" pitchFamily="34" charset="0"/>
                          <a:ea typeface="Aptos" panose="020B0004020202020204" pitchFamily="34" charset="0"/>
                          <a:cs typeface="Times New Roman" panose="02020603050405020304" pitchFamily="18" charset="0"/>
                        </a:rPr>
                        <a:t>3 catégories : employés/agents de maitrise techniciens/cadres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fr-FR" sz="1200" kern="100">
                          <a:effectLst/>
                          <a:latin typeface="Aptos" panose="020B0004020202020204" pitchFamily="34" charset="0"/>
                          <a:ea typeface="Aptos" panose="020B0004020202020204" pitchFamily="34" charset="0"/>
                          <a:cs typeface="Times New Roman" panose="02020603050405020304" pitchFamily="18" charset="0"/>
                        </a:rPr>
                        <a:t>3 catégories : employés/ AMT/cadres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Employés/AMT/cadres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0766733"/>
                  </a:ext>
                </a:extLst>
              </a:tr>
              <a:tr h="370840">
                <a:tc>
                  <a:txBody>
                    <a:bodyPr/>
                    <a:lstStyle/>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Employés : 5 niveaux (dans la grille des minima) 9 dans l’accord classification – raisonnement par niveaux de classification échelon</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AMT et cadres : rattachement à des filières métiers et description des métiers</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Dans la grille des minima :  4 niveaux pour les AMT et 8 niveaux pour les cadres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Employés : 3 niveaux</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AMT : 2 niveaux</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Cadres : 4 niveaux</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Employés : 9 niveaux (coefficients122 à 160)</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AMT : 3 niveaux (coefficients 270, 285, 295)</a:t>
                      </a:r>
                    </a:p>
                    <a:p>
                      <a:pPr>
                        <a:lnSpc>
                          <a:spcPct val="107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Cadres : 15 niveaux (coefficients 310 à 540)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433089"/>
                  </a:ext>
                </a:extLst>
              </a:tr>
            </a:tbl>
          </a:graphicData>
        </a:graphic>
      </p:graphicFrame>
      <p:sp>
        <p:nvSpPr>
          <p:cNvPr id="5" name="Espace réservé du numéro de diapositive 4">
            <a:extLst>
              <a:ext uri="{FF2B5EF4-FFF2-40B4-BE49-F238E27FC236}">
                <a16:creationId xmlns:a16="http://schemas.microsoft.com/office/drawing/2014/main" id="{F6CDB63E-F441-5F0D-12BF-8B2DFE2DF333}"/>
              </a:ext>
            </a:extLst>
          </p:cNvPr>
          <p:cNvSpPr>
            <a:spLocks noGrp="1"/>
          </p:cNvSpPr>
          <p:nvPr>
            <p:ph type="sldNum" sz="quarter" idx="8"/>
          </p:nvPr>
        </p:nvSpPr>
        <p:spPr/>
        <p:txBody>
          <a:bodyPr/>
          <a:lstStyle/>
          <a:p>
            <a:pPr lvl="0"/>
            <a:fld id="{35739852-5ECA-4BB2-8CB7-5D0D137C0042}" type="slidenum">
              <a:rPr lang="fr-FR" smtClean="0"/>
              <a:t>27</a:t>
            </a:fld>
            <a:endParaRPr lang="fr-FR"/>
          </a:p>
        </p:txBody>
      </p:sp>
    </p:spTree>
    <p:extLst>
      <p:ext uri="{BB962C8B-B14F-4D97-AF65-F5344CB8AC3E}">
        <p14:creationId xmlns:p14="http://schemas.microsoft.com/office/powerpoint/2010/main" val="3841463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4294967295"/>
          </p:nvPr>
        </p:nvSpPr>
        <p:spPr>
          <a:xfrm>
            <a:off x="3832225" y="2119313"/>
            <a:ext cx="8359775" cy="455612"/>
          </a:xfrm>
        </p:spPr>
        <p:txBody>
          <a:bodyPr>
            <a:normAutofit lnSpcReduction="10000"/>
          </a:bodyPr>
          <a:lstStyle/>
          <a:p>
            <a:pPr algn="just"/>
            <a:endParaRPr lang="fr-FR" dirty="0"/>
          </a:p>
          <a:p>
            <a:pPr marL="285750" indent="-285750" algn="just">
              <a:buFontTx/>
              <a:buChar char="-"/>
            </a:pPr>
            <a:endParaRPr lang="fr-FR" dirty="0"/>
          </a:p>
        </p:txBody>
      </p:sp>
      <p:sp>
        <p:nvSpPr>
          <p:cNvPr id="8" name="Espace réservé du contenu 7"/>
          <p:cNvSpPr>
            <a:spLocks noGrp="1"/>
          </p:cNvSpPr>
          <p:nvPr>
            <p:ph idx="4294967295"/>
          </p:nvPr>
        </p:nvSpPr>
        <p:spPr>
          <a:xfrm>
            <a:off x="0" y="3359150"/>
            <a:ext cx="2192338" cy="455613"/>
          </a:xfrm>
        </p:spPr>
        <p:txBody>
          <a:bodyPr>
            <a:normAutofit fontScale="32500" lnSpcReduction="20000"/>
          </a:bodyPr>
          <a:lstStyle/>
          <a:p>
            <a:r>
              <a:rPr lang="fr-FR" b="1" dirty="0">
                <a:solidFill>
                  <a:schemeClr val="bg1"/>
                </a:solidFill>
              </a:rPr>
              <a:t>GT CLASSIFICATIONS</a:t>
            </a:r>
          </a:p>
          <a:p>
            <a:r>
              <a:rPr lang="fr-FR" b="1" dirty="0">
                <a:solidFill>
                  <a:schemeClr val="bg1"/>
                </a:solidFill>
              </a:rPr>
              <a:t>13 mars 2024</a:t>
            </a:r>
          </a:p>
        </p:txBody>
      </p:sp>
      <p:graphicFrame>
        <p:nvGraphicFramePr>
          <p:cNvPr id="11" name="Diagramme 10"/>
          <p:cNvGraphicFramePr/>
          <p:nvPr/>
        </p:nvGraphicFramePr>
        <p:xfrm>
          <a:off x="3607724" y="2202873"/>
          <a:ext cx="8079971" cy="3773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Image 2">
            <a:extLst>
              <a:ext uri="{FF2B5EF4-FFF2-40B4-BE49-F238E27FC236}">
                <a16:creationId xmlns:a16="http://schemas.microsoft.com/office/drawing/2014/main" id="{05D728EB-B40E-F225-D1C6-CE7BAC0576E8}"/>
              </a:ext>
            </a:extLst>
          </p:cNvPr>
          <p:cNvPicPr>
            <a:picLocks noChangeAspect="1"/>
          </p:cNvPicPr>
          <p:nvPr/>
        </p:nvPicPr>
        <p:blipFill>
          <a:blip r:embed="rId8"/>
          <a:stretch>
            <a:fillRect/>
          </a:stretch>
        </p:blipFill>
        <p:spPr>
          <a:xfrm>
            <a:off x="7958443" y="268296"/>
            <a:ext cx="3974937" cy="975445"/>
          </a:xfrm>
          <a:prstGeom prst="rect">
            <a:avLst/>
          </a:prstGeom>
        </p:spPr>
      </p:pic>
      <p:pic>
        <p:nvPicPr>
          <p:cNvPr id="9" name="Image 8">
            <a:extLst>
              <a:ext uri="{FF2B5EF4-FFF2-40B4-BE49-F238E27FC236}">
                <a16:creationId xmlns:a16="http://schemas.microsoft.com/office/drawing/2014/main" id="{49F1276D-780D-C67C-4A79-370ECD8AD50E}"/>
              </a:ext>
            </a:extLst>
          </p:cNvPr>
          <p:cNvPicPr>
            <a:picLocks noChangeAspect="1"/>
          </p:cNvPicPr>
          <p:nvPr/>
        </p:nvPicPr>
        <p:blipFill>
          <a:blip r:embed="rId9"/>
          <a:stretch>
            <a:fillRect/>
          </a:stretch>
        </p:blipFill>
        <p:spPr>
          <a:xfrm>
            <a:off x="2137961" y="1998294"/>
            <a:ext cx="3615241" cy="1646063"/>
          </a:xfrm>
          <a:prstGeom prst="rect">
            <a:avLst/>
          </a:prstGeom>
        </p:spPr>
      </p:pic>
      <p:pic>
        <p:nvPicPr>
          <p:cNvPr id="10" name="Image 9">
            <a:extLst>
              <a:ext uri="{FF2B5EF4-FFF2-40B4-BE49-F238E27FC236}">
                <a16:creationId xmlns:a16="http://schemas.microsoft.com/office/drawing/2014/main" id="{F17D566B-BF16-6EBA-58B1-215930BDBA4B}"/>
              </a:ext>
            </a:extLst>
          </p:cNvPr>
          <p:cNvPicPr>
            <a:picLocks noChangeAspect="1"/>
          </p:cNvPicPr>
          <p:nvPr/>
        </p:nvPicPr>
        <p:blipFill>
          <a:blip r:embed="rId10"/>
          <a:stretch>
            <a:fillRect/>
          </a:stretch>
        </p:blipFill>
        <p:spPr>
          <a:xfrm>
            <a:off x="2137961" y="3814763"/>
            <a:ext cx="3609145" cy="969348"/>
          </a:xfrm>
          <a:prstGeom prst="rect">
            <a:avLst/>
          </a:prstGeom>
        </p:spPr>
      </p:pic>
      <p:pic>
        <p:nvPicPr>
          <p:cNvPr id="12" name="Image 11">
            <a:extLst>
              <a:ext uri="{FF2B5EF4-FFF2-40B4-BE49-F238E27FC236}">
                <a16:creationId xmlns:a16="http://schemas.microsoft.com/office/drawing/2014/main" id="{F5935214-A627-6E11-3761-E3242547C3DB}"/>
              </a:ext>
            </a:extLst>
          </p:cNvPr>
          <p:cNvPicPr>
            <a:picLocks noChangeAspect="1"/>
          </p:cNvPicPr>
          <p:nvPr/>
        </p:nvPicPr>
        <p:blipFill>
          <a:blip r:embed="rId11"/>
          <a:stretch>
            <a:fillRect/>
          </a:stretch>
        </p:blipFill>
        <p:spPr>
          <a:xfrm>
            <a:off x="2137961" y="4843578"/>
            <a:ext cx="3609145" cy="810838"/>
          </a:xfrm>
          <a:prstGeom prst="rect">
            <a:avLst/>
          </a:prstGeom>
        </p:spPr>
      </p:pic>
      <p:pic>
        <p:nvPicPr>
          <p:cNvPr id="13" name="Image 12">
            <a:extLst>
              <a:ext uri="{FF2B5EF4-FFF2-40B4-BE49-F238E27FC236}">
                <a16:creationId xmlns:a16="http://schemas.microsoft.com/office/drawing/2014/main" id="{4D6F026C-0CEF-FB36-F576-3C13C438525C}"/>
              </a:ext>
            </a:extLst>
          </p:cNvPr>
          <p:cNvPicPr>
            <a:picLocks noChangeAspect="1"/>
          </p:cNvPicPr>
          <p:nvPr/>
        </p:nvPicPr>
        <p:blipFill>
          <a:blip r:embed="rId12"/>
          <a:stretch>
            <a:fillRect/>
          </a:stretch>
        </p:blipFill>
        <p:spPr>
          <a:xfrm>
            <a:off x="2137758" y="5744885"/>
            <a:ext cx="3609145" cy="804742"/>
          </a:xfrm>
          <a:prstGeom prst="rect">
            <a:avLst/>
          </a:prstGeom>
        </p:spPr>
      </p:pic>
      <p:pic>
        <p:nvPicPr>
          <p:cNvPr id="14" name="Image 13">
            <a:extLst>
              <a:ext uri="{FF2B5EF4-FFF2-40B4-BE49-F238E27FC236}">
                <a16:creationId xmlns:a16="http://schemas.microsoft.com/office/drawing/2014/main" id="{043D4654-22DC-4CB6-A488-A2832D302DAF}"/>
              </a:ext>
            </a:extLst>
          </p:cNvPr>
          <p:cNvPicPr>
            <a:picLocks noChangeAspect="1"/>
          </p:cNvPicPr>
          <p:nvPr/>
        </p:nvPicPr>
        <p:blipFill>
          <a:blip r:embed="rId13"/>
          <a:stretch>
            <a:fillRect/>
          </a:stretch>
        </p:blipFill>
        <p:spPr>
          <a:xfrm>
            <a:off x="8012112" y="1285521"/>
            <a:ext cx="3968840" cy="323116"/>
          </a:xfrm>
          <a:prstGeom prst="rect">
            <a:avLst/>
          </a:prstGeom>
        </p:spPr>
      </p:pic>
      <p:pic>
        <p:nvPicPr>
          <p:cNvPr id="15" name="Image 14">
            <a:extLst>
              <a:ext uri="{FF2B5EF4-FFF2-40B4-BE49-F238E27FC236}">
                <a16:creationId xmlns:a16="http://schemas.microsoft.com/office/drawing/2014/main" id="{EAD89FC7-2659-EE44-CA2C-A27BF8A92388}"/>
              </a:ext>
            </a:extLst>
          </p:cNvPr>
          <p:cNvPicPr>
            <a:picLocks noChangeAspect="1"/>
          </p:cNvPicPr>
          <p:nvPr/>
        </p:nvPicPr>
        <p:blipFill>
          <a:blip r:embed="rId14"/>
          <a:stretch>
            <a:fillRect/>
          </a:stretch>
        </p:blipFill>
        <p:spPr>
          <a:xfrm>
            <a:off x="6083542" y="2028921"/>
            <a:ext cx="3615241" cy="1981372"/>
          </a:xfrm>
          <a:prstGeom prst="rect">
            <a:avLst/>
          </a:prstGeom>
        </p:spPr>
      </p:pic>
      <p:pic>
        <p:nvPicPr>
          <p:cNvPr id="16" name="Image 15">
            <a:extLst>
              <a:ext uri="{FF2B5EF4-FFF2-40B4-BE49-F238E27FC236}">
                <a16:creationId xmlns:a16="http://schemas.microsoft.com/office/drawing/2014/main" id="{6A609CD1-67E1-DD05-A559-4570B7F29565}"/>
              </a:ext>
            </a:extLst>
          </p:cNvPr>
          <p:cNvPicPr>
            <a:picLocks noChangeAspect="1"/>
          </p:cNvPicPr>
          <p:nvPr/>
        </p:nvPicPr>
        <p:blipFill>
          <a:blip r:embed="rId15"/>
          <a:stretch>
            <a:fillRect/>
          </a:stretch>
        </p:blipFill>
        <p:spPr>
          <a:xfrm>
            <a:off x="6077243" y="4160156"/>
            <a:ext cx="3615241" cy="1646063"/>
          </a:xfrm>
          <a:prstGeom prst="rect">
            <a:avLst/>
          </a:prstGeom>
        </p:spPr>
      </p:pic>
      <p:pic>
        <p:nvPicPr>
          <p:cNvPr id="17" name="Image 16">
            <a:extLst>
              <a:ext uri="{FF2B5EF4-FFF2-40B4-BE49-F238E27FC236}">
                <a16:creationId xmlns:a16="http://schemas.microsoft.com/office/drawing/2014/main" id="{0C9AE3FC-34F6-30D0-318D-52D05BDD4F10}"/>
              </a:ext>
            </a:extLst>
          </p:cNvPr>
          <p:cNvPicPr>
            <a:picLocks noChangeAspect="1"/>
          </p:cNvPicPr>
          <p:nvPr/>
        </p:nvPicPr>
        <p:blipFill>
          <a:blip r:embed="rId16"/>
          <a:stretch>
            <a:fillRect/>
          </a:stretch>
        </p:blipFill>
        <p:spPr>
          <a:xfrm>
            <a:off x="6077243" y="5946712"/>
            <a:ext cx="3615241" cy="469433"/>
          </a:xfrm>
          <a:prstGeom prst="rect">
            <a:avLst/>
          </a:prstGeom>
        </p:spPr>
      </p:pic>
      <p:sp>
        <p:nvSpPr>
          <p:cNvPr id="5" name="ZoneTexte 4">
            <a:extLst>
              <a:ext uri="{FF2B5EF4-FFF2-40B4-BE49-F238E27FC236}">
                <a16:creationId xmlns:a16="http://schemas.microsoft.com/office/drawing/2014/main" id="{7211C69A-ECB0-CAEE-C0FE-34D2C8E7ACC3}"/>
              </a:ext>
            </a:extLst>
          </p:cNvPr>
          <p:cNvSpPr txBox="1"/>
          <p:nvPr/>
        </p:nvSpPr>
        <p:spPr>
          <a:xfrm>
            <a:off x="4078123" y="271412"/>
            <a:ext cx="3337560" cy="830997"/>
          </a:xfrm>
          <a:prstGeom prst="rect">
            <a:avLst/>
          </a:prstGeom>
          <a:solidFill>
            <a:srgbClr val="D9F0E6"/>
          </a:solidFill>
          <a:ln>
            <a:solidFill>
              <a:schemeClr val="tx2">
                <a:lumMod val="75000"/>
                <a:lumOff val="25000"/>
              </a:schemeClr>
            </a:solidFill>
          </a:ln>
        </p:spPr>
        <p:txBody>
          <a:bodyPr wrap="square" rtlCol="0">
            <a:spAutoFit/>
          </a:bodyPr>
          <a:lstStyle>
            <a:defPPr>
              <a:defRPr lang="fr-FR"/>
            </a:defPPr>
            <a:lvl1pPr>
              <a:defRPr sz="1200" b="1">
                <a:solidFill>
                  <a:schemeClr val="tx2">
                    <a:lumMod val="75000"/>
                    <a:lumOff val="25000"/>
                  </a:schemeClr>
                </a:solidFill>
              </a:defRPr>
            </a:lvl1pPr>
          </a:lstStyle>
          <a:p>
            <a:r>
              <a:rPr lang="fr-FR" dirty="0"/>
              <a:t>EDITION DU LIVRE ET EDITION MUSICALE</a:t>
            </a:r>
          </a:p>
          <a:p>
            <a:r>
              <a:rPr lang="fr-FR" b="0" dirty="0">
                <a:solidFill>
                  <a:schemeClr val="tx1"/>
                </a:solidFill>
                <a:latin typeface="Arial" panose="020B0604020202020204" pitchFamily="34" charset="0"/>
                <a:cs typeface="Arial" panose="020B0604020202020204" pitchFamily="34" charset="0"/>
              </a:rPr>
              <a:t>Directeur(</a:t>
            </a:r>
            <a:r>
              <a:rPr lang="fr-FR" b="0" dirty="0" err="1">
                <a:solidFill>
                  <a:schemeClr val="tx1"/>
                </a:solidFill>
                <a:latin typeface="Arial" panose="020B0604020202020204" pitchFamily="34" charset="0"/>
                <a:cs typeface="Arial" panose="020B0604020202020204" pitchFamily="34" charset="0"/>
              </a:rPr>
              <a:t>trice</a:t>
            </a:r>
            <a:r>
              <a:rPr lang="fr-FR" b="0" dirty="0">
                <a:solidFill>
                  <a:schemeClr val="tx1"/>
                </a:solidFill>
                <a:latin typeface="Arial" panose="020B0604020202020204" pitchFamily="34" charset="0"/>
                <a:cs typeface="Arial" panose="020B0604020202020204" pitchFamily="34" charset="0"/>
              </a:rPr>
              <a:t>) éditorial(e)</a:t>
            </a:r>
          </a:p>
          <a:p>
            <a:r>
              <a:rPr lang="fr-FR" b="0" dirty="0">
                <a:solidFill>
                  <a:schemeClr val="tx1"/>
                </a:solidFill>
                <a:latin typeface="Arial" panose="020B0604020202020204" pitchFamily="34" charset="0"/>
                <a:cs typeface="Arial" panose="020B0604020202020204" pitchFamily="34" charset="0"/>
              </a:rPr>
              <a:t>Responsable d’édition</a:t>
            </a:r>
          </a:p>
          <a:p>
            <a:r>
              <a:rPr lang="fr-FR" b="0" dirty="0">
                <a:solidFill>
                  <a:schemeClr val="tx1"/>
                </a:solidFill>
                <a:latin typeface="Arial" panose="020B0604020202020204" pitchFamily="34" charset="0"/>
                <a:cs typeface="Arial" panose="020B0604020202020204" pitchFamily="34" charset="0"/>
              </a:rPr>
              <a:t>Assistant(e) d’édition</a:t>
            </a:r>
          </a:p>
        </p:txBody>
      </p:sp>
      <p:sp>
        <p:nvSpPr>
          <p:cNvPr id="6" name="ZoneTexte 5">
            <a:extLst>
              <a:ext uri="{FF2B5EF4-FFF2-40B4-BE49-F238E27FC236}">
                <a16:creationId xmlns:a16="http://schemas.microsoft.com/office/drawing/2014/main" id="{A2AAE4CA-7A08-EC49-30EF-8A1854F45781}"/>
              </a:ext>
            </a:extLst>
          </p:cNvPr>
          <p:cNvSpPr txBox="1"/>
          <p:nvPr/>
        </p:nvSpPr>
        <p:spPr>
          <a:xfrm>
            <a:off x="197803" y="266928"/>
            <a:ext cx="3337560" cy="1569660"/>
          </a:xfrm>
          <a:prstGeom prst="rect">
            <a:avLst/>
          </a:prstGeom>
          <a:solidFill>
            <a:srgbClr val="D9F0E6"/>
          </a:solidFill>
          <a:ln>
            <a:solidFill>
              <a:schemeClr val="tx2">
                <a:lumMod val="75000"/>
                <a:lumOff val="25000"/>
              </a:schemeClr>
            </a:solidFill>
          </a:ln>
        </p:spPr>
        <p:txBody>
          <a:bodyPr wrap="square" rtlCol="0">
            <a:spAutoFit/>
          </a:bodyPr>
          <a:lstStyle/>
          <a:p>
            <a:r>
              <a:rPr lang="fr-FR" sz="1200" b="1" dirty="0">
                <a:solidFill>
                  <a:schemeClr val="tx2">
                    <a:lumMod val="75000"/>
                    <a:lumOff val="25000"/>
                  </a:schemeClr>
                </a:solidFill>
              </a:rPr>
              <a:t>EDITION DU LIVRE</a:t>
            </a:r>
          </a:p>
          <a:p>
            <a:r>
              <a:rPr lang="fr-FR" sz="1200" dirty="0">
                <a:latin typeface="Arial" panose="020B0604020202020204" pitchFamily="34" charset="0"/>
                <a:cs typeface="Arial" panose="020B0604020202020204" pitchFamily="34" charset="0"/>
              </a:rPr>
              <a:t>Directeur(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littéraire</a:t>
            </a:r>
          </a:p>
          <a:p>
            <a:r>
              <a:rPr lang="fr-FR" sz="1200" dirty="0">
                <a:latin typeface="Arial" panose="020B0604020202020204" pitchFamily="34" charset="0"/>
                <a:cs typeface="Arial" panose="020B0604020202020204" pitchFamily="34" charset="0"/>
              </a:rPr>
              <a:t>Éditeur(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numérique / chef de projet numérique</a:t>
            </a:r>
          </a:p>
          <a:p>
            <a:r>
              <a:rPr lang="fr-FR" sz="1200" dirty="0">
                <a:latin typeface="Arial" panose="020B0604020202020204" pitchFamily="34" charset="0"/>
                <a:cs typeface="Arial" panose="020B0604020202020204" pitchFamily="34" charset="0"/>
              </a:rPr>
              <a:t>Éditeur(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de livres audios</a:t>
            </a:r>
          </a:p>
          <a:p>
            <a:r>
              <a:rPr lang="fr-FR" sz="1200" dirty="0">
                <a:latin typeface="Arial" panose="020B0604020202020204" pitchFamily="34" charset="0"/>
                <a:cs typeface="Arial" panose="020B0604020202020204" pitchFamily="34" charset="0"/>
              </a:rPr>
              <a:t>Responsable service correction</a:t>
            </a:r>
          </a:p>
          <a:p>
            <a:r>
              <a:rPr lang="fr-FR" sz="1200" dirty="0">
                <a:latin typeface="Arial" panose="020B0604020202020204" pitchFamily="34" charset="0"/>
                <a:cs typeface="Arial" panose="020B0604020202020204" pitchFamily="34" charset="0"/>
              </a:rPr>
              <a:t>Lecteur(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correcteur(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 Correcteur(</a:t>
            </a:r>
            <a:r>
              <a:rPr lang="fr-FR" sz="1200" dirty="0" err="1">
                <a:latin typeface="Arial" panose="020B0604020202020204" pitchFamily="34" charset="0"/>
                <a:cs typeface="Arial" panose="020B0604020202020204" pitchFamily="34" charset="0"/>
              </a:rPr>
              <a:t>trice</a:t>
            </a:r>
            <a:r>
              <a:rPr lang="fr-FR" sz="1200" dirty="0">
                <a:latin typeface="Arial" panose="020B0604020202020204" pitchFamily="34" charset="0"/>
                <a:cs typeface="Arial" panose="020B0604020202020204" pitchFamily="34" charset="0"/>
              </a:rPr>
              <a:t>) iconographe</a:t>
            </a:r>
          </a:p>
        </p:txBody>
      </p:sp>
    </p:spTree>
    <p:extLst>
      <p:ext uri="{BB962C8B-B14F-4D97-AF65-F5344CB8AC3E}">
        <p14:creationId xmlns:p14="http://schemas.microsoft.com/office/powerpoint/2010/main" val="3545380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4344780" y="1681317"/>
            <a:ext cx="7394935" cy="2517058"/>
          </a:xfrm>
        </p:spPr>
        <p:txBody>
          <a:bodyPr>
            <a:normAutofit fontScale="90000"/>
          </a:bodyPr>
          <a:lstStyle/>
          <a:p>
            <a:pPr lvl="0"/>
            <a:r>
              <a:rPr lang="fr-FR" sz="4000" b="1" dirty="0">
                <a:latin typeface="Aptos" panose="020B0004020202020204" pitchFamily="34" charset="0"/>
              </a:rPr>
              <a:t>Prévoyance de branche</a:t>
            </a:r>
            <a:br>
              <a:rPr lang="fr-FR" sz="4000" b="1" dirty="0">
                <a:latin typeface="Aptos" panose="020B0004020202020204" pitchFamily="34" charset="0"/>
              </a:rPr>
            </a:br>
            <a:br>
              <a:rPr lang="fr-FR" sz="4000" b="1" dirty="0">
                <a:latin typeface="Aptos" panose="020B0004020202020204" pitchFamily="34" charset="0"/>
              </a:rPr>
            </a:br>
            <a:br>
              <a:rPr lang="fr-FR" sz="4000" b="1" dirty="0">
                <a:latin typeface="Aptos" panose="020B0004020202020204" pitchFamily="34" charset="0"/>
              </a:rPr>
            </a:br>
            <a:r>
              <a:rPr lang="fr-FR" sz="4000" b="1" dirty="0">
                <a:latin typeface="Aptos" panose="020B0004020202020204" pitchFamily="34" charset="0"/>
              </a:rPr>
              <a:t>21 mai 2024</a:t>
            </a:r>
            <a:br>
              <a:rPr lang="fr-FR" sz="4000" b="1" dirty="0"/>
            </a:br>
            <a:endParaRPr lang="fr-FR"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3348B5F2-D39B-979B-38EF-51F8E6CE2E85}"/>
              </a:ext>
            </a:extLst>
          </p:cNvPr>
          <p:cNvSpPr>
            <a:spLocks noGrp="1"/>
          </p:cNvSpPr>
          <p:nvPr>
            <p:ph type="title"/>
          </p:nvPr>
        </p:nvSpPr>
        <p:spPr>
          <a:xfrm>
            <a:off x="1371600" y="294538"/>
            <a:ext cx="6743696" cy="1033669"/>
          </a:xfrm>
        </p:spPr>
        <p:txBody>
          <a:bodyPr>
            <a:normAutofit fontScale="90000"/>
          </a:bodyPr>
          <a:lstStyle/>
          <a:p>
            <a:r>
              <a:rPr lang="fr-FR" sz="4000" dirty="0">
                <a:solidFill>
                  <a:srgbClr val="FFFFFF"/>
                </a:solidFill>
              </a:rPr>
              <a:t>Qui est concerné par une convention collective ?</a:t>
            </a:r>
          </a:p>
        </p:txBody>
      </p:sp>
      <p:sp>
        <p:nvSpPr>
          <p:cNvPr id="3" name="ZoneTexte 2">
            <a:extLst>
              <a:ext uri="{FF2B5EF4-FFF2-40B4-BE49-F238E27FC236}">
                <a16:creationId xmlns:a16="http://schemas.microsoft.com/office/drawing/2014/main" id="{CCC7BBC9-1278-42A3-BFFA-A49E9BA9AB09}"/>
              </a:ext>
            </a:extLst>
          </p:cNvPr>
          <p:cNvSpPr txBox="1"/>
          <p:nvPr/>
        </p:nvSpPr>
        <p:spPr>
          <a:xfrm>
            <a:off x="6" y="1622745"/>
            <a:ext cx="12191994" cy="5235255"/>
          </a:xfrm>
          <a:prstGeom prst="rect">
            <a:avLst/>
          </a:prstGeom>
        </p:spPr>
        <p:txBody>
          <a:bodyPr vert="horz" lIns="91440" tIns="45720" rIns="91440" bIns="45720" rtlCol="0" anchor="ctr">
            <a:noAutofit/>
          </a:bodyPr>
          <a:lstStyle>
            <a:lvl1pPr marL="457200" indent="-457200">
              <a:lnSpc>
                <a:spcPct val="90000"/>
              </a:lnSpc>
              <a:spcBef>
                <a:spcPts val="1000"/>
              </a:spcBef>
              <a:buFont typeface="Arial" panose="020B0604020202020204" pitchFamily="34" charset="0"/>
              <a:buAutoNum type="arabicPeriod"/>
              <a:defRPr sz="2400"/>
            </a:lvl1pPr>
            <a:lvl2pPr marL="914400" lvl="1" indent="-457200">
              <a:lnSpc>
                <a:spcPct val="90000"/>
              </a:lnSpc>
              <a:spcBef>
                <a:spcPts val="500"/>
              </a:spcBef>
              <a:buFont typeface="Arial" panose="020B0604020202020204" pitchFamily="34" charset="0"/>
              <a:buAutoNum type="arabicPeriod"/>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600"/>
              </a:spcBef>
              <a:buFont typeface="Arial" panose="020B0604020202020204" pitchFamily="34" charset="0"/>
              <a:buChar char="•"/>
            </a:pPr>
            <a:r>
              <a:rPr lang="fr-FR" sz="2000" dirty="0"/>
              <a:t>Lorsqu'une convention collective s'applique à une entreprise, </a:t>
            </a:r>
            <a:r>
              <a:rPr lang="fr-FR" sz="2000" b="1" dirty="0"/>
              <a:t>tous les salariés de l'entreprise </a:t>
            </a:r>
            <a:r>
              <a:rPr lang="fr-FR" sz="2000" dirty="0"/>
              <a:t>liés par un contrat de travail (CDD: CDD : Contrat à durée déterminée, période d'essai, CDI: CDI : Contrat de travail à durée indéterminée, etc.) sont concernés.</a:t>
            </a:r>
          </a:p>
          <a:p>
            <a:pPr>
              <a:lnSpc>
                <a:spcPct val="100000"/>
              </a:lnSpc>
              <a:spcBef>
                <a:spcPts val="600"/>
              </a:spcBef>
              <a:buFont typeface="Arial" panose="020B0604020202020204" pitchFamily="34" charset="0"/>
              <a:buChar char="•"/>
            </a:pPr>
            <a:endParaRPr lang="fr-FR" sz="2000" dirty="0"/>
          </a:p>
          <a:p>
            <a:pPr>
              <a:lnSpc>
                <a:spcPct val="100000"/>
              </a:lnSpc>
              <a:spcBef>
                <a:spcPts val="600"/>
              </a:spcBef>
              <a:buFont typeface="Arial" panose="020B0604020202020204" pitchFamily="34" charset="0"/>
              <a:buChar char="•"/>
            </a:pPr>
            <a:r>
              <a:rPr lang="fr-FR" sz="2000" dirty="0"/>
              <a:t>Une convention collective est dite </a:t>
            </a:r>
            <a:r>
              <a:rPr lang="fr-FR" sz="2000" b="1" i="1" dirty="0"/>
              <a:t>contraignante</a:t>
            </a:r>
            <a:r>
              <a:rPr lang="fr-FR" sz="2000" dirty="0"/>
              <a:t>, c’est-à-dire qu’elle doit être appliquée par toutes les parties qui l’ont signée.</a:t>
            </a:r>
          </a:p>
          <a:p>
            <a:pPr>
              <a:lnSpc>
                <a:spcPct val="100000"/>
              </a:lnSpc>
              <a:spcBef>
                <a:spcPts val="600"/>
              </a:spcBef>
              <a:buFont typeface="Arial" panose="020B0604020202020204" pitchFamily="34" charset="0"/>
              <a:buChar char="•"/>
            </a:pPr>
            <a:endParaRPr lang="fr-FR" sz="2000" dirty="0"/>
          </a:p>
          <a:p>
            <a:pPr>
              <a:lnSpc>
                <a:spcPct val="100000"/>
              </a:lnSpc>
              <a:spcBef>
                <a:spcPts val="600"/>
              </a:spcBef>
              <a:buFont typeface="Arial" panose="020B0604020202020204" pitchFamily="34" charset="0"/>
              <a:buChar char="•"/>
            </a:pPr>
            <a:r>
              <a:rPr lang="fr-FR" sz="2000" dirty="0"/>
              <a:t>Lorsqu'elle a fait l’objet d’une </a:t>
            </a:r>
            <a:r>
              <a:rPr lang="fr-FR" sz="2000" b="1" i="1" dirty="0"/>
              <a:t>procédure d’extension </a:t>
            </a:r>
            <a:r>
              <a:rPr lang="fr-FR" sz="2000" dirty="0"/>
              <a:t>(Texte ministériel permettant de rendre les dispositions d'un texte applicables à l'ensemble d'une profession par le ministre chargé du travail), la convention collective est dite </a:t>
            </a:r>
            <a:r>
              <a:rPr lang="fr-FR" sz="2000" b="1" i="1" dirty="0"/>
              <a:t>étendue</a:t>
            </a:r>
            <a:r>
              <a:rPr lang="fr-FR" sz="2000" dirty="0"/>
              <a:t>. Elle devient alors </a:t>
            </a:r>
            <a:r>
              <a:rPr lang="fr-FR" sz="2000" b="1" dirty="0"/>
              <a:t>obligatoire</a:t>
            </a:r>
            <a:r>
              <a:rPr lang="fr-FR" sz="2000" dirty="0"/>
              <a:t> pour tous les employeurs et les salariés du secteur, </a:t>
            </a:r>
            <a:r>
              <a:rPr lang="fr-FR" sz="2000" b="1" dirty="0"/>
              <a:t>qu’ils soient membres des syndicats signataires ou non</a:t>
            </a:r>
            <a:r>
              <a:rPr lang="fr-FR" sz="2000" dirty="0"/>
              <a:t>.</a:t>
            </a:r>
          </a:p>
        </p:txBody>
      </p:sp>
    </p:spTree>
    <p:extLst>
      <p:ext uri="{BB962C8B-B14F-4D97-AF65-F5344CB8AC3E}">
        <p14:creationId xmlns:p14="http://schemas.microsoft.com/office/powerpoint/2010/main" val="270255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904509" y="1197033"/>
            <a:ext cx="7001736" cy="526984"/>
          </a:xfrm>
        </p:spPr>
        <p:txBody>
          <a:bodyPr>
            <a:normAutofit/>
          </a:bodyPr>
          <a:lstStyle/>
          <a:p>
            <a:r>
              <a:rPr lang="fr-FR" sz="2000" dirty="0"/>
              <a:t>contexte</a:t>
            </a:r>
          </a:p>
        </p:txBody>
      </p:sp>
      <p:sp>
        <p:nvSpPr>
          <p:cNvPr id="4" name="Espace réservé du contenu 3"/>
          <p:cNvSpPr>
            <a:spLocks noGrp="1"/>
          </p:cNvSpPr>
          <p:nvPr>
            <p:ph idx="1"/>
          </p:nvPr>
        </p:nvSpPr>
        <p:spPr>
          <a:xfrm>
            <a:off x="3300329" y="2027976"/>
            <a:ext cx="8722674" cy="4065006"/>
          </a:xfrm>
        </p:spPr>
        <p:txBody>
          <a:bodyPr>
            <a:normAutofit fontScale="70000" lnSpcReduction="20000"/>
          </a:bodyPr>
          <a:lstStyle/>
          <a:p>
            <a:pPr marL="285750" indent="-285750" algn="just">
              <a:lnSpc>
                <a:spcPct val="107000"/>
              </a:lnSpc>
              <a:spcAft>
                <a:spcPts val="800"/>
              </a:spcAft>
              <a:buClr>
                <a:srgbClr val="678BA1"/>
              </a:buClr>
              <a:buFont typeface="Wingdings" panose="05000000000000000000" pitchFamily="2" charset="2"/>
              <a:buChar char="Ø"/>
            </a:pPr>
            <a:r>
              <a:rPr lang="fr-FR" sz="1600" b="1" dirty="0"/>
              <a:t>édition de livres </a:t>
            </a:r>
          </a:p>
          <a:p>
            <a:pPr marL="501749" lvl="1" indent="-285750" algn="just">
              <a:lnSpc>
                <a:spcPct val="107000"/>
              </a:lnSpc>
              <a:spcAft>
                <a:spcPts val="800"/>
              </a:spcAft>
              <a:buClr>
                <a:srgbClr val="678BA1"/>
              </a:buClr>
              <a:buFont typeface="Wingdings" panose="05000000000000000000" pitchFamily="2" charset="2"/>
              <a:buChar char="§"/>
            </a:pPr>
            <a:r>
              <a:rPr lang="fr-FR" sz="1600" dirty="0"/>
              <a:t>régime de branche pour les non-cadres, très ancien, nécessitant d’être revue (relations très dégradées avec l’institut de prévoyance historique de la branche, remarques récurrentes des adhérents du Sne sur le manque d’interlocuteurs, le défaut de service)</a:t>
            </a:r>
          </a:p>
          <a:p>
            <a:pPr marL="501749" lvl="1" indent="-285750" algn="just">
              <a:lnSpc>
                <a:spcPct val="107000"/>
              </a:lnSpc>
              <a:spcAft>
                <a:spcPts val="800"/>
              </a:spcAft>
              <a:buClr>
                <a:srgbClr val="678BA1"/>
              </a:buClr>
              <a:buFont typeface="Wingdings" panose="05000000000000000000" pitchFamily="2" charset="2"/>
              <a:buChar char="§"/>
            </a:pPr>
            <a:r>
              <a:rPr lang="fr-FR" sz="1600" dirty="0"/>
              <a:t>contexte de regroupement de branches que s’engagent ces discussions </a:t>
            </a:r>
          </a:p>
          <a:p>
            <a:pPr lvl="1" indent="0" algn="just">
              <a:lnSpc>
                <a:spcPct val="107000"/>
              </a:lnSpc>
              <a:spcAft>
                <a:spcPts val="800"/>
              </a:spcAft>
              <a:buClr>
                <a:srgbClr val="678BA1"/>
              </a:buClr>
              <a:buNone/>
            </a:pPr>
            <a:endParaRPr lang="fr-FR" sz="1600" b="1" kern="100" dirty="0">
              <a:latin typeface="Calibri" panose="020F0502020204030204" pitchFamily="34" charset="0"/>
              <a:cs typeface="Times New Roman" panose="02020603050405020304" pitchFamily="18" charset="0"/>
            </a:endParaRPr>
          </a:p>
          <a:p>
            <a:pPr marL="285750" lvl="0" indent="-285750" algn="just">
              <a:lnSpc>
                <a:spcPct val="107000"/>
              </a:lnSpc>
              <a:spcAft>
                <a:spcPts val="800"/>
              </a:spcAft>
              <a:buClr>
                <a:srgbClr val="678BA1"/>
              </a:buClr>
              <a:buFont typeface="Wingdings" panose="05000000000000000000" pitchFamily="2" charset="2"/>
              <a:buChar char="Ø"/>
            </a:pPr>
            <a:r>
              <a:rPr lang="fr-FR" sz="1600" b="1" dirty="0"/>
              <a:t>édition phonographique </a:t>
            </a:r>
          </a:p>
          <a:p>
            <a:pPr marL="501749" lvl="1" indent="-285750" algn="just">
              <a:lnSpc>
                <a:spcPct val="107000"/>
              </a:lnSpc>
              <a:spcAft>
                <a:spcPts val="800"/>
              </a:spcAft>
              <a:buClr>
                <a:srgbClr val="678BA1"/>
              </a:buClr>
              <a:buFont typeface="Wingdings" panose="05000000000000000000" pitchFamily="2" charset="2"/>
              <a:buChar char="§"/>
            </a:pPr>
            <a:r>
              <a:rPr lang="fr-FR" sz="1600" dirty="0"/>
              <a:t>accord de branche prévoyance pour les non-cadres et les cadres, plus récent</a:t>
            </a:r>
          </a:p>
          <a:p>
            <a:pPr marL="501749" lvl="1" indent="-285750" algn="just">
              <a:lnSpc>
                <a:spcPct val="107000"/>
              </a:lnSpc>
              <a:spcAft>
                <a:spcPts val="800"/>
              </a:spcAft>
              <a:buClr>
                <a:srgbClr val="678BA1"/>
              </a:buClr>
              <a:buFont typeface="Wingdings" panose="05000000000000000000" pitchFamily="2" charset="2"/>
              <a:buChar char="§"/>
            </a:pPr>
            <a:r>
              <a:rPr lang="fr-FR" sz="1600" dirty="0"/>
              <a:t>Organisme recommandé est Audiens</a:t>
            </a:r>
          </a:p>
          <a:p>
            <a:pPr lvl="0" algn="just">
              <a:lnSpc>
                <a:spcPct val="107000"/>
              </a:lnSpc>
              <a:spcAft>
                <a:spcPts val="800"/>
              </a:spcAft>
            </a:pP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Clr>
                <a:srgbClr val="678BA1"/>
              </a:buClr>
              <a:buFont typeface="Wingdings" panose="05000000000000000000" pitchFamily="2" charset="2"/>
              <a:buChar char="Ø"/>
            </a:pPr>
            <a:r>
              <a:rPr lang="fr-FR" sz="1600" b="1" dirty="0"/>
              <a:t>édition de musique </a:t>
            </a:r>
          </a:p>
          <a:p>
            <a:pPr marL="501749" lvl="1" indent="-285750" algn="just">
              <a:lnSpc>
                <a:spcPct val="107000"/>
              </a:lnSpc>
              <a:spcAft>
                <a:spcPts val="800"/>
              </a:spcAft>
              <a:buClr>
                <a:srgbClr val="678BA1"/>
              </a:buClr>
              <a:buFont typeface="Wingdings" panose="05000000000000000000" pitchFamily="2" charset="2"/>
              <a:buChar char="§"/>
            </a:pPr>
            <a:r>
              <a:rPr lang="fr-FR" sz="1600" dirty="0"/>
              <a:t>pas de dispositif de branche</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buClr>
                <a:schemeClr val="accent5"/>
              </a:buClr>
            </a:pPr>
            <a:endParaRPr lang="fr-FR" sz="1600" dirty="0"/>
          </a:p>
        </p:txBody>
      </p:sp>
      <p:sp>
        <p:nvSpPr>
          <p:cNvPr id="8" name="Espace réservé du contenu 7"/>
          <p:cNvSpPr>
            <a:spLocks noGrp="1"/>
          </p:cNvSpPr>
          <p:nvPr>
            <p:ph idx="4294967295"/>
          </p:nvPr>
        </p:nvSpPr>
        <p:spPr>
          <a:xfrm>
            <a:off x="873448" y="3339327"/>
            <a:ext cx="2193160" cy="464486"/>
          </a:xfrm>
        </p:spPr>
        <p:txBody>
          <a:bodyPr>
            <a:normAutofit fontScale="40000" lnSpcReduction="20000"/>
          </a:bodyPr>
          <a:lstStyle/>
          <a:p>
            <a:r>
              <a:rPr lang="fr-FR" b="1" dirty="0">
                <a:solidFill>
                  <a:schemeClr val="bg1"/>
                </a:solidFill>
                <a:latin typeface="Aptos" panose="020B0004020202020204" pitchFamily="34" charset="0"/>
              </a:rPr>
              <a:t>Prévoyance</a:t>
            </a:r>
          </a:p>
          <a:p>
            <a:r>
              <a:rPr lang="fr-FR" b="1" dirty="0">
                <a:solidFill>
                  <a:schemeClr val="bg1"/>
                </a:solidFill>
                <a:latin typeface="Aptos" panose="020B0004020202020204" pitchFamily="34" charset="0"/>
              </a:rPr>
              <a:t>21 mai 2024</a:t>
            </a:r>
          </a:p>
        </p:txBody>
      </p:sp>
      <p:sp>
        <p:nvSpPr>
          <p:cNvPr id="2" name="Espace réservé du numéro de diapositive 1">
            <a:extLst>
              <a:ext uri="{FF2B5EF4-FFF2-40B4-BE49-F238E27FC236}">
                <a16:creationId xmlns:a16="http://schemas.microsoft.com/office/drawing/2014/main" id="{0301B9AC-5F68-60E9-4BB5-D9685D6C0040}"/>
              </a:ext>
            </a:extLst>
          </p:cNvPr>
          <p:cNvSpPr>
            <a:spLocks noGrp="1"/>
          </p:cNvSpPr>
          <p:nvPr>
            <p:ph type="sldNum" sz="quarter" idx="8"/>
          </p:nvPr>
        </p:nvSpPr>
        <p:spPr/>
        <p:txBody>
          <a:bodyPr/>
          <a:lstStyle/>
          <a:p>
            <a:pPr lvl="0"/>
            <a:fld id="{35739852-5ECA-4BB2-8CB7-5D0D137C0042}" type="slidenum">
              <a:rPr lang="fr-FR" smtClean="0"/>
              <a:t>30</a:t>
            </a:fld>
            <a:endParaRPr lang="fr-FR"/>
          </a:p>
        </p:txBody>
      </p:sp>
    </p:spTree>
    <p:extLst>
      <p:ext uri="{BB962C8B-B14F-4D97-AF65-F5344CB8AC3E}">
        <p14:creationId xmlns:p14="http://schemas.microsoft.com/office/powerpoint/2010/main" val="2504916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879571" y="1213657"/>
            <a:ext cx="7026674" cy="510359"/>
          </a:xfrm>
        </p:spPr>
        <p:txBody>
          <a:bodyPr>
            <a:normAutofit/>
          </a:bodyPr>
          <a:lstStyle/>
          <a:p>
            <a:r>
              <a:rPr lang="fr-FR" sz="2000" dirty="0"/>
              <a:t>procédure et garanties principales</a:t>
            </a:r>
          </a:p>
        </p:txBody>
      </p:sp>
      <p:sp>
        <p:nvSpPr>
          <p:cNvPr id="4" name="Espace réservé du contenu 3"/>
          <p:cNvSpPr>
            <a:spLocks noGrp="1"/>
          </p:cNvSpPr>
          <p:nvPr>
            <p:ph idx="1"/>
          </p:nvPr>
        </p:nvSpPr>
        <p:spPr>
          <a:xfrm>
            <a:off x="3473064" y="2670484"/>
            <a:ext cx="8559930" cy="2825453"/>
          </a:xfrm>
        </p:spPr>
        <p:txBody>
          <a:bodyPr>
            <a:normAutofit lnSpcReduction="10000"/>
          </a:bodyPr>
          <a:lstStyle/>
          <a:p>
            <a:pPr algn="just"/>
            <a:endParaRPr lang="fr-FR" sz="1200" dirty="0"/>
          </a:p>
          <a:p>
            <a:pPr marL="285750" indent="-285750" algn="just">
              <a:buClr>
                <a:srgbClr val="678BA1"/>
              </a:buClr>
              <a:buFont typeface="Wingdings" panose="05000000000000000000" pitchFamily="2" charset="2"/>
              <a:buChar char="Ø"/>
            </a:pPr>
            <a:r>
              <a:rPr lang="fr-FR" sz="1600" dirty="0"/>
              <a:t>Procédure d’appel à la concurrence</a:t>
            </a:r>
          </a:p>
          <a:p>
            <a:pPr algn="just">
              <a:buClr>
                <a:srgbClr val="678BA1"/>
              </a:buClr>
            </a:pPr>
            <a:endParaRPr lang="fr-FR" sz="1600" dirty="0"/>
          </a:p>
          <a:p>
            <a:pPr marL="285750" indent="-285750" algn="just">
              <a:buClr>
                <a:srgbClr val="678BA1"/>
              </a:buClr>
              <a:buFont typeface="Wingdings" panose="05000000000000000000" pitchFamily="2" charset="2"/>
              <a:buChar char="Ø"/>
            </a:pPr>
            <a:endParaRPr lang="fr-FR" sz="1600" dirty="0"/>
          </a:p>
          <a:p>
            <a:pPr marL="285750" indent="-285750" algn="just">
              <a:buClr>
                <a:srgbClr val="678BA1"/>
              </a:buClr>
              <a:buFont typeface="Wingdings" panose="05000000000000000000" pitchFamily="2" charset="2"/>
              <a:buChar char="Ø"/>
            </a:pPr>
            <a:r>
              <a:rPr lang="fr-FR" sz="1600" dirty="0"/>
              <a:t>Pour mise en place d’une recommandation d’un ou plusieurs organismes assureurs</a:t>
            </a:r>
          </a:p>
          <a:p>
            <a:pPr marL="285750" indent="-285750" algn="just">
              <a:buClr>
                <a:srgbClr val="678BA1"/>
              </a:buClr>
              <a:buFont typeface="Wingdings" panose="05000000000000000000" pitchFamily="2" charset="2"/>
              <a:buChar char="Ø"/>
            </a:pPr>
            <a:endParaRPr lang="fr-FR" sz="1600" dirty="0"/>
          </a:p>
          <a:p>
            <a:pPr algn="just">
              <a:buClr>
                <a:srgbClr val="678BA1"/>
              </a:buClr>
            </a:pPr>
            <a:endParaRPr lang="fr-FR" sz="1600" dirty="0"/>
          </a:p>
          <a:p>
            <a:pPr marL="285750" indent="-285750" algn="just">
              <a:buClr>
                <a:srgbClr val="678BA1"/>
              </a:buClr>
              <a:buFont typeface="Wingdings" panose="05000000000000000000" pitchFamily="2" charset="2"/>
              <a:buChar char="Ø"/>
            </a:pPr>
            <a:r>
              <a:rPr lang="fr-FR" sz="1600" dirty="0"/>
              <a:t>Accompagnement par un actuaire indépendant pendant toute la procédure et possibilité de suivi du régime </a:t>
            </a:r>
          </a:p>
          <a:p>
            <a:pPr marL="285750" indent="-285750" algn="just">
              <a:buClr>
                <a:schemeClr val="accent5"/>
              </a:buClr>
              <a:buFont typeface="Wingdings" panose="05000000000000000000" pitchFamily="2" charset="2"/>
              <a:buChar char="ü"/>
            </a:pPr>
            <a:endParaRPr lang="fr-FR" b="1" dirty="0"/>
          </a:p>
          <a:p>
            <a:pPr marL="285750" indent="-285750">
              <a:buFontTx/>
              <a:buChar char="-"/>
            </a:pPr>
            <a:endParaRPr lang="fr-FR" dirty="0"/>
          </a:p>
        </p:txBody>
      </p:sp>
      <p:sp>
        <p:nvSpPr>
          <p:cNvPr id="8" name="Espace réservé du contenu 7"/>
          <p:cNvSpPr>
            <a:spLocks noGrp="1"/>
          </p:cNvSpPr>
          <p:nvPr>
            <p:ph idx="4294967295"/>
          </p:nvPr>
        </p:nvSpPr>
        <p:spPr>
          <a:xfrm>
            <a:off x="844265" y="3183684"/>
            <a:ext cx="2193160" cy="464486"/>
          </a:xfrm>
        </p:spPr>
        <p:txBody>
          <a:bodyPr>
            <a:normAutofit fontScale="40000" lnSpcReduction="20000"/>
          </a:bodyPr>
          <a:lstStyle/>
          <a:p>
            <a:r>
              <a:rPr lang="fr-FR" b="1" dirty="0">
                <a:solidFill>
                  <a:schemeClr val="bg1"/>
                </a:solidFill>
                <a:latin typeface="Aptos" panose="020B0004020202020204" pitchFamily="34" charset="0"/>
              </a:rPr>
              <a:t>Prévoyance</a:t>
            </a:r>
          </a:p>
          <a:p>
            <a:r>
              <a:rPr lang="fr-FR" b="1" dirty="0">
                <a:solidFill>
                  <a:schemeClr val="bg1"/>
                </a:solidFill>
                <a:latin typeface="Aptos" panose="020B0004020202020204" pitchFamily="34" charset="0"/>
              </a:rPr>
              <a:t>21 mai 2024</a:t>
            </a:r>
          </a:p>
        </p:txBody>
      </p:sp>
      <p:sp>
        <p:nvSpPr>
          <p:cNvPr id="2" name="Espace réservé du numéro de diapositive 1">
            <a:extLst>
              <a:ext uri="{FF2B5EF4-FFF2-40B4-BE49-F238E27FC236}">
                <a16:creationId xmlns:a16="http://schemas.microsoft.com/office/drawing/2014/main" id="{0CE1B6C8-BAE8-044C-BD12-8B3F56A69ACB}"/>
              </a:ext>
            </a:extLst>
          </p:cNvPr>
          <p:cNvSpPr>
            <a:spLocks noGrp="1"/>
          </p:cNvSpPr>
          <p:nvPr>
            <p:ph type="sldNum" sz="quarter" idx="8"/>
          </p:nvPr>
        </p:nvSpPr>
        <p:spPr/>
        <p:txBody>
          <a:bodyPr/>
          <a:lstStyle/>
          <a:p>
            <a:pPr lvl="0"/>
            <a:fld id="{35739852-5ECA-4BB2-8CB7-5D0D137C0042}" type="slidenum">
              <a:rPr lang="fr-FR" smtClean="0"/>
              <a:t>31</a:t>
            </a:fld>
            <a:endParaRPr lang="fr-FR"/>
          </a:p>
        </p:txBody>
      </p:sp>
    </p:spTree>
    <p:extLst>
      <p:ext uri="{BB962C8B-B14F-4D97-AF65-F5344CB8AC3E}">
        <p14:creationId xmlns:p14="http://schemas.microsoft.com/office/powerpoint/2010/main" val="668612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879571" y="1213657"/>
            <a:ext cx="7026674" cy="510359"/>
          </a:xfrm>
        </p:spPr>
        <p:txBody>
          <a:bodyPr>
            <a:normAutofit/>
          </a:bodyPr>
          <a:lstStyle/>
          <a:p>
            <a:r>
              <a:rPr lang="fr-FR" sz="2000" dirty="0"/>
              <a:t>Régime et garanties principales</a:t>
            </a:r>
          </a:p>
        </p:txBody>
      </p:sp>
      <p:sp>
        <p:nvSpPr>
          <p:cNvPr id="4" name="Espace réservé du contenu 3"/>
          <p:cNvSpPr>
            <a:spLocks noGrp="1"/>
          </p:cNvSpPr>
          <p:nvPr>
            <p:ph idx="1"/>
          </p:nvPr>
        </p:nvSpPr>
        <p:spPr>
          <a:xfrm>
            <a:off x="3346315" y="1855674"/>
            <a:ext cx="8617085" cy="7710893"/>
          </a:xfrm>
        </p:spPr>
        <p:txBody>
          <a:bodyPr/>
          <a:lstStyle/>
          <a:p>
            <a:pPr marL="285750" indent="-285750">
              <a:buClr>
                <a:srgbClr val="678BA1"/>
              </a:buClr>
              <a:buFont typeface="Wingdings" panose="05000000000000000000" pitchFamily="2" charset="2"/>
              <a:buChar char="Ø"/>
            </a:pPr>
            <a:r>
              <a:rPr lang="fr-FR" sz="1600" b="1" dirty="0"/>
              <a:t>Régime cadres / non- cadres</a:t>
            </a:r>
          </a:p>
          <a:p>
            <a:endParaRPr lang="fr-FR" sz="1200" dirty="0"/>
          </a:p>
          <a:p>
            <a:pPr marL="285750" indent="-285750">
              <a:buClr>
                <a:srgbClr val="678BA1"/>
              </a:buClr>
              <a:buFont typeface="Wingdings" panose="05000000000000000000" pitchFamily="2" charset="2"/>
              <a:buChar char="Ø"/>
            </a:pPr>
            <a:r>
              <a:rPr lang="fr-FR" sz="1600" b="1" dirty="0"/>
              <a:t>Les garanties cadres / non-cadres identiques mais montants différenciés et des garanties optionnelles</a:t>
            </a:r>
          </a:p>
          <a:p>
            <a:pPr>
              <a:buClr>
                <a:srgbClr val="678BA1"/>
              </a:buClr>
            </a:pPr>
            <a:endParaRPr lang="fr-FR" sz="1200" dirty="0"/>
          </a:p>
          <a:p>
            <a:pPr marL="501749" lvl="3" indent="-285750">
              <a:buClr>
                <a:srgbClr val="678BA1"/>
              </a:buClr>
              <a:buFont typeface="Wingdings" panose="05000000000000000000" pitchFamily="2" charset="2"/>
              <a:buChar char="§"/>
            </a:pPr>
            <a:r>
              <a:rPr lang="fr-FR" sz="1600" b="1" dirty="0"/>
              <a:t>Garanties cadres et non cadres</a:t>
            </a:r>
          </a:p>
          <a:p>
            <a:pPr marL="501749" lvl="3" indent="-285750">
              <a:lnSpc>
                <a:spcPct val="100000"/>
              </a:lnSpc>
              <a:spcBef>
                <a:spcPts val="0"/>
              </a:spcBef>
              <a:buClr>
                <a:srgbClr val="678BA1"/>
              </a:buClr>
              <a:buFont typeface="Arial" panose="020B0604020202020204" pitchFamily="34" charset="0"/>
              <a:buChar char="•"/>
            </a:pPr>
            <a:r>
              <a:rPr lang="fr-FR" sz="1600" dirty="0"/>
              <a:t>Décès – invalidité absolue et définitive</a:t>
            </a:r>
          </a:p>
          <a:p>
            <a:pPr marL="501749" lvl="3" indent="-285750">
              <a:lnSpc>
                <a:spcPct val="100000"/>
              </a:lnSpc>
              <a:spcBef>
                <a:spcPts val="0"/>
              </a:spcBef>
              <a:buClr>
                <a:srgbClr val="678BA1"/>
              </a:buClr>
              <a:buFont typeface="Arial" panose="020B0604020202020204" pitchFamily="34" charset="0"/>
              <a:buChar char="•"/>
            </a:pPr>
            <a:r>
              <a:rPr lang="fr-FR" sz="1600" dirty="0"/>
              <a:t>Rentes</a:t>
            </a:r>
          </a:p>
          <a:p>
            <a:pPr marL="501749" lvl="3" indent="-285750">
              <a:lnSpc>
                <a:spcPct val="100000"/>
              </a:lnSpc>
              <a:spcBef>
                <a:spcPts val="0"/>
              </a:spcBef>
              <a:buClr>
                <a:srgbClr val="678BA1"/>
              </a:buClr>
              <a:buFont typeface="Arial" panose="020B0604020202020204" pitchFamily="34" charset="0"/>
              <a:buChar char="•"/>
            </a:pPr>
            <a:r>
              <a:rPr lang="fr-FR" sz="1600" dirty="0"/>
              <a:t>Incapacité temporaire de travail (en relai/complément des obligations de l’employeur et sous déduction de la sécurité sociale)</a:t>
            </a:r>
          </a:p>
          <a:p>
            <a:pPr marL="501749" lvl="3" indent="-285750">
              <a:lnSpc>
                <a:spcPct val="100000"/>
              </a:lnSpc>
              <a:spcBef>
                <a:spcPts val="0"/>
              </a:spcBef>
              <a:buClr>
                <a:srgbClr val="678BA1"/>
              </a:buClr>
              <a:buFont typeface="Arial" panose="020B0604020202020204" pitchFamily="34" charset="0"/>
              <a:buChar char="•"/>
            </a:pPr>
            <a:r>
              <a:rPr lang="fr-FR" sz="1600" dirty="0"/>
              <a:t>Invalidité – incapacité permanente professionnelle (sous déduction de la sécurité sociale)</a:t>
            </a:r>
          </a:p>
          <a:p>
            <a:pPr lvl="3" indent="0">
              <a:lnSpc>
                <a:spcPct val="100000"/>
              </a:lnSpc>
              <a:spcBef>
                <a:spcPts val="0"/>
              </a:spcBef>
              <a:buClr>
                <a:srgbClr val="678BA1"/>
              </a:buClr>
              <a:buNone/>
            </a:pPr>
            <a:endParaRPr lang="fr-FR" sz="1200" dirty="0"/>
          </a:p>
          <a:p>
            <a:pPr marL="285750" indent="-285750">
              <a:buClr>
                <a:srgbClr val="678BA1"/>
              </a:buClr>
              <a:buFont typeface="Wingdings" panose="05000000000000000000" pitchFamily="2" charset="2"/>
              <a:buChar char="Ø"/>
            </a:pPr>
            <a:r>
              <a:rPr lang="fr-FR" sz="1600" b="1" dirty="0"/>
              <a:t>Garanties optionnelles : </a:t>
            </a:r>
          </a:p>
          <a:p>
            <a:pPr marL="501749" lvl="3" indent="-285750">
              <a:buClr>
                <a:srgbClr val="678BA1"/>
              </a:buClr>
              <a:buFont typeface="Wingdings" panose="05000000000000000000" pitchFamily="2" charset="2"/>
              <a:buChar char="§"/>
            </a:pPr>
            <a:r>
              <a:rPr lang="fr-FR" sz="1600" dirty="0"/>
              <a:t>Congés aux aidants familiaux</a:t>
            </a:r>
          </a:p>
          <a:p>
            <a:pPr marL="501749" lvl="3" indent="-285750">
              <a:buClr>
                <a:srgbClr val="678BA1"/>
              </a:buClr>
              <a:buFont typeface="Wingdings" panose="05000000000000000000" pitchFamily="2" charset="2"/>
              <a:buChar char="§"/>
            </a:pPr>
            <a:r>
              <a:rPr lang="fr-FR" sz="1600" dirty="0"/>
              <a:t>Dépendance (en risque)</a:t>
            </a:r>
          </a:p>
          <a:p>
            <a:pPr marL="501749" lvl="3" indent="-285750">
              <a:buClr>
                <a:srgbClr val="678BA1"/>
              </a:buClr>
              <a:buFont typeface="Wingdings" panose="05000000000000000000" pitchFamily="2" charset="2"/>
              <a:buChar char="§"/>
            </a:pPr>
            <a:r>
              <a:rPr lang="fr-FR" sz="1600" dirty="0"/>
              <a:t>Dépendance (en points transformée en rente viagère à l’entrée en dépendance)</a:t>
            </a:r>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p:txBody>
      </p:sp>
      <p:sp>
        <p:nvSpPr>
          <p:cNvPr id="8" name="Espace réservé du contenu 7"/>
          <p:cNvSpPr>
            <a:spLocks noGrp="1"/>
          </p:cNvSpPr>
          <p:nvPr>
            <p:ph idx="4294967295"/>
          </p:nvPr>
        </p:nvSpPr>
        <p:spPr>
          <a:xfrm>
            <a:off x="844265" y="3183684"/>
            <a:ext cx="2193160" cy="464486"/>
          </a:xfrm>
        </p:spPr>
        <p:txBody>
          <a:bodyPr>
            <a:normAutofit fontScale="40000" lnSpcReduction="20000"/>
          </a:bodyPr>
          <a:lstStyle/>
          <a:p>
            <a:r>
              <a:rPr lang="fr-FR" b="1" dirty="0">
                <a:solidFill>
                  <a:schemeClr val="bg1"/>
                </a:solidFill>
                <a:latin typeface="Aptos" panose="020B0004020202020204" pitchFamily="34" charset="0"/>
              </a:rPr>
              <a:t>Prévoyance</a:t>
            </a:r>
          </a:p>
          <a:p>
            <a:r>
              <a:rPr lang="fr-FR" b="1" dirty="0">
                <a:solidFill>
                  <a:schemeClr val="bg1"/>
                </a:solidFill>
                <a:latin typeface="Aptos" panose="020B0004020202020204" pitchFamily="34" charset="0"/>
              </a:rPr>
              <a:t>21 mai 2024</a:t>
            </a:r>
          </a:p>
        </p:txBody>
      </p:sp>
      <p:sp>
        <p:nvSpPr>
          <p:cNvPr id="2" name="Espace réservé du numéro de diapositive 1">
            <a:extLst>
              <a:ext uri="{FF2B5EF4-FFF2-40B4-BE49-F238E27FC236}">
                <a16:creationId xmlns:a16="http://schemas.microsoft.com/office/drawing/2014/main" id="{0CE1B6C8-BAE8-044C-BD12-8B3F56A69ACB}"/>
              </a:ext>
            </a:extLst>
          </p:cNvPr>
          <p:cNvSpPr>
            <a:spLocks noGrp="1"/>
          </p:cNvSpPr>
          <p:nvPr>
            <p:ph type="sldNum" sz="quarter" idx="8"/>
          </p:nvPr>
        </p:nvSpPr>
        <p:spPr/>
        <p:txBody>
          <a:bodyPr/>
          <a:lstStyle/>
          <a:p>
            <a:pPr lvl="0"/>
            <a:fld id="{35739852-5ECA-4BB2-8CB7-5D0D137C0042}" type="slidenum">
              <a:rPr lang="fr-FR" smtClean="0"/>
              <a:t>32</a:t>
            </a:fld>
            <a:endParaRPr lang="fr-FR"/>
          </a:p>
        </p:txBody>
      </p:sp>
    </p:spTree>
    <p:extLst>
      <p:ext uri="{BB962C8B-B14F-4D97-AF65-F5344CB8AC3E}">
        <p14:creationId xmlns:p14="http://schemas.microsoft.com/office/powerpoint/2010/main" val="41609520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838007" y="997527"/>
            <a:ext cx="7290261" cy="726490"/>
          </a:xfrm>
        </p:spPr>
        <p:txBody>
          <a:bodyPr>
            <a:normAutofit/>
          </a:bodyPr>
          <a:lstStyle/>
          <a:p>
            <a:r>
              <a:rPr lang="fr-FR" sz="2000" dirty="0"/>
              <a:t>CALENDRIER DE LA PROCEDURE</a:t>
            </a:r>
          </a:p>
        </p:txBody>
      </p:sp>
      <p:sp>
        <p:nvSpPr>
          <p:cNvPr id="4" name="Espace réservé du contenu 3"/>
          <p:cNvSpPr>
            <a:spLocks noGrp="1"/>
          </p:cNvSpPr>
          <p:nvPr>
            <p:ph idx="1"/>
          </p:nvPr>
        </p:nvSpPr>
        <p:spPr>
          <a:xfrm>
            <a:off x="3242506" y="1894024"/>
            <a:ext cx="8689961" cy="4180851"/>
          </a:xfrm>
        </p:spPr>
        <p:txBody>
          <a:bodyPr>
            <a:normAutofit fontScale="92500" lnSpcReduction="10000"/>
          </a:bodyPr>
          <a:lstStyle/>
          <a:p>
            <a:pPr lvl="4">
              <a:buClr>
                <a:srgbClr val="678BA1"/>
              </a:buClr>
            </a:pPr>
            <a:r>
              <a:rPr lang="fr-FR" sz="1050" b="1" dirty="0"/>
              <a:t>3 phases </a:t>
            </a:r>
          </a:p>
          <a:p>
            <a:pPr lvl="4">
              <a:buClr>
                <a:srgbClr val="678BA1"/>
              </a:buClr>
            </a:pPr>
            <a:endParaRPr lang="fr-FR" sz="1050" b="1" dirty="0"/>
          </a:p>
          <a:p>
            <a:pPr marL="387449" lvl="4" indent="-171450">
              <a:buClr>
                <a:srgbClr val="678BA1"/>
              </a:buClr>
              <a:buFont typeface="Wingdings" panose="05000000000000000000" pitchFamily="2" charset="2"/>
              <a:buChar char="Ø"/>
            </a:pPr>
            <a:r>
              <a:rPr lang="fr-FR" sz="1200" dirty="0"/>
              <a:t>Procédure d’appel à concurrence (rappel)</a:t>
            </a:r>
          </a:p>
          <a:p>
            <a:pPr marL="387449" lvl="4" indent="-171450">
              <a:buClr>
                <a:srgbClr val="678BA1"/>
              </a:buClr>
              <a:buFont typeface="Wingdings" panose="05000000000000000000" pitchFamily="2" charset="2"/>
              <a:buChar char="Ø"/>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lvl="4">
              <a:buClr>
                <a:srgbClr val="678BA1"/>
              </a:buClr>
            </a:pPr>
            <a:endParaRPr lang="fr-FR" sz="1050" dirty="0"/>
          </a:p>
          <a:p>
            <a:pPr marL="387449" lvl="4" indent="-171450">
              <a:buClr>
                <a:srgbClr val="678BA1"/>
              </a:buClr>
              <a:buFont typeface="Wingdings" panose="05000000000000000000" pitchFamily="2" charset="2"/>
              <a:buChar char="Ø"/>
            </a:pPr>
            <a:r>
              <a:rPr lang="fr-FR" sz="1200" dirty="0"/>
              <a:t>Négociation d’un accord collectif en septembre pour conclusion au plus tard mi-octobre</a:t>
            </a:r>
          </a:p>
          <a:p>
            <a:pPr marL="387449" lvl="4" indent="-171450">
              <a:buClr>
                <a:srgbClr val="678BA1"/>
              </a:buClr>
              <a:buFont typeface="Wingdings" panose="05000000000000000000" pitchFamily="2" charset="2"/>
              <a:buChar char="Ø"/>
            </a:pPr>
            <a:endParaRPr lang="fr-FR" sz="1200" dirty="0"/>
          </a:p>
          <a:p>
            <a:pPr marL="387449" lvl="4" indent="-171450">
              <a:buClr>
                <a:srgbClr val="678BA1"/>
              </a:buClr>
              <a:buFont typeface="Wingdings" panose="05000000000000000000" pitchFamily="2" charset="2"/>
              <a:buChar char="Ø"/>
            </a:pPr>
            <a:r>
              <a:rPr lang="fr-FR" sz="1200" dirty="0"/>
              <a:t>Au niveau des entreprises : si nécessité ou souhait de changer d’assureur : résiliation du contrat au plus tard le 31 octobre 2024 pour mise en place du nouveau régime le 1er janvier 2025</a:t>
            </a:r>
          </a:p>
          <a:p>
            <a:pPr lvl="4">
              <a:buClr>
                <a:schemeClr val="accent5"/>
              </a:buClr>
            </a:pPr>
            <a:endParaRPr lang="fr-FR" sz="1050" dirty="0"/>
          </a:p>
          <a:p>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a:p>
            <a:pPr marL="285750" indent="-285750">
              <a:buFontTx/>
              <a:buChar char="-"/>
            </a:pPr>
            <a:endParaRPr lang="fr-FR" sz="1200" dirty="0"/>
          </a:p>
        </p:txBody>
      </p:sp>
      <p:sp>
        <p:nvSpPr>
          <p:cNvPr id="8" name="Espace réservé du contenu 7"/>
          <p:cNvSpPr>
            <a:spLocks noGrp="1"/>
          </p:cNvSpPr>
          <p:nvPr>
            <p:ph idx="4294967295"/>
          </p:nvPr>
        </p:nvSpPr>
        <p:spPr>
          <a:xfrm>
            <a:off x="844265" y="3183684"/>
            <a:ext cx="2193160" cy="464486"/>
          </a:xfrm>
        </p:spPr>
        <p:txBody>
          <a:bodyPr>
            <a:normAutofit fontScale="40000" lnSpcReduction="20000"/>
          </a:bodyPr>
          <a:lstStyle/>
          <a:p>
            <a:r>
              <a:rPr lang="fr-FR" b="1" dirty="0">
                <a:solidFill>
                  <a:schemeClr val="bg1"/>
                </a:solidFill>
                <a:latin typeface="Aptos" panose="020B0004020202020204" pitchFamily="34" charset="0"/>
              </a:rPr>
              <a:t>Prévoyance</a:t>
            </a:r>
          </a:p>
          <a:p>
            <a:r>
              <a:rPr lang="fr-FR" b="1" dirty="0">
                <a:solidFill>
                  <a:schemeClr val="bg1"/>
                </a:solidFill>
                <a:latin typeface="Aptos" panose="020B0004020202020204" pitchFamily="34" charset="0"/>
              </a:rPr>
              <a:t>21 mai 2024</a:t>
            </a:r>
          </a:p>
        </p:txBody>
      </p:sp>
      <p:sp>
        <p:nvSpPr>
          <p:cNvPr id="2" name="Espace réservé du numéro de diapositive 1">
            <a:extLst>
              <a:ext uri="{FF2B5EF4-FFF2-40B4-BE49-F238E27FC236}">
                <a16:creationId xmlns:a16="http://schemas.microsoft.com/office/drawing/2014/main" id="{0FBA7392-4F48-0D19-381E-F873A6F38BBE}"/>
              </a:ext>
            </a:extLst>
          </p:cNvPr>
          <p:cNvSpPr>
            <a:spLocks noGrp="1"/>
          </p:cNvSpPr>
          <p:nvPr>
            <p:ph type="sldNum" sz="quarter" idx="8"/>
          </p:nvPr>
        </p:nvSpPr>
        <p:spPr/>
        <p:txBody>
          <a:bodyPr/>
          <a:lstStyle/>
          <a:p>
            <a:pPr lvl="0"/>
            <a:fld id="{35739852-5ECA-4BB2-8CB7-5D0D137C0042}" type="slidenum">
              <a:rPr lang="fr-FR" smtClean="0"/>
              <a:t>33</a:t>
            </a:fld>
            <a:endParaRPr lang="fr-FR"/>
          </a:p>
        </p:txBody>
      </p:sp>
      <p:graphicFrame>
        <p:nvGraphicFramePr>
          <p:cNvPr id="5" name="Tableau 4">
            <a:extLst>
              <a:ext uri="{FF2B5EF4-FFF2-40B4-BE49-F238E27FC236}">
                <a16:creationId xmlns:a16="http://schemas.microsoft.com/office/drawing/2014/main" id="{B8B9AE2C-73BB-641B-0A0B-301071516CA5}"/>
              </a:ext>
            </a:extLst>
          </p:cNvPr>
          <p:cNvGraphicFramePr>
            <a:graphicFrameLocks noGrp="1"/>
          </p:cNvGraphicFramePr>
          <p:nvPr/>
        </p:nvGraphicFramePr>
        <p:xfrm>
          <a:off x="4028793" y="2571184"/>
          <a:ext cx="6337424" cy="2448472"/>
        </p:xfrm>
        <a:graphic>
          <a:graphicData uri="http://schemas.openxmlformats.org/drawingml/2006/table">
            <a:tbl>
              <a:tblPr firstRow="1" firstCol="1" bandRow="1">
                <a:tableStyleId>{C083E6E3-FA7D-4D7B-A595-EF9225AFEA82}</a:tableStyleId>
              </a:tblPr>
              <a:tblGrid>
                <a:gridCol w="2937282">
                  <a:extLst>
                    <a:ext uri="{9D8B030D-6E8A-4147-A177-3AD203B41FA5}">
                      <a16:colId xmlns:a16="http://schemas.microsoft.com/office/drawing/2014/main" val="2132647953"/>
                    </a:ext>
                  </a:extLst>
                </a:gridCol>
                <a:gridCol w="3400142">
                  <a:extLst>
                    <a:ext uri="{9D8B030D-6E8A-4147-A177-3AD203B41FA5}">
                      <a16:colId xmlns:a16="http://schemas.microsoft.com/office/drawing/2014/main" val="292756686"/>
                    </a:ext>
                  </a:extLst>
                </a:gridCol>
              </a:tblGrid>
              <a:tr h="229165">
                <a:tc>
                  <a:txBody>
                    <a:bodyPr/>
                    <a:lstStyle/>
                    <a:p>
                      <a:pPr algn="just">
                        <a:lnSpc>
                          <a:spcPct val="107000"/>
                        </a:lnSpc>
                        <a:spcAft>
                          <a:spcPts val="800"/>
                        </a:spcAft>
                      </a:pPr>
                      <a:r>
                        <a:rPr lang="fr-FR" sz="1200" kern="100">
                          <a:effectLst/>
                          <a:highlight>
                            <a:srgbClr val="D9E2F3"/>
                          </a:highlight>
                        </a:rPr>
                        <a:t>Date</a:t>
                      </a:r>
                      <a:endParaRPr lang="fr-FR" sz="1100" kern="100">
                        <a:effectLst/>
                        <a:highlight>
                          <a:srgbClr val="D9E2F3"/>
                        </a:highligh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200" kern="100" dirty="0">
                          <a:effectLst/>
                          <a:highlight>
                            <a:srgbClr val="D9E2F3"/>
                          </a:highlight>
                        </a:rPr>
                        <a:t>Objet de la réunion</a:t>
                      </a:r>
                      <a:endParaRPr lang="fr-FR" sz="1100" kern="100" dirty="0">
                        <a:effectLst/>
                        <a:highlight>
                          <a:srgbClr val="D9E2F3"/>
                        </a:highligh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2991223406"/>
                  </a:ext>
                </a:extLst>
              </a:tr>
              <a:tr h="233384">
                <a:tc>
                  <a:txBody>
                    <a:bodyPr/>
                    <a:lstStyle/>
                    <a:p>
                      <a:pPr algn="just">
                        <a:lnSpc>
                          <a:spcPct val="107000"/>
                        </a:lnSpc>
                        <a:spcAft>
                          <a:spcPts val="800"/>
                        </a:spcAft>
                      </a:pPr>
                      <a:r>
                        <a:rPr lang="fr-FR" sz="1100" kern="100">
                          <a:effectLst/>
                        </a:rPr>
                        <a:t>15 février à 10h – uniquement en visio</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a:effectLst/>
                        </a:rPr>
                        <a:t>GT prévoyance</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2360384490"/>
                  </a:ext>
                </a:extLst>
              </a:tr>
              <a:tr h="233384">
                <a:tc>
                  <a:txBody>
                    <a:bodyPr/>
                    <a:lstStyle/>
                    <a:p>
                      <a:pPr algn="just">
                        <a:lnSpc>
                          <a:spcPct val="107000"/>
                        </a:lnSpc>
                        <a:spcAft>
                          <a:spcPts val="800"/>
                        </a:spcAft>
                      </a:pPr>
                      <a:r>
                        <a:rPr lang="fr-FR" sz="1100" kern="100">
                          <a:effectLst/>
                        </a:rPr>
                        <a:t>20 mars à 10 h – présentiel + visio</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a:effectLst/>
                        </a:rPr>
                        <a:t>GT prévoyance</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1828820270"/>
                  </a:ext>
                </a:extLst>
              </a:tr>
              <a:tr h="233384">
                <a:tc>
                  <a:txBody>
                    <a:bodyPr/>
                    <a:lstStyle/>
                    <a:p>
                      <a:pPr algn="just">
                        <a:lnSpc>
                          <a:spcPct val="107000"/>
                        </a:lnSpc>
                        <a:spcAft>
                          <a:spcPts val="800"/>
                        </a:spcAft>
                      </a:pPr>
                      <a:r>
                        <a:rPr lang="fr-FR" sz="1100" kern="100" dirty="0">
                          <a:effectLst/>
                        </a:rPr>
                        <a:t>10 avril à 10h – présentiel + </a:t>
                      </a:r>
                      <a:r>
                        <a:rPr lang="fr-FR" sz="1100" kern="100" dirty="0" err="1">
                          <a:effectLst/>
                        </a:rPr>
                        <a:t>visio</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a:effectLst/>
                        </a:rPr>
                        <a:t>GT prévoyance</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2388713076"/>
                  </a:ext>
                </a:extLst>
              </a:tr>
              <a:tr h="233384">
                <a:tc>
                  <a:txBody>
                    <a:bodyPr/>
                    <a:lstStyle/>
                    <a:p>
                      <a:pPr algn="just">
                        <a:lnSpc>
                          <a:spcPct val="107000"/>
                        </a:lnSpc>
                        <a:spcAft>
                          <a:spcPts val="800"/>
                        </a:spcAft>
                      </a:pPr>
                      <a:r>
                        <a:rPr lang="fr-FR" sz="1100" kern="100">
                          <a:effectLst/>
                        </a:rPr>
                        <a:t>22 avril à 10h – présentiel + visio</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a:effectLst/>
                        </a:rPr>
                        <a:t>CPPNI commune pour décision de lancer l’appel d’offre</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3424306347"/>
                  </a:ext>
                </a:extLst>
              </a:tr>
              <a:tr h="233384">
                <a:tc>
                  <a:txBody>
                    <a:bodyPr/>
                    <a:lstStyle/>
                    <a:p>
                      <a:pPr algn="just">
                        <a:lnSpc>
                          <a:spcPct val="107000"/>
                        </a:lnSpc>
                        <a:spcAft>
                          <a:spcPts val="800"/>
                        </a:spcAft>
                      </a:pPr>
                      <a:r>
                        <a:rPr lang="fr-FR" sz="1100" kern="100" dirty="0">
                          <a:effectLst/>
                          <a:highlight>
                            <a:srgbClr val="D9D9D9"/>
                          </a:highlight>
                        </a:rPr>
                        <a:t>3 mai</a:t>
                      </a:r>
                      <a:endParaRPr lang="fr-FR" sz="1100" kern="100" dirty="0">
                        <a:effectLst/>
                        <a:highlight>
                          <a:srgbClr val="D9D9D9"/>
                        </a:highligh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dirty="0">
                          <a:effectLst/>
                          <a:highlight>
                            <a:srgbClr val="D9D9D9"/>
                          </a:highlight>
                        </a:rPr>
                        <a:t>Publication de l’avis d’appel à concurrence</a:t>
                      </a:r>
                      <a:endParaRPr lang="fr-FR" sz="1100" kern="100" dirty="0">
                        <a:effectLst/>
                        <a:highlight>
                          <a:srgbClr val="D9D9D9"/>
                        </a:highligh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578851509"/>
                  </a:ext>
                </a:extLst>
              </a:tr>
              <a:tr h="233384">
                <a:tc>
                  <a:txBody>
                    <a:bodyPr/>
                    <a:lstStyle/>
                    <a:p>
                      <a:pPr algn="just">
                        <a:lnSpc>
                          <a:spcPct val="107000"/>
                        </a:lnSpc>
                        <a:spcAft>
                          <a:spcPts val="800"/>
                        </a:spcAft>
                      </a:pPr>
                      <a:r>
                        <a:rPr lang="fr-FR" sz="1100" kern="100" dirty="0">
                          <a:effectLst/>
                        </a:rPr>
                        <a:t>29 août à 10h – présentiel + </a:t>
                      </a:r>
                      <a:r>
                        <a:rPr lang="fr-FR" sz="1100" kern="100" dirty="0" err="1">
                          <a:effectLst/>
                        </a:rPr>
                        <a:t>visio</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dirty="0">
                          <a:effectLst/>
                        </a:rPr>
                        <a:t>Restitution des retours de l’appel à concurrence</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1078748094"/>
                  </a:ext>
                </a:extLst>
              </a:tr>
              <a:tr h="233384">
                <a:tc>
                  <a:txBody>
                    <a:bodyPr/>
                    <a:lstStyle/>
                    <a:p>
                      <a:pPr algn="just">
                        <a:lnSpc>
                          <a:spcPct val="107000"/>
                        </a:lnSpc>
                        <a:spcAft>
                          <a:spcPts val="800"/>
                        </a:spcAft>
                      </a:pPr>
                      <a:r>
                        <a:rPr lang="fr-FR" sz="1100" kern="100">
                          <a:effectLst/>
                        </a:rPr>
                        <a:t>3 septembre à 10h - présentiel</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dirty="0">
                          <a:effectLst/>
                        </a:rPr>
                        <a:t>Oraux appel à concurrence</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2710390670"/>
                  </a:ext>
                </a:extLst>
              </a:tr>
              <a:tr h="233384">
                <a:tc>
                  <a:txBody>
                    <a:bodyPr/>
                    <a:lstStyle/>
                    <a:p>
                      <a:pPr algn="just">
                        <a:lnSpc>
                          <a:spcPct val="107000"/>
                        </a:lnSpc>
                        <a:spcAft>
                          <a:spcPts val="800"/>
                        </a:spcAft>
                      </a:pPr>
                      <a:r>
                        <a:rPr lang="fr-FR" sz="1100" kern="100">
                          <a:effectLst/>
                        </a:rPr>
                        <a:t>6 septembre à 10h – présentiel + visio</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a:effectLst/>
                        </a:rPr>
                        <a:t>Echanges et débrief suite aux oraux</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4257619738"/>
                  </a:ext>
                </a:extLst>
              </a:tr>
              <a:tr h="233384">
                <a:tc>
                  <a:txBody>
                    <a:bodyPr/>
                    <a:lstStyle/>
                    <a:p>
                      <a:pPr algn="just">
                        <a:lnSpc>
                          <a:spcPct val="107000"/>
                        </a:lnSpc>
                        <a:spcAft>
                          <a:spcPts val="800"/>
                        </a:spcAft>
                      </a:pPr>
                      <a:r>
                        <a:rPr lang="fr-FR" sz="1100" kern="100">
                          <a:effectLst/>
                        </a:rPr>
                        <a:t>13 septembre à 10h - présentiel + visio</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tc>
                  <a:txBody>
                    <a:bodyPr/>
                    <a:lstStyle/>
                    <a:p>
                      <a:pPr algn="just">
                        <a:lnSpc>
                          <a:spcPct val="107000"/>
                        </a:lnSpc>
                        <a:spcAft>
                          <a:spcPts val="800"/>
                        </a:spcAft>
                      </a:pPr>
                      <a:r>
                        <a:rPr lang="fr-FR" sz="1100" kern="100" dirty="0">
                          <a:effectLst/>
                        </a:rPr>
                        <a:t>CPPNI commune pour décision finale</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523" marR="49523" marT="0" marB="0"/>
                </a:tc>
                <a:extLst>
                  <a:ext uri="{0D108BD9-81ED-4DB2-BD59-A6C34878D82A}">
                    <a16:rowId xmlns:a16="http://schemas.microsoft.com/office/drawing/2014/main" val="3575381181"/>
                  </a:ext>
                </a:extLst>
              </a:tr>
            </a:tbl>
          </a:graphicData>
        </a:graphic>
      </p:graphicFrame>
    </p:spTree>
    <p:extLst>
      <p:ext uri="{BB962C8B-B14F-4D97-AF65-F5344CB8AC3E}">
        <p14:creationId xmlns:p14="http://schemas.microsoft.com/office/powerpoint/2010/main" val="1307087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810300"/>
            <a:ext cx="12192000" cy="1060383"/>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096000" y="2580472"/>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00036" y="1885279"/>
            <a:ext cx="230826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 musicale</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graphicFrame>
        <p:nvGraphicFramePr>
          <p:cNvPr id="12" name="Tableau 11">
            <a:extLst>
              <a:ext uri="{FF2B5EF4-FFF2-40B4-BE49-F238E27FC236}">
                <a16:creationId xmlns:a16="http://schemas.microsoft.com/office/drawing/2014/main" id="{825445B9-74D2-08F7-CDAF-371AF0D033D7}"/>
              </a:ext>
            </a:extLst>
          </p:cNvPr>
          <p:cNvGraphicFramePr>
            <a:graphicFrameLocks noGrp="1"/>
          </p:cNvGraphicFramePr>
          <p:nvPr>
            <p:extLst>
              <p:ext uri="{D42A27DB-BD31-4B8C-83A1-F6EECF244321}">
                <p14:modId xmlns:p14="http://schemas.microsoft.com/office/powerpoint/2010/main" val="4198214985"/>
              </p:ext>
            </p:extLst>
          </p:nvPr>
        </p:nvGraphicFramePr>
        <p:xfrm>
          <a:off x="233382" y="3204033"/>
          <a:ext cx="5629238" cy="1292465"/>
        </p:xfrm>
        <a:graphic>
          <a:graphicData uri="http://schemas.openxmlformats.org/drawingml/2006/table">
            <a:tbl>
              <a:tblPr firstRow="1" bandRow="1">
                <a:tableStyleId>{5C22544A-7EE6-4342-B048-85BDC9FD1C3A}</a:tableStyleId>
              </a:tblPr>
              <a:tblGrid>
                <a:gridCol w="2523701">
                  <a:extLst>
                    <a:ext uri="{9D8B030D-6E8A-4147-A177-3AD203B41FA5}">
                      <a16:colId xmlns:a16="http://schemas.microsoft.com/office/drawing/2014/main" val="605514177"/>
                    </a:ext>
                  </a:extLst>
                </a:gridCol>
                <a:gridCol w="3105537">
                  <a:extLst>
                    <a:ext uri="{9D8B030D-6E8A-4147-A177-3AD203B41FA5}">
                      <a16:colId xmlns:a16="http://schemas.microsoft.com/office/drawing/2014/main" val="2801002274"/>
                    </a:ext>
                  </a:extLst>
                </a:gridCol>
              </a:tblGrid>
              <a:tr h="652385">
                <a:tc>
                  <a:txBody>
                    <a:bodyPr/>
                    <a:lstStyle/>
                    <a:p>
                      <a:r>
                        <a:rPr lang="fr-FR" dirty="0"/>
                        <a:t>Employés</a:t>
                      </a:r>
                    </a:p>
                  </a:txBody>
                  <a:tcPr/>
                </a:tc>
                <a:tc>
                  <a:txBody>
                    <a:bodyPr/>
                    <a:lstStyle/>
                    <a:p>
                      <a:r>
                        <a:rPr lang="fr-FR" dirty="0"/>
                        <a:t>Cadres et agents de maîtrise</a:t>
                      </a:r>
                    </a:p>
                  </a:txBody>
                  <a:tcPr/>
                </a:tc>
                <a:extLst>
                  <a:ext uri="{0D108BD9-81ED-4DB2-BD59-A6C34878D82A}">
                    <a16:rowId xmlns:a16="http://schemas.microsoft.com/office/drawing/2014/main" val="1597229673"/>
                  </a:ext>
                </a:extLst>
              </a:tr>
              <a:tr h="386809">
                <a:tc>
                  <a:txBody>
                    <a:bodyPr/>
                    <a:lstStyle/>
                    <a:p>
                      <a:r>
                        <a:rPr lang="fr-FR" dirty="0"/>
                        <a:t>Néant</a:t>
                      </a:r>
                    </a:p>
                  </a:txBody>
                  <a:tcPr/>
                </a:tc>
                <a:tc>
                  <a:txBody>
                    <a:bodyPr/>
                    <a:lstStyle/>
                    <a:p>
                      <a:r>
                        <a:rPr lang="fr-FR" dirty="0"/>
                        <a:t>Forfait annuel jours : 217 jours avec RTT</a:t>
                      </a:r>
                    </a:p>
                  </a:txBody>
                  <a:tcPr/>
                </a:tc>
                <a:extLst>
                  <a:ext uri="{0D108BD9-81ED-4DB2-BD59-A6C34878D82A}">
                    <a16:rowId xmlns:a16="http://schemas.microsoft.com/office/drawing/2014/main" val="3099418184"/>
                  </a:ext>
                </a:extLst>
              </a:tr>
            </a:tbl>
          </a:graphicData>
        </a:graphic>
      </p:graphicFrame>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nvGraphicFramePr>
        <p:xfrm>
          <a:off x="6297568" y="3226265"/>
          <a:ext cx="5661048" cy="1193428"/>
        </p:xfrm>
        <a:graphic>
          <a:graphicData uri="http://schemas.openxmlformats.org/drawingml/2006/table">
            <a:tbl>
              <a:tblPr firstRow="1" bandRow="1">
                <a:tableStyleId>{5C22544A-7EE6-4342-B048-85BDC9FD1C3A}</a:tableStyleId>
              </a:tblPr>
              <a:tblGrid>
                <a:gridCol w="2131821">
                  <a:extLst>
                    <a:ext uri="{9D8B030D-6E8A-4147-A177-3AD203B41FA5}">
                      <a16:colId xmlns:a16="http://schemas.microsoft.com/office/drawing/2014/main" val="605514177"/>
                    </a:ext>
                  </a:extLst>
                </a:gridCol>
                <a:gridCol w="3529227">
                  <a:extLst>
                    <a:ext uri="{9D8B030D-6E8A-4147-A177-3AD203B41FA5}">
                      <a16:colId xmlns:a16="http://schemas.microsoft.com/office/drawing/2014/main" val="2801002274"/>
                    </a:ext>
                  </a:extLst>
                </a:gridCol>
              </a:tblGrid>
              <a:tr h="553348">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553348">
                <a:tc gridSpan="2">
                  <a:txBody>
                    <a:bodyPr/>
                    <a:lstStyle/>
                    <a:p>
                      <a:pPr algn="ctr"/>
                      <a:r>
                        <a:rPr lang="fr-FR" dirty="0"/>
                        <a:t>Néant</a:t>
                      </a:r>
                    </a:p>
                  </a:txBody>
                  <a:tcPr/>
                </a:tc>
                <a:tc hMerge="1">
                  <a:txBody>
                    <a:bodyPr/>
                    <a:lstStyle/>
                    <a:p>
                      <a:endParaRPr dirty="0"/>
                    </a:p>
                  </a:txBody>
                  <a:tcPr/>
                </a:tc>
                <a:extLst>
                  <a:ext uri="{0D108BD9-81ED-4DB2-BD59-A6C34878D82A}">
                    <a16:rowId xmlns:a16="http://schemas.microsoft.com/office/drawing/2014/main" val="567900870"/>
                  </a:ext>
                </a:extLst>
              </a:tr>
            </a:tbl>
          </a:graphicData>
        </a:graphic>
      </p:graphicFrame>
      <p:sp>
        <p:nvSpPr>
          <p:cNvPr id="17" name="Titre 1">
            <a:extLst>
              <a:ext uri="{FF2B5EF4-FFF2-40B4-BE49-F238E27FC236}">
                <a16:creationId xmlns:a16="http://schemas.microsoft.com/office/drawing/2014/main" id="{E3AC762B-08E4-7775-3692-FC034CC5779C}"/>
              </a:ext>
            </a:extLst>
          </p:cNvPr>
          <p:cNvSpPr txBox="1">
            <a:spLocks/>
          </p:cNvSpPr>
          <p:nvPr/>
        </p:nvSpPr>
        <p:spPr>
          <a:xfrm>
            <a:off x="587141" y="6175490"/>
            <a:ext cx="11040177" cy="695193"/>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dirty="0"/>
              <a:t>Négociation avec les partenaires sociaux d’un nouvel accord collectif forfait jours en septembre 2024 </a:t>
            </a:r>
          </a:p>
          <a:p>
            <a:pPr algn="ctr"/>
            <a:r>
              <a:rPr lang="fr-FR" sz="2400" dirty="0"/>
              <a:t>Possibilité d’un accord d’entreprise</a:t>
            </a:r>
          </a:p>
        </p:txBody>
      </p:sp>
      <p:sp>
        <p:nvSpPr>
          <p:cNvPr id="18" name="Titre 1">
            <a:extLst>
              <a:ext uri="{FF2B5EF4-FFF2-40B4-BE49-F238E27FC236}">
                <a16:creationId xmlns:a16="http://schemas.microsoft.com/office/drawing/2014/main" id="{87A3D6A2-5CFB-1A52-96BC-533E27C58BE4}"/>
              </a:ext>
            </a:extLst>
          </p:cNvPr>
          <p:cNvSpPr txBox="1">
            <a:spLocks/>
          </p:cNvSpPr>
          <p:nvPr/>
        </p:nvSpPr>
        <p:spPr>
          <a:xfrm>
            <a:off x="4159400" y="5700929"/>
            <a:ext cx="42763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Conséquences de l’absorption</a:t>
            </a:r>
          </a:p>
        </p:txBody>
      </p:sp>
      <p:sp>
        <p:nvSpPr>
          <p:cNvPr id="6" name="Flèche : droite 5">
            <a:extLst>
              <a:ext uri="{FF2B5EF4-FFF2-40B4-BE49-F238E27FC236}">
                <a16:creationId xmlns:a16="http://schemas.microsoft.com/office/drawing/2014/main" id="{EB4BFA55-4FDF-CFE3-9B0F-CD211E9324AF}"/>
              </a:ext>
            </a:extLst>
          </p:cNvPr>
          <p:cNvSpPr/>
          <p:nvPr/>
        </p:nvSpPr>
        <p:spPr>
          <a:xfrm>
            <a:off x="505144" y="2604916"/>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a:extLst>
              <a:ext uri="{FF2B5EF4-FFF2-40B4-BE49-F238E27FC236}">
                <a16:creationId xmlns:a16="http://schemas.microsoft.com/office/drawing/2014/main" id="{4AAC91B7-654E-C528-4297-927576AA0703}"/>
              </a:ext>
            </a:extLst>
          </p:cNvPr>
          <p:cNvSpPr txBox="1">
            <a:spLocks/>
          </p:cNvSpPr>
          <p:nvPr/>
        </p:nvSpPr>
        <p:spPr>
          <a:xfrm>
            <a:off x="1200115" y="2531072"/>
            <a:ext cx="4779195" cy="69519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pendant encore 4 ans sauf autre négociation entre temps</a:t>
            </a:r>
          </a:p>
        </p:txBody>
      </p:sp>
      <p:sp>
        <p:nvSpPr>
          <p:cNvPr id="5" name="Titre 1">
            <a:extLst>
              <a:ext uri="{FF2B5EF4-FFF2-40B4-BE49-F238E27FC236}">
                <a16:creationId xmlns:a16="http://schemas.microsoft.com/office/drawing/2014/main" id="{324A13A1-F33E-D4BB-3B70-1D7A7A4C5C86}"/>
              </a:ext>
            </a:extLst>
          </p:cNvPr>
          <p:cNvSpPr>
            <a:spLocks noGrp="1"/>
          </p:cNvSpPr>
          <p:nvPr>
            <p:ph type="title"/>
          </p:nvPr>
        </p:nvSpPr>
        <p:spPr>
          <a:xfrm>
            <a:off x="745957" y="278535"/>
            <a:ext cx="9895951" cy="1033669"/>
          </a:xfrm>
        </p:spPr>
        <p:txBody>
          <a:bodyPr>
            <a:normAutofit/>
          </a:bodyPr>
          <a:lstStyle/>
          <a:p>
            <a:r>
              <a:rPr lang="fr-FR" sz="4000" dirty="0">
                <a:solidFill>
                  <a:srgbClr val="FFFFFF"/>
                </a:solidFill>
              </a:rPr>
              <a:t>Convention de forfait (forfait jours)</a:t>
            </a:r>
          </a:p>
        </p:txBody>
      </p:sp>
    </p:spTree>
    <p:extLst>
      <p:ext uri="{BB962C8B-B14F-4D97-AF65-F5344CB8AC3E}">
        <p14:creationId xmlns:p14="http://schemas.microsoft.com/office/powerpoint/2010/main" val="1840154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2C2C1D11-FB2E-689E-4AD2-1EB45F008F08}"/>
              </a:ext>
            </a:extLst>
          </p:cNvPr>
          <p:cNvSpPr>
            <a:spLocks noGrp="1"/>
          </p:cNvSpPr>
          <p:nvPr>
            <p:ph type="title"/>
          </p:nvPr>
        </p:nvSpPr>
        <p:spPr>
          <a:xfrm>
            <a:off x="356715" y="278535"/>
            <a:ext cx="9895951" cy="1033669"/>
          </a:xfrm>
        </p:spPr>
        <p:txBody>
          <a:bodyPr>
            <a:normAutofit/>
          </a:bodyPr>
          <a:lstStyle/>
          <a:p>
            <a:r>
              <a:rPr lang="fr-FR" sz="4000" dirty="0">
                <a:solidFill>
                  <a:srgbClr val="FFFFFF"/>
                </a:solidFill>
              </a:rPr>
              <a:t>Accord VHSS : en cours d’extension</a:t>
            </a:r>
          </a:p>
        </p:txBody>
      </p:sp>
      <p:sp>
        <p:nvSpPr>
          <p:cNvPr id="5" name="Espace réservé du contenu 2">
            <a:extLst>
              <a:ext uri="{FF2B5EF4-FFF2-40B4-BE49-F238E27FC236}">
                <a16:creationId xmlns:a16="http://schemas.microsoft.com/office/drawing/2014/main" id="{7F544EE9-9FB0-84A1-A2A8-DECAF4BCE000}"/>
              </a:ext>
            </a:extLst>
          </p:cNvPr>
          <p:cNvSpPr>
            <a:spLocks noGrp="1"/>
          </p:cNvSpPr>
          <p:nvPr>
            <p:ph idx="1"/>
          </p:nvPr>
        </p:nvSpPr>
        <p:spPr>
          <a:xfrm>
            <a:off x="640080" y="1734664"/>
            <a:ext cx="10627470" cy="4972721"/>
          </a:xfrm>
        </p:spPr>
        <p:txBody>
          <a:bodyPr anchor="t" anchorCtr="0">
            <a:normAutofit fontScale="92500" lnSpcReduction="20000"/>
          </a:bodyPr>
          <a:lstStyle/>
          <a:p>
            <a:pPr marL="0" indent="0" algn="l">
              <a:buNone/>
            </a:pPr>
            <a:r>
              <a:rPr lang="fr-FR" b="0" i="0" dirty="0">
                <a:solidFill>
                  <a:srgbClr val="4A5E81"/>
                </a:solidFill>
                <a:effectLst/>
                <a:highlight>
                  <a:srgbClr val="FFFFFF"/>
                </a:highlight>
                <a:latin typeface="robotoslab"/>
                <a:hlinkClick r:id="rId3"/>
              </a:rPr>
              <a:t>Accord du 6 octobre 2023 relatif à la lutte contre le harcèlement moral et sexuel et les agissements sexistes</a:t>
            </a:r>
            <a:endParaRPr lang="fr-FR" b="0" i="0" dirty="0">
              <a:solidFill>
                <a:srgbClr val="4A5E81"/>
              </a:solidFill>
              <a:effectLst/>
              <a:highlight>
                <a:srgbClr val="FFFFFF"/>
              </a:highlight>
              <a:latin typeface="robotoslab"/>
            </a:endParaRPr>
          </a:p>
          <a:p>
            <a:pPr marL="0" indent="0" algn="l">
              <a:buNone/>
            </a:pPr>
            <a:endParaRPr lang="fr-FR" dirty="0">
              <a:solidFill>
                <a:srgbClr val="4A5E81"/>
              </a:solidFill>
              <a:highlight>
                <a:srgbClr val="FFFFFF"/>
              </a:highlight>
              <a:latin typeface="robotoslab"/>
            </a:endParaRPr>
          </a:p>
          <a:p>
            <a:pPr marL="0" indent="0" algn="l">
              <a:buNone/>
            </a:pPr>
            <a:r>
              <a:rPr lang="fr-FR" b="0" i="0" dirty="0">
                <a:solidFill>
                  <a:srgbClr val="000000"/>
                </a:solidFill>
                <a:effectLst/>
                <a:highlight>
                  <a:srgbClr val="FFFFFF"/>
                </a:highlight>
              </a:rPr>
              <a:t>Les objectifs de cet accord sont les suivants :</a:t>
            </a:r>
          </a:p>
          <a:p>
            <a:r>
              <a:rPr lang="fr-FR" b="0" i="0" dirty="0">
                <a:solidFill>
                  <a:srgbClr val="000000"/>
                </a:solidFill>
                <a:effectLst/>
                <a:highlight>
                  <a:srgbClr val="FFFFFF"/>
                </a:highlight>
              </a:rPr>
              <a:t>améliorer la compréhension et la prise de conscience</a:t>
            </a:r>
          </a:p>
          <a:p>
            <a:r>
              <a:rPr lang="fr-FR" b="0" i="0" dirty="0">
                <a:solidFill>
                  <a:srgbClr val="000000"/>
                </a:solidFill>
                <a:effectLst/>
                <a:highlight>
                  <a:srgbClr val="FFFFFF"/>
                </a:highlight>
              </a:rPr>
              <a:t>maintenir un climat de travail exempt de toute forme de harcèlement moral et sexuel et d'agissements sexistes</a:t>
            </a:r>
          </a:p>
          <a:p>
            <a:r>
              <a:rPr lang="fr-FR" b="0" i="0" dirty="0">
                <a:solidFill>
                  <a:srgbClr val="000000"/>
                </a:solidFill>
                <a:effectLst/>
                <a:highlight>
                  <a:srgbClr val="FFFFFF"/>
                </a:highlight>
              </a:rPr>
              <a:t>contribuer à la sensibilisation, à l'information et à la formation des salariés, quel que soit leur niveau de responsabilité dans l'entreprise</a:t>
            </a:r>
          </a:p>
          <a:p>
            <a:r>
              <a:rPr lang="fr-FR" b="0" i="0" dirty="0">
                <a:solidFill>
                  <a:srgbClr val="000000"/>
                </a:solidFill>
                <a:effectLst/>
                <a:highlight>
                  <a:srgbClr val="FFFFFF"/>
                </a:highlight>
              </a:rPr>
              <a:t>proposer aux salariés qui se sentent victime de harcèlement moral et sexuel ou d'agissements sexistes des procédures leur assurant que toute alerte ou plainte sera examinée avec la plus grande impartialité et confidentialité</a:t>
            </a:r>
            <a:r>
              <a:rPr lang="fr-FR" b="0" i="0" dirty="0">
                <a:solidFill>
                  <a:srgbClr val="000000"/>
                </a:solidFill>
                <a:effectLst/>
                <a:highlight>
                  <a:srgbClr val="FFFFFF"/>
                </a:highlight>
                <a:latin typeface="sourcesanspro"/>
              </a:rPr>
              <a:t>.</a:t>
            </a:r>
            <a:endParaRPr lang="fr-FR" b="0" i="0" dirty="0">
              <a:effectLst/>
              <a:highlight>
                <a:srgbClr val="FFFFFF"/>
              </a:highlight>
              <a:latin typeface="Aptos  "/>
            </a:endParaRPr>
          </a:p>
        </p:txBody>
      </p:sp>
    </p:spTree>
    <p:extLst>
      <p:ext uri="{BB962C8B-B14F-4D97-AF65-F5344CB8AC3E}">
        <p14:creationId xmlns:p14="http://schemas.microsoft.com/office/powerpoint/2010/main" val="32125202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re 1">
            <a:extLst>
              <a:ext uri="{FF2B5EF4-FFF2-40B4-BE49-F238E27FC236}">
                <a16:creationId xmlns:a16="http://schemas.microsoft.com/office/drawing/2014/main" id="{2AFE477E-ECBD-0BCA-4F8F-F81CDB5630FE}"/>
              </a:ext>
            </a:extLst>
          </p:cNvPr>
          <p:cNvSpPr>
            <a:spLocks noGrp="1"/>
          </p:cNvSpPr>
          <p:nvPr>
            <p:ph type="title"/>
          </p:nvPr>
        </p:nvSpPr>
        <p:spPr>
          <a:xfrm>
            <a:off x="1073988" y="349112"/>
            <a:ext cx="10044023" cy="877729"/>
          </a:xfrm>
        </p:spPr>
        <p:txBody>
          <a:bodyPr anchor="ctr">
            <a:normAutofit/>
          </a:bodyPr>
          <a:lstStyle/>
          <a:p>
            <a:pPr algn="ctr"/>
            <a:r>
              <a:rPr lang="fr-FR" sz="4000" dirty="0">
                <a:solidFill>
                  <a:srgbClr val="FFFFFF"/>
                </a:solidFill>
              </a:rPr>
              <a:t>Synthèse des différés d’application</a:t>
            </a:r>
          </a:p>
        </p:txBody>
      </p:sp>
      <p:graphicFrame>
        <p:nvGraphicFramePr>
          <p:cNvPr id="5" name="Espace réservé du contenu 3">
            <a:extLst>
              <a:ext uri="{FF2B5EF4-FFF2-40B4-BE49-F238E27FC236}">
                <a16:creationId xmlns:a16="http://schemas.microsoft.com/office/drawing/2014/main" id="{4491C8AB-2DD7-CF3B-B9B7-71B75C612453}"/>
              </a:ext>
            </a:extLst>
          </p:cNvPr>
          <p:cNvGraphicFramePr>
            <a:graphicFrameLocks noGrp="1"/>
          </p:cNvGraphicFramePr>
          <p:nvPr>
            <p:ph idx="1"/>
            <p:extLst>
              <p:ext uri="{D42A27DB-BD31-4B8C-83A1-F6EECF244321}">
                <p14:modId xmlns:p14="http://schemas.microsoft.com/office/powerpoint/2010/main" val="331892180"/>
              </p:ext>
            </p:extLst>
          </p:nvPr>
        </p:nvGraphicFramePr>
        <p:xfrm>
          <a:off x="995750" y="2112579"/>
          <a:ext cx="10224441" cy="3755332"/>
        </p:xfrm>
        <a:graphic>
          <a:graphicData uri="http://schemas.openxmlformats.org/drawingml/2006/table">
            <a:tbl>
              <a:tblPr firstRow="1" bandRow="1">
                <a:tableStyleId>{6E25E649-3F16-4E02-A733-19D2CDBF48F0}</a:tableStyleId>
              </a:tblPr>
              <a:tblGrid>
                <a:gridCol w="4438882">
                  <a:extLst>
                    <a:ext uri="{9D8B030D-6E8A-4147-A177-3AD203B41FA5}">
                      <a16:colId xmlns:a16="http://schemas.microsoft.com/office/drawing/2014/main" val="2091802369"/>
                    </a:ext>
                  </a:extLst>
                </a:gridCol>
                <a:gridCol w="5785559">
                  <a:extLst>
                    <a:ext uri="{9D8B030D-6E8A-4147-A177-3AD203B41FA5}">
                      <a16:colId xmlns:a16="http://schemas.microsoft.com/office/drawing/2014/main" val="3043398992"/>
                    </a:ext>
                  </a:extLst>
                </a:gridCol>
              </a:tblGrid>
              <a:tr h="437476">
                <a:tc>
                  <a:txBody>
                    <a:bodyPr/>
                    <a:lstStyle/>
                    <a:p>
                      <a:pPr algn="ctr"/>
                      <a:r>
                        <a:rPr lang="fr-FR" sz="1700" b="1" cap="none" spc="0" dirty="0">
                          <a:solidFill>
                            <a:schemeClr val="bg1"/>
                          </a:solidFill>
                        </a:rPr>
                        <a:t>Objet</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700" b="1" cap="none" spc="0" dirty="0">
                          <a:solidFill>
                            <a:schemeClr val="bg1"/>
                          </a:solidFill>
                        </a:rPr>
                        <a:t>Commentaires</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5985251"/>
                  </a:ext>
                </a:extLst>
              </a:tr>
              <a:tr h="693000">
                <a:tc>
                  <a:txBody>
                    <a:bodyPr/>
                    <a:lstStyle/>
                    <a:p>
                      <a:r>
                        <a:rPr lang="fr-FR" sz="1700" cap="none" spc="0">
                          <a:solidFill>
                            <a:schemeClr val="tx1"/>
                          </a:solidFill>
                        </a:rPr>
                        <a:t>Postes et classifications</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700" cap="none" spc="0">
                          <a:solidFill>
                            <a:schemeClr val="tx1"/>
                          </a:solidFill>
                        </a:rPr>
                        <a:t>Différé de 4 ans mais démarrage d’un chantier le 24/04/2024</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8775544"/>
                  </a:ext>
                </a:extLst>
              </a:tr>
              <a:tr h="437476">
                <a:tc>
                  <a:txBody>
                    <a:bodyPr/>
                    <a:lstStyle/>
                    <a:p>
                      <a:r>
                        <a:rPr lang="fr-FR" sz="1700" cap="none" spc="0" dirty="0">
                          <a:solidFill>
                            <a:schemeClr val="tx1"/>
                          </a:solidFill>
                        </a:rPr>
                        <a:t>13</a:t>
                      </a:r>
                      <a:r>
                        <a:rPr lang="fr-FR" sz="1700" cap="none" spc="0" baseline="30000" dirty="0">
                          <a:solidFill>
                            <a:schemeClr val="tx1"/>
                          </a:solidFill>
                        </a:rPr>
                        <a:t>e</a:t>
                      </a:r>
                      <a:r>
                        <a:rPr lang="fr-FR" sz="1700" cap="none" spc="0" dirty="0">
                          <a:solidFill>
                            <a:schemeClr val="tx1"/>
                          </a:solidFill>
                        </a:rPr>
                        <a:t> mois</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fr-FR" sz="1700" kern="1200" cap="none" spc="0" dirty="0">
                          <a:solidFill>
                            <a:schemeClr val="tx1"/>
                          </a:solidFill>
                          <a:latin typeface="+mn-lt"/>
                          <a:ea typeface="+mn-ea"/>
                          <a:cs typeface="+mn-cs"/>
                        </a:rPr>
                        <a:t>Différé de 4 ans</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5997574"/>
                  </a:ext>
                </a:extLst>
              </a:tr>
              <a:tr h="437476">
                <a:tc>
                  <a:txBody>
                    <a:bodyPr/>
                    <a:lstStyle/>
                    <a:p>
                      <a:r>
                        <a:rPr lang="fr-FR" sz="1700" cap="none" spc="0" dirty="0">
                          <a:solidFill>
                            <a:schemeClr val="tx1"/>
                          </a:solidFill>
                        </a:rPr>
                        <a:t>Prime d’ancienneté</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958127102"/>
                  </a:ext>
                </a:extLst>
              </a:tr>
              <a:tr h="437476">
                <a:tc>
                  <a:txBody>
                    <a:bodyPr/>
                    <a:lstStyle/>
                    <a:p>
                      <a:r>
                        <a:rPr lang="fr-FR" sz="1700" cap="none" spc="0" dirty="0">
                          <a:solidFill>
                            <a:schemeClr val="tx1"/>
                          </a:solidFill>
                        </a:rPr>
                        <a:t>Indemnité de départ en retraite</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fr-FR" sz="1700" cap="none" spc="0" dirty="0">
                          <a:solidFill>
                            <a:schemeClr val="tx1"/>
                          </a:solidFill>
                        </a:rPr>
                        <a:t>Différé de 4 ans puis alignement sur la CCN de l’édition (actuelle ou future si renégociation)</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6800023"/>
                  </a:ext>
                </a:extLst>
              </a:tr>
              <a:tr h="437476">
                <a:tc>
                  <a:txBody>
                    <a:bodyPr/>
                    <a:lstStyle/>
                    <a:p>
                      <a:r>
                        <a:rPr lang="fr-FR" sz="1700" cap="none" spc="0">
                          <a:solidFill>
                            <a:schemeClr val="tx1"/>
                          </a:solidFill>
                        </a:rPr>
                        <a:t>Indemnité de licenciement</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a:p>
                  </a:txBody>
                  <a:tcPr/>
                </a:tc>
                <a:extLst>
                  <a:ext uri="{0D108BD9-81ED-4DB2-BD59-A6C34878D82A}">
                    <a16:rowId xmlns:a16="http://schemas.microsoft.com/office/drawing/2014/main" val="1145254316"/>
                  </a:ext>
                </a:extLst>
              </a:tr>
              <a:tr h="437476">
                <a:tc>
                  <a:txBody>
                    <a:bodyPr/>
                    <a:lstStyle/>
                    <a:p>
                      <a:r>
                        <a:rPr lang="fr-FR" sz="1700" cap="none" spc="0">
                          <a:solidFill>
                            <a:schemeClr val="tx1"/>
                          </a:solidFill>
                        </a:rPr>
                        <a:t>Maintien de salaire en cas de maladie</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1265871039"/>
                  </a:ext>
                </a:extLst>
              </a:tr>
              <a:tr h="437476">
                <a:tc>
                  <a:txBody>
                    <a:bodyPr/>
                    <a:lstStyle/>
                    <a:p>
                      <a:r>
                        <a:rPr lang="fr-FR" sz="1700" cap="none" spc="0">
                          <a:solidFill>
                            <a:schemeClr val="tx1"/>
                          </a:solidFill>
                        </a:rPr>
                        <a:t>Convention de forfait</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700" b="0" cap="none" spc="0" dirty="0">
                          <a:solidFill>
                            <a:schemeClr val="tx1"/>
                          </a:solidFill>
                        </a:rPr>
                        <a:t>Différé de 4 ans </a:t>
                      </a:r>
                      <a:r>
                        <a:rPr lang="fr-FR" sz="1700" cap="none" spc="0" dirty="0">
                          <a:solidFill>
                            <a:schemeClr val="tx1"/>
                          </a:solidFill>
                        </a:rPr>
                        <a:t>avec négociation dès septembre 2024</a:t>
                      </a:r>
                    </a:p>
                  </a:txBody>
                  <a:tcPr marL="96123" marR="74298" marT="73941" marB="73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9468785"/>
                  </a:ext>
                </a:extLst>
              </a:tr>
            </a:tbl>
          </a:graphicData>
        </a:graphic>
      </p:graphicFrame>
    </p:spTree>
    <p:extLst>
      <p:ext uri="{BB962C8B-B14F-4D97-AF65-F5344CB8AC3E}">
        <p14:creationId xmlns:p14="http://schemas.microsoft.com/office/powerpoint/2010/main" val="16497721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3348B5F2-D39B-979B-38EF-51F8E6CE2E85}"/>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Conclusion (l’application)</a:t>
            </a:r>
          </a:p>
        </p:txBody>
      </p:sp>
      <p:graphicFrame>
        <p:nvGraphicFramePr>
          <p:cNvPr id="3" name="Diagramme 2">
            <a:extLst>
              <a:ext uri="{FF2B5EF4-FFF2-40B4-BE49-F238E27FC236}">
                <a16:creationId xmlns:a16="http://schemas.microsoft.com/office/drawing/2014/main" id="{55F00853-5AB8-691E-0EC4-E0FC41EE4C7F}"/>
              </a:ext>
            </a:extLst>
          </p:cNvPr>
          <p:cNvGraphicFramePr/>
          <p:nvPr>
            <p:extLst>
              <p:ext uri="{D42A27DB-BD31-4B8C-83A1-F6EECF244321}">
                <p14:modId xmlns:p14="http://schemas.microsoft.com/office/powerpoint/2010/main" val="1313185958"/>
              </p:ext>
            </p:extLst>
          </p:nvPr>
        </p:nvGraphicFramePr>
        <p:xfrm>
          <a:off x="684462" y="1839044"/>
          <a:ext cx="10583088" cy="4763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72646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2C2C1D11-FB2E-689E-4AD2-1EB45F008F08}"/>
              </a:ext>
            </a:extLst>
          </p:cNvPr>
          <p:cNvSpPr>
            <a:spLocks noGrp="1"/>
          </p:cNvSpPr>
          <p:nvPr>
            <p:ph type="title"/>
          </p:nvPr>
        </p:nvSpPr>
        <p:spPr>
          <a:xfrm>
            <a:off x="777241" y="294538"/>
            <a:ext cx="10490310" cy="1033669"/>
          </a:xfrm>
        </p:spPr>
        <p:txBody>
          <a:bodyPr>
            <a:normAutofit/>
          </a:bodyPr>
          <a:lstStyle/>
          <a:p>
            <a:r>
              <a:rPr lang="fr-FR" sz="4000" dirty="0">
                <a:solidFill>
                  <a:srgbClr val="FFFFFF"/>
                </a:solidFill>
              </a:rPr>
              <a:t>Conclusion (l’application pour les non-adhérents)</a:t>
            </a:r>
          </a:p>
        </p:txBody>
      </p:sp>
      <p:sp>
        <p:nvSpPr>
          <p:cNvPr id="5" name="Espace réservé du contenu 2">
            <a:extLst>
              <a:ext uri="{FF2B5EF4-FFF2-40B4-BE49-F238E27FC236}">
                <a16:creationId xmlns:a16="http://schemas.microsoft.com/office/drawing/2014/main" id="{7F544EE9-9FB0-84A1-A2A8-DECAF4BCE000}"/>
              </a:ext>
            </a:extLst>
          </p:cNvPr>
          <p:cNvSpPr>
            <a:spLocks noGrp="1"/>
          </p:cNvSpPr>
          <p:nvPr>
            <p:ph idx="1"/>
          </p:nvPr>
        </p:nvSpPr>
        <p:spPr>
          <a:xfrm>
            <a:off x="640081" y="1885279"/>
            <a:ext cx="6172199" cy="4972721"/>
          </a:xfrm>
        </p:spPr>
        <p:txBody>
          <a:bodyPr anchor="ctr">
            <a:normAutofit/>
          </a:bodyPr>
          <a:lstStyle/>
          <a:p>
            <a:r>
              <a:rPr lang="fr-FR" sz="2400" dirty="0"/>
              <a:t>La demande d’extension a été déposée le 7 mai, cela peut durer plusieurs mois</a:t>
            </a:r>
          </a:p>
          <a:p>
            <a:endParaRPr lang="fr-FR" sz="2400" dirty="0"/>
          </a:p>
          <a:p>
            <a:r>
              <a:rPr lang="fr-FR" sz="2400" dirty="0"/>
              <a:t>Les éditeurs non-membres de la CSDEM (ou SNEP, SMA, UPFI) ont basculé dans la CCN de l’édition de livres le 20 avril 2024 dans l’attente de l’arrêté d’extension.</a:t>
            </a:r>
            <a:endParaRPr lang="fr-FR" sz="1800" dirty="0"/>
          </a:p>
        </p:txBody>
      </p:sp>
      <p:pic>
        <p:nvPicPr>
          <p:cNvPr id="3" name="Image 2">
            <a:extLst>
              <a:ext uri="{FF2B5EF4-FFF2-40B4-BE49-F238E27FC236}">
                <a16:creationId xmlns:a16="http://schemas.microsoft.com/office/drawing/2014/main" id="{54DC0F28-9A3A-807F-E74F-6DD4F7D17C45}"/>
              </a:ext>
            </a:extLst>
          </p:cNvPr>
          <p:cNvPicPr>
            <a:picLocks noChangeAspect="1"/>
          </p:cNvPicPr>
          <p:nvPr/>
        </p:nvPicPr>
        <p:blipFill>
          <a:blip r:embed="rId3"/>
          <a:stretch>
            <a:fillRect/>
          </a:stretch>
        </p:blipFill>
        <p:spPr>
          <a:xfrm>
            <a:off x="6812280" y="1885279"/>
            <a:ext cx="5189692" cy="4583194"/>
          </a:xfrm>
          <a:prstGeom prst="rect">
            <a:avLst/>
          </a:prstGeom>
        </p:spPr>
      </p:pic>
    </p:spTree>
    <p:extLst>
      <p:ext uri="{BB962C8B-B14F-4D97-AF65-F5344CB8AC3E}">
        <p14:creationId xmlns:p14="http://schemas.microsoft.com/office/powerpoint/2010/main" val="11116484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Espace réservé du contenu 3">
            <a:extLst>
              <a:ext uri="{FF2B5EF4-FFF2-40B4-BE49-F238E27FC236}">
                <a16:creationId xmlns:a16="http://schemas.microsoft.com/office/drawing/2014/main" id="{350F9234-E9B1-AF2C-1E52-8BF6D2FA79F1}"/>
              </a:ext>
            </a:extLst>
          </p:cNvPr>
          <p:cNvGraphicFramePr>
            <a:graphicFrameLocks noGrp="1"/>
          </p:cNvGraphicFramePr>
          <p:nvPr>
            <p:ph idx="1"/>
            <p:extLst>
              <p:ext uri="{D42A27DB-BD31-4B8C-83A1-F6EECF244321}">
                <p14:modId xmlns:p14="http://schemas.microsoft.com/office/powerpoint/2010/main" val="1402832284"/>
              </p:ext>
            </p:extLst>
          </p:nvPr>
        </p:nvGraphicFramePr>
        <p:xfrm>
          <a:off x="114300" y="617220"/>
          <a:ext cx="12077700" cy="5970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673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3348B5F2-D39B-979B-38EF-51F8E6CE2E85}"/>
              </a:ext>
            </a:extLst>
          </p:cNvPr>
          <p:cNvSpPr>
            <a:spLocks noGrp="1"/>
          </p:cNvSpPr>
          <p:nvPr>
            <p:ph type="title"/>
          </p:nvPr>
        </p:nvSpPr>
        <p:spPr>
          <a:xfrm>
            <a:off x="459346" y="294538"/>
            <a:ext cx="7655950" cy="1033669"/>
          </a:xfrm>
        </p:spPr>
        <p:txBody>
          <a:bodyPr>
            <a:normAutofit fontScale="90000"/>
          </a:bodyPr>
          <a:lstStyle/>
          <a:p>
            <a:r>
              <a:rPr lang="fr-FR" sz="4000" dirty="0">
                <a:solidFill>
                  <a:srgbClr val="FFFFFF"/>
                </a:solidFill>
              </a:rPr>
              <a:t>Comment est déterminée la convention collective applicable à une entreprise ?</a:t>
            </a:r>
          </a:p>
        </p:txBody>
      </p:sp>
      <p:sp>
        <p:nvSpPr>
          <p:cNvPr id="3" name="ZoneTexte 2">
            <a:extLst>
              <a:ext uri="{FF2B5EF4-FFF2-40B4-BE49-F238E27FC236}">
                <a16:creationId xmlns:a16="http://schemas.microsoft.com/office/drawing/2014/main" id="{CCC7BBC9-1278-42A3-BFFA-A49E9BA9AB09}"/>
              </a:ext>
            </a:extLst>
          </p:cNvPr>
          <p:cNvSpPr txBox="1"/>
          <p:nvPr/>
        </p:nvSpPr>
        <p:spPr>
          <a:xfrm>
            <a:off x="6" y="3262369"/>
            <a:ext cx="12191994" cy="1597432"/>
          </a:xfrm>
          <a:prstGeom prst="rect">
            <a:avLst/>
          </a:prstGeom>
        </p:spPr>
        <p:txBody>
          <a:bodyPr vert="horz" lIns="91440" tIns="45720" rIns="91440" bIns="45720" rtlCol="0" anchor="ctr">
            <a:noAutofit/>
          </a:bodyPr>
          <a:lstStyle>
            <a:lvl1pPr marL="457200" indent="-457200">
              <a:lnSpc>
                <a:spcPct val="90000"/>
              </a:lnSpc>
              <a:spcBef>
                <a:spcPts val="1000"/>
              </a:spcBef>
              <a:buFont typeface="Arial" panose="020B0604020202020204" pitchFamily="34" charset="0"/>
              <a:buAutoNum type="arabicPeriod"/>
              <a:defRPr sz="2400"/>
            </a:lvl1pPr>
            <a:lvl2pPr marL="914400" lvl="1" indent="-457200">
              <a:lnSpc>
                <a:spcPct val="90000"/>
              </a:lnSpc>
              <a:spcBef>
                <a:spcPts val="500"/>
              </a:spcBef>
              <a:buFont typeface="Arial" panose="020B0604020202020204" pitchFamily="34" charset="0"/>
              <a:buAutoNum type="arabicPeriod"/>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600"/>
              </a:spcBef>
              <a:buFont typeface="Arial" panose="020B0604020202020204" pitchFamily="34" charset="0"/>
              <a:buChar char="•"/>
            </a:pPr>
            <a:r>
              <a:rPr lang="fr-FR" sz="2000" dirty="0"/>
              <a:t>La convention collective applicable est celle dont relève </a:t>
            </a:r>
            <a:r>
              <a:rPr lang="fr-FR" sz="2000" b="1" dirty="0"/>
              <a:t>l'activité principale </a:t>
            </a:r>
            <a:r>
              <a:rPr lang="fr-FR" sz="2000" dirty="0"/>
              <a:t>exercée par l'employeur.</a:t>
            </a:r>
          </a:p>
          <a:p>
            <a:pPr>
              <a:lnSpc>
                <a:spcPct val="100000"/>
              </a:lnSpc>
              <a:spcBef>
                <a:spcPts val="600"/>
              </a:spcBef>
              <a:buFont typeface="Arial" panose="020B0604020202020204" pitchFamily="34" charset="0"/>
              <a:buChar char="•"/>
            </a:pPr>
            <a:endParaRPr lang="fr-FR" sz="2000" dirty="0"/>
          </a:p>
          <a:p>
            <a:pPr>
              <a:lnSpc>
                <a:spcPct val="100000"/>
              </a:lnSpc>
              <a:spcBef>
                <a:spcPts val="600"/>
              </a:spcBef>
              <a:buFont typeface="Arial" panose="020B0604020202020204" pitchFamily="34" charset="0"/>
              <a:buChar char="•"/>
            </a:pPr>
            <a:r>
              <a:rPr lang="fr-FR" sz="2000" dirty="0"/>
              <a:t>Le </a:t>
            </a:r>
            <a:r>
              <a:rPr lang="fr-FR" sz="2000" b="1" dirty="0"/>
              <a:t>code NAF</a:t>
            </a:r>
            <a:r>
              <a:rPr lang="fr-FR" sz="2000" dirty="0"/>
              <a:t>, ou le </a:t>
            </a:r>
            <a:r>
              <a:rPr lang="fr-FR" sz="2000" b="1" dirty="0"/>
              <a:t>code  APE</a:t>
            </a:r>
            <a:r>
              <a:rPr lang="fr-FR" sz="2000" dirty="0"/>
              <a:t> attribué par l’Insee lors de la création de l’entreprise, est un indice sur cette activité principale et doc sur la convention collective applicable</a:t>
            </a:r>
          </a:p>
        </p:txBody>
      </p:sp>
      <p:sp>
        <p:nvSpPr>
          <p:cNvPr id="2" name="ZoneTexte 1">
            <a:extLst>
              <a:ext uri="{FF2B5EF4-FFF2-40B4-BE49-F238E27FC236}">
                <a16:creationId xmlns:a16="http://schemas.microsoft.com/office/drawing/2014/main" id="{6EFDBFB4-F292-ED36-CC89-092873E69241}"/>
              </a:ext>
            </a:extLst>
          </p:cNvPr>
          <p:cNvSpPr txBox="1"/>
          <p:nvPr/>
        </p:nvSpPr>
        <p:spPr>
          <a:xfrm>
            <a:off x="6" y="5260568"/>
            <a:ext cx="12191994" cy="1597432"/>
          </a:xfrm>
          <a:prstGeom prst="rect">
            <a:avLst/>
          </a:prstGeom>
        </p:spPr>
        <p:txBody>
          <a:bodyPr vert="horz" lIns="91440" tIns="45720" rIns="91440" bIns="45720" rtlCol="0" anchor="ctr">
            <a:noAutofit/>
          </a:bodyPr>
          <a:lstStyle>
            <a:lvl1pPr marL="457200" indent="-457200">
              <a:lnSpc>
                <a:spcPct val="90000"/>
              </a:lnSpc>
              <a:spcBef>
                <a:spcPts val="1000"/>
              </a:spcBef>
              <a:buFont typeface="Arial" panose="020B0604020202020204" pitchFamily="34" charset="0"/>
              <a:buAutoNum type="arabicPeriod"/>
              <a:defRPr sz="2400"/>
            </a:lvl1pPr>
            <a:lvl2pPr marL="914400" lvl="1" indent="-457200">
              <a:lnSpc>
                <a:spcPct val="90000"/>
              </a:lnSpc>
              <a:spcBef>
                <a:spcPts val="500"/>
              </a:spcBef>
              <a:buFont typeface="Arial" panose="020B0604020202020204" pitchFamily="34" charset="0"/>
              <a:buAutoNum type="arabicPeriod"/>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lnSpc>
                <a:spcPct val="100000"/>
              </a:lnSpc>
              <a:spcBef>
                <a:spcPts val="600"/>
              </a:spcBef>
              <a:buNone/>
            </a:pPr>
            <a:endParaRPr lang="fr-FR" sz="1800" dirty="0"/>
          </a:p>
          <a:p>
            <a:pPr marL="0" indent="0">
              <a:lnSpc>
                <a:spcPct val="100000"/>
              </a:lnSpc>
              <a:spcBef>
                <a:spcPts val="600"/>
              </a:spcBef>
              <a:buNone/>
            </a:pPr>
            <a:r>
              <a:rPr lang="fr-FR" sz="1800" b="1" i="1" dirty="0"/>
              <a:t>NAF</a:t>
            </a:r>
            <a:r>
              <a:rPr lang="fr-FR" sz="1800" i="1" dirty="0"/>
              <a:t> : Nomenclature d'activités (et de produits) française </a:t>
            </a:r>
          </a:p>
          <a:p>
            <a:pPr marL="0" indent="0">
              <a:lnSpc>
                <a:spcPct val="100000"/>
              </a:lnSpc>
              <a:spcBef>
                <a:spcPts val="600"/>
              </a:spcBef>
              <a:buNone/>
            </a:pPr>
            <a:r>
              <a:rPr lang="fr-FR" sz="1800" b="1" i="1" dirty="0"/>
              <a:t>APE</a:t>
            </a:r>
            <a:r>
              <a:rPr lang="fr-FR" sz="1800" i="1" dirty="0"/>
              <a:t> : Activité principale exercée</a:t>
            </a:r>
          </a:p>
          <a:p>
            <a:pPr marL="0" indent="0">
              <a:lnSpc>
                <a:spcPct val="100000"/>
              </a:lnSpc>
              <a:spcBef>
                <a:spcPts val="600"/>
              </a:spcBef>
              <a:buNone/>
            </a:pPr>
            <a:r>
              <a:rPr lang="fr-FR" sz="1800" b="1" i="1" dirty="0"/>
              <a:t>Insee</a:t>
            </a:r>
            <a:r>
              <a:rPr lang="fr-FR" sz="1800" i="1" dirty="0"/>
              <a:t> : Institut national de la statistique et des études économiques lors de la création de l'entreprise</a:t>
            </a:r>
          </a:p>
        </p:txBody>
      </p:sp>
    </p:spTree>
    <p:extLst>
      <p:ext uri="{BB962C8B-B14F-4D97-AF65-F5344CB8AC3E}">
        <p14:creationId xmlns:p14="http://schemas.microsoft.com/office/powerpoint/2010/main" val="9817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2C2C1D11-FB2E-689E-4AD2-1EB45F008F08}"/>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Conclusion (les prochaines étapes)</a:t>
            </a:r>
          </a:p>
        </p:txBody>
      </p:sp>
      <p:sp>
        <p:nvSpPr>
          <p:cNvPr id="5" name="Espace réservé du contenu 2">
            <a:extLst>
              <a:ext uri="{FF2B5EF4-FFF2-40B4-BE49-F238E27FC236}">
                <a16:creationId xmlns:a16="http://schemas.microsoft.com/office/drawing/2014/main" id="{7F544EE9-9FB0-84A1-A2A8-DECAF4BCE000}"/>
              </a:ext>
            </a:extLst>
          </p:cNvPr>
          <p:cNvSpPr>
            <a:spLocks noGrp="1"/>
          </p:cNvSpPr>
          <p:nvPr>
            <p:ph idx="1"/>
          </p:nvPr>
        </p:nvSpPr>
        <p:spPr>
          <a:xfrm>
            <a:off x="640080" y="1885279"/>
            <a:ext cx="10627470" cy="4972721"/>
          </a:xfrm>
        </p:spPr>
        <p:txBody>
          <a:bodyPr anchor="t" anchorCtr="0">
            <a:normAutofit/>
          </a:bodyPr>
          <a:lstStyle/>
          <a:p>
            <a:r>
              <a:rPr lang="fr-FR" dirty="0"/>
              <a:t>Négociation forfait-jours : septembre 2024 – avril 2025</a:t>
            </a:r>
          </a:p>
          <a:p>
            <a:r>
              <a:rPr lang="fr-FR" dirty="0"/>
              <a:t>Classification : avril 2024 – avril 2025 ?</a:t>
            </a:r>
          </a:p>
          <a:p>
            <a:r>
              <a:rPr lang="fr-FR" dirty="0"/>
              <a:t>Prévoyance : plus d’information (d’ici septembre 2024)</a:t>
            </a:r>
          </a:p>
          <a:p>
            <a:r>
              <a:rPr lang="fr-FR" dirty="0"/>
              <a:t>Suppression de l’exonération de charges patronales sur les cotisations « type cadres » des AMT : 01/01/2025</a:t>
            </a:r>
          </a:p>
          <a:p>
            <a:r>
              <a:rPr lang="fr-FR" dirty="0"/>
              <a:t>Accord VHSS : en cours d’extension</a:t>
            </a:r>
          </a:p>
          <a:p>
            <a:endParaRPr lang="fr-FR" sz="2000" dirty="0"/>
          </a:p>
          <a:p>
            <a:pPr lvl="1"/>
            <a:endParaRPr lang="fr-FR" sz="1600" dirty="0"/>
          </a:p>
        </p:txBody>
      </p:sp>
    </p:spTree>
    <p:extLst>
      <p:ext uri="{BB962C8B-B14F-4D97-AF65-F5344CB8AC3E}">
        <p14:creationId xmlns:p14="http://schemas.microsoft.com/office/powerpoint/2010/main" val="230387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3348B5F2-D39B-979B-38EF-51F8E6CE2E85}"/>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Rappel du contexte</a:t>
            </a:r>
          </a:p>
        </p:txBody>
      </p:sp>
      <p:graphicFrame>
        <p:nvGraphicFramePr>
          <p:cNvPr id="2" name="Diagramme 1">
            <a:extLst>
              <a:ext uri="{FF2B5EF4-FFF2-40B4-BE49-F238E27FC236}">
                <a16:creationId xmlns:a16="http://schemas.microsoft.com/office/drawing/2014/main" id="{4AB6BB9B-4627-8491-94B7-131F36C65A45}"/>
              </a:ext>
            </a:extLst>
          </p:cNvPr>
          <p:cNvGraphicFramePr/>
          <p:nvPr/>
        </p:nvGraphicFramePr>
        <p:xfrm>
          <a:off x="2106861" y="1698485"/>
          <a:ext cx="7978274" cy="5045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879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8" name="Rectangle 8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re 1">
            <a:extLst>
              <a:ext uri="{FF2B5EF4-FFF2-40B4-BE49-F238E27FC236}">
                <a16:creationId xmlns:a16="http://schemas.microsoft.com/office/drawing/2014/main" id="{72226A8D-461F-136A-471A-3D228CD740F0}"/>
              </a:ext>
            </a:extLst>
          </p:cNvPr>
          <p:cNvSpPr txBox="1">
            <a:spLocks/>
          </p:cNvSpPr>
          <p:nvPr/>
        </p:nvSpPr>
        <p:spPr>
          <a:xfrm>
            <a:off x="583364" y="196994"/>
            <a:ext cx="7399746" cy="32685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4800" kern="1200" dirty="0">
                <a:solidFill>
                  <a:srgbClr val="FFFFFF"/>
                </a:solidFill>
                <a:latin typeface="+mj-lt"/>
                <a:ea typeface="+mj-ea"/>
                <a:cs typeface="+mj-cs"/>
              </a:rPr>
              <a:t>LES DISPOSITIONS DE LA CCN ÉDITION APPLICABLES DEPUIS LE 20 AVRIL 2024:</a:t>
            </a:r>
          </a:p>
        </p:txBody>
      </p:sp>
      <p:sp>
        <p:nvSpPr>
          <p:cNvPr id="98" name="Rectangle 9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0C03BF6-B1CD-59A3-31CA-9D50CF33AC7A}"/>
              </a:ext>
            </a:extLst>
          </p:cNvPr>
          <p:cNvSpPr txBox="1">
            <a:spLocks/>
          </p:cNvSpPr>
          <p:nvPr/>
        </p:nvSpPr>
        <p:spPr>
          <a:xfrm>
            <a:off x="446849" y="3372598"/>
            <a:ext cx="7655263" cy="999640"/>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2800" i="1" kern="1200" dirty="0">
                <a:solidFill>
                  <a:srgbClr val="FFFFFF"/>
                </a:solidFill>
                <a:latin typeface="+mj-lt"/>
                <a:ea typeface="+mj-ea"/>
                <a:cs typeface="+mj-cs"/>
              </a:rPr>
              <a:t>Dispositions </a:t>
            </a:r>
            <a:r>
              <a:rPr lang="en-US" sz="2800" i="1" kern="1200" dirty="0" err="1">
                <a:solidFill>
                  <a:srgbClr val="FFFFFF"/>
                </a:solidFill>
                <a:latin typeface="+mj-lt"/>
                <a:ea typeface="+mj-ea"/>
                <a:cs typeface="+mj-cs"/>
              </a:rPr>
              <a:t>applicables</a:t>
            </a:r>
            <a:r>
              <a:rPr lang="en-US" sz="2800" i="1" kern="1200" dirty="0">
                <a:solidFill>
                  <a:srgbClr val="FFFFFF"/>
                </a:solidFill>
                <a:latin typeface="+mj-lt"/>
                <a:ea typeface="+mj-ea"/>
                <a:cs typeface="+mj-cs"/>
              </a:rPr>
              <a:t> à </a:t>
            </a:r>
            <a:r>
              <a:rPr lang="en-US" sz="2800" i="1" kern="1200" dirty="0" err="1">
                <a:solidFill>
                  <a:srgbClr val="FFFFFF"/>
                </a:solidFill>
                <a:latin typeface="+mj-lt"/>
                <a:ea typeface="+mj-ea"/>
                <a:cs typeface="+mj-cs"/>
              </a:rPr>
              <a:t>l’ensemble</a:t>
            </a:r>
            <a:r>
              <a:rPr lang="en-US" sz="2800" i="1" kern="1200" dirty="0">
                <a:solidFill>
                  <a:srgbClr val="FFFFFF"/>
                </a:solidFill>
                <a:latin typeface="+mj-lt"/>
                <a:ea typeface="+mj-ea"/>
                <a:cs typeface="+mj-cs"/>
              </a:rPr>
              <a:t> des </a:t>
            </a:r>
            <a:r>
              <a:rPr lang="en-US" sz="2800" i="1" kern="1200" dirty="0" err="1">
                <a:solidFill>
                  <a:srgbClr val="FFFFFF"/>
                </a:solidFill>
                <a:latin typeface="+mj-lt"/>
                <a:ea typeface="+mj-ea"/>
                <a:cs typeface="+mj-cs"/>
              </a:rPr>
              <a:t>salarié.e.s</a:t>
            </a:r>
            <a:r>
              <a:rPr lang="en-US" sz="2800" i="1" dirty="0">
                <a:solidFill>
                  <a:srgbClr val="FFFFFF"/>
                </a:solidFill>
              </a:rPr>
              <a:t>, </a:t>
            </a:r>
            <a:r>
              <a:rPr lang="en-US" sz="2800" i="1" dirty="0" err="1">
                <a:solidFill>
                  <a:srgbClr val="FFFFFF"/>
                </a:solidFill>
              </a:rPr>
              <a:t>embauché.e.s</a:t>
            </a:r>
            <a:r>
              <a:rPr lang="en-US" sz="2800" i="1" dirty="0">
                <a:solidFill>
                  <a:srgbClr val="FFFFFF"/>
                </a:solidFill>
              </a:rPr>
              <a:t> </a:t>
            </a:r>
            <a:r>
              <a:rPr lang="en-US" sz="2800" i="1" dirty="0" err="1">
                <a:solidFill>
                  <a:srgbClr val="FFFFFF"/>
                </a:solidFill>
              </a:rPr>
              <a:t>avant</a:t>
            </a:r>
            <a:r>
              <a:rPr lang="en-US" sz="2800" i="1" dirty="0">
                <a:solidFill>
                  <a:srgbClr val="FFFFFF"/>
                </a:solidFill>
              </a:rPr>
              <a:t> et après le 20 </a:t>
            </a:r>
            <a:r>
              <a:rPr lang="en-US" sz="2800" i="1" dirty="0" err="1">
                <a:solidFill>
                  <a:srgbClr val="FFFFFF"/>
                </a:solidFill>
              </a:rPr>
              <a:t>avril</a:t>
            </a:r>
            <a:r>
              <a:rPr lang="en-US" sz="2800" i="1" dirty="0">
                <a:solidFill>
                  <a:srgbClr val="FFFFFF"/>
                </a:solidFill>
              </a:rPr>
              <a:t> 2024</a:t>
            </a:r>
            <a:endParaRPr lang="en-US" sz="2800" i="1" kern="1200" dirty="0">
              <a:solidFill>
                <a:srgbClr val="FFFFFF"/>
              </a:solidFill>
              <a:latin typeface="+mj-lt"/>
              <a:ea typeface="+mj-ea"/>
              <a:cs typeface="+mj-cs"/>
            </a:endParaRPr>
          </a:p>
        </p:txBody>
      </p:sp>
    </p:spTree>
    <p:extLst>
      <p:ext uri="{BB962C8B-B14F-4D97-AF65-F5344CB8AC3E}">
        <p14:creationId xmlns:p14="http://schemas.microsoft.com/office/powerpoint/2010/main" val="333615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contenu 2">
            <a:extLst>
              <a:ext uri="{FF2B5EF4-FFF2-40B4-BE49-F238E27FC236}">
                <a16:creationId xmlns:a16="http://schemas.microsoft.com/office/drawing/2014/main" id="{DCE5AF07-3955-6A5A-0245-FB4034A49F6D}"/>
              </a:ext>
            </a:extLst>
          </p:cNvPr>
          <p:cNvSpPr>
            <a:spLocks noGrp="1"/>
          </p:cNvSpPr>
          <p:nvPr>
            <p:ph idx="1"/>
          </p:nvPr>
        </p:nvSpPr>
        <p:spPr>
          <a:xfrm>
            <a:off x="336884" y="1622745"/>
            <a:ext cx="11732645" cy="4665760"/>
          </a:xfrm>
        </p:spPr>
        <p:txBody>
          <a:bodyPr anchor="ctr">
            <a:normAutofit/>
          </a:bodyPr>
          <a:lstStyle/>
          <a:p>
            <a:r>
              <a:rPr lang="fr-FR" sz="2400" dirty="0"/>
              <a:t>Période d’essai </a:t>
            </a:r>
          </a:p>
          <a:p>
            <a:r>
              <a:rPr lang="fr-FR" sz="2400" dirty="0"/>
              <a:t>Renouvellement de la période d’essai</a:t>
            </a:r>
          </a:p>
          <a:p>
            <a:r>
              <a:rPr lang="fr-FR" sz="2400" dirty="0"/>
              <a:t>Délai de prévenance </a:t>
            </a:r>
          </a:p>
          <a:p>
            <a:r>
              <a:rPr lang="fr-FR" sz="2400" dirty="0"/>
              <a:t>Congés exceptionnels pour évènements familiaux 	</a:t>
            </a:r>
          </a:p>
          <a:p>
            <a:r>
              <a:rPr lang="fr-FR" sz="2400" dirty="0"/>
              <a:t>Congés supplémentaires d’ancienneté</a:t>
            </a:r>
          </a:p>
          <a:p>
            <a:r>
              <a:rPr lang="fr-FR" sz="2400" dirty="0"/>
              <a:t>Maternité</a:t>
            </a:r>
          </a:p>
          <a:p>
            <a:r>
              <a:rPr lang="fr-FR" sz="2400" dirty="0"/>
              <a:t>Retraite | préavis </a:t>
            </a:r>
          </a:p>
          <a:p>
            <a:r>
              <a:rPr lang="fr-FR" sz="2400" dirty="0"/>
              <a:t>Licenciement | préavis </a:t>
            </a:r>
          </a:p>
        </p:txBody>
      </p:sp>
      <p:sp>
        <p:nvSpPr>
          <p:cNvPr id="6" name="Titre 1">
            <a:extLst>
              <a:ext uri="{FF2B5EF4-FFF2-40B4-BE49-F238E27FC236}">
                <a16:creationId xmlns:a16="http://schemas.microsoft.com/office/drawing/2014/main" id="{D86F9962-2062-E6AC-A73B-90BD88223FB2}"/>
              </a:ext>
            </a:extLst>
          </p:cNvPr>
          <p:cNvSpPr txBox="1">
            <a:spLocks/>
          </p:cNvSpPr>
          <p:nvPr/>
        </p:nvSpPr>
        <p:spPr>
          <a:xfrm>
            <a:off x="206543" y="324985"/>
            <a:ext cx="7740317" cy="103366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dirty="0">
                <a:solidFill>
                  <a:srgbClr val="FFFFFF"/>
                </a:solidFill>
              </a:rPr>
              <a:t>Ce qui a changé depuis le 20 avril 2024</a:t>
            </a:r>
          </a:p>
        </p:txBody>
      </p:sp>
    </p:spTree>
    <p:extLst>
      <p:ext uri="{BB962C8B-B14F-4D97-AF65-F5344CB8AC3E}">
        <p14:creationId xmlns:p14="http://schemas.microsoft.com/office/powerpoint/2010/main" val="255075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29E7EC-FBE3-0D2A-104E-2B8F5D5FF953}"/>
              </a:ext>
            </a:extLst>
          </p:cNvPr>
          <p:cNvSpPr/>
          <p:nvPr/>
        </p:nvSpPr>
        <p:spPr>
          <a:xfrm>
            <a:off x="-4" y="5721214"/>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DD685459-D819-E5B7-2AB3-462E6BE1EEFD}"/>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Période d’essai</a:t>
            </a:r>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012973" y="1917337"/>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7376845" y="1891970"/>
            <a:ext cx="3778835"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La loi : durées maximales</a:t>
            </a:r>
          </a:p>
        </p:txBody>
      </p:sp>
      <p:graphicFrame>
        <p:nvGraphicFramePr>
          <p:cNvPr id="13" name="Tableau 12">
            <a:extLst>
              <a:ext uri="{FF2B5EF4-FFF2-40B4-BE49-F238E27FC236}">
                <a16:creationId xmlns:a16="http://schemas.microsoft.com/office/drawing/2014/main" id="{E2882374-74F6-49F1-9D60-E979136CBA47}"/>
              </a:ext>
            </a:extLst>
          </p:cNvPr>
          <p:cNvGraphicFramePr>
            <a:graphicFrameLocks noGrp="1"/>
          </p:cNvGraphicFramePr>
          <p:nvPr>
            <p:extLst>
              <p:ext uri="{D42A27DB-BD31-4B8C-83A1-F6EECF244321}">
                <p14:modId xmlns:p14="http://schemas.microsoft.com/office/powerpoint/2010/main" val="208719465"/>
              </p:ext>
            </p:extLst>
          </p:nvPr>
        </p:nvGraphicFramePr>
        <p:xfrm>
          <a:off x="359459" y="3300079"/>
          <a:ext cx="5403269" cy="1987958"/>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853430">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494448">
                <a:tc rowSpan="2">
                  <a:txBody>
                    <a:bodyPr/>
                    <a:lstStyle/>
                    <a:p>
                      <a:pPr algn="ctr"/>
                      <a:r>
                        <a:rPr lang="fr-FR" dirty="0"/>
                        <a:t>1 mois</a:t>
                      </a:r>
                    </a:p>
                  </a:txBody>
                  <a:tcPr anchor="ctr"/>
                </a:tc>
                <a:tc>
                  <a:txBody>
                    <a:bodyPr/>
                    <a:lstStyle/>
                    <a:p>
                      <a:r>
                        <a:rPr lang="fr-FR" dirty="0"/>
                        <a:t>2 mois pour les agents de maîtrise et techniciens</a:t>
                      </a:r>
                    </a:p>
                  </a:txBody>
                  <a:tcPr/>
                </a:tc>
                <a:extLst>
                  <a:ext uri="{0D108BD9-81ED-4DB2-BD59-A6C34878D82A}">
                    <a16:rowId xmlns:a16="http://schemas.microsoft.com/office/drawing/2014/main" val="3061470632"/>
                  </a:ext>
                </a:extLst>
              </a:tr>
              <a:tr h="494448">
                <a:tc vMerge="1">
                  <a:txBody>
                    <a:bodyPr/>
                    <a:lstStyle/>
                    <a:p>
                      <a:endParaRPr lang="fr-FR" dirty="0"/>
                    </a:p>
                  </a:txBody>
                  <a:tcPr/>
                </a:tc>
                <a:tc>
                  <a:txBody>
                    <a:bodyPr/>
                    <a:lstStyle/>
                    <a:p>
                      <a:r>
                        <a:rPr lang="fr-FR" dirty="0"/>
                        <a:t>3 mois pour les cadres</a:t>
                      </a:r>
                    </a:p>
                  </a:txBody>
                  <a:tcPr/>
                </a:tc>
                <a:extLst>
                  <a:ext uri="{0D108BD9-81ED-4DB2-BD59-A6C34878D82A}">
                    <a16:rowId xmlns:a16="http://schemas.microsoft.com/office/drawing/2014/main" val="697657777"/>
                  </a:ext>
                </a:extLst>
              </a:tr>
            </a:tbl>
          </a:graphicData>
        </a:graphic>
      </p:graphicFrame>
      <p:sp>
        <p:nvSpPr>
          <p:cNvPr id="15" name="Flèche : droite 14">
            <a:extLst>
              <a:ext uri="{FF2B5EF4-FFF2-40B4-BE49-F238E27FC236}">
                <a16:creationId xmlns:a16="http://schemas.microsoft.com/office/drawing/2014/main" id="{DDBE851A-B743-5EE9-4E48-57B537E18F20}"/>
              </a:ext>
            </a:extLst>
          </p:cNvPr>
          <p:cNvSpPr/>
          <p:nvPr/>
        </p:nvSpPr>
        <p:spPr>
          <a:xfrm>
            <a:off x="6565186" y="2686374"/>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Titre 1">
            <a:extLst>
              <a:ext uri="{FF2B5EF4-FFF2-40B4-BE49-F238E27FC236}">
                <a16:creationId xmlns:a16="http://schemas.microsoft.com/office/drawing/2014/main" id="{E3AC762B-08E4-7775-3692-FC034CC5779C}"/>
              </a:ext>
            </a:extLst>
          </p:cNvPr>
          <p:cNvSpPr txBox="1">
            <a:spLocks/>
          </p:cNvSpPr>
          <p:nvPr/>
        </p:nvSpPr>
        <p:spPr>
          <a:xfrm>
            <a:off x="1722120" y="5957581"/>
            <a:ext cx="8656320" cy="69519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a:t>Application des  durées légales car les durées prévues par l’Edition sont plus courtes</a:t>
            </a:r>
          </a:p>
        </p:txBody>
      </p:sp>
      <p:graphicFrame>
        <p:nvGraphicFramePr>
          <p:cNvPr id="2" name="Tableau 1">
            <a:extLst>
              <a:ext uri="{FF2B5EF4-FFF2-40B4-BE49-F238E27FC236}">
                <a16:creationId xmlns:a16="http://schemas.microsoft.com/office/drawing/2014/main" id="{23075052-E448-3159-8877-51CE476AB8AA}"/>
              </a:ext>
            </a:extLst>
          </p:cNvPr>
          <p:cNvGraphicFramePr>
            <a:graphicFrameLocks noGrp="1"/>
          </p:cNvGraphicFramePr>
          <p:nvPr>
            <p:extLst>
              <p:ext uri="{D42A27DB-BD31-4B8C-83A1-F6EECF244321}">
                <p14:modId xmlns:p14="http://schemas.microsoft.com/office/powerpoint/2010/main" val="3720668359"/>
              </p:ext>
            </p:extLst>
          </p:nvPr>
        </p:nvGraphicFramePr>
        <p:xfrm>
          <a:off x="6516022" y="3328842"/>
          <a:ext cx="5403269" cy="1987958"/>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853430">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494448">
                <a:tc rowSpan="2">
                  <a:txBody>
                    <a:bodyPr/>
                    <a:lstStyle/>
                    <a:p>
                      <a:pPr algn="ctr"/>
                      <a:r>
                        <a:rPr lang="fr-FR" dirty="0"/>
                        <a:t>2 mois</a:t>
                      </a:r>
                    </a:p>
                  </a:txBody>
                  <a:tcPr anchor="ctr"/>
                </a:tc>
                <a:tc>
                  <a:txBody>
                    <a:bodyPr/>
                    <a:lstStyle/>
                    <a:p>
                      <a:r>
                        <a:rPr lang="fr-FR" dirty="0"/>
                        <a:t>3 mois pour les agents de maîtrise et techniciens</a:t>
                      </a:r>
                    </a:p>
                  </a:txBody>
                  <a:tcPr/>
                </a:tc>
                <a:extLst>
                  <a:ext uri="{0D108BD9-81ED-4DB2-BD59-A6C34878D82A}">
                    <a16:rowId xmlns:a16="http://schemas.microsoft.com/office/drawing/2014/main" val="3061470632"/>
                  </a:ext>
                </a:extLst>
              </a:tr>
              <a:tr h="494448">
                <a:tc vMerge="1">
                  <a:txBody>
                    <a:bodyPr/>
                    <a:lstStyle/>
                    <a:p>
                      <a:endParaRPr lang="fr-FR" dirty="0"/>
                    </a:p>
                  </a:txBody>
                  <a:tcPr/>
                </a:tc>
                <a:tc>
                  <a:txBody>
                    <a:bodyPr/>
                    <a:lstStyle/>
                    <a:p>
                      <a:r>
                        <a:rPr lang="fr-FR" dirty="0"/>
                        <a:t>4 mois pour les cadres</a:t>
                      </a:r>
                    </a:p>
                  </a:txBody>
                  <a:tcPr/>
                </a:tc>
                <a:extLst>
                  <a:ext uri="{0D108BD9-81ED-4DB2-BD59-A6C34878D82A}">
                    <a16:rowId xmlns:a16="http://schemas.microsoft.com/office/drawing/2014/main" val="697657777"/>
                  </a:ext>
                </a:extLst>
              </a:tr>
            </a:tbl>
          </a:graphicData>
        </a:graphic>
      </p:graphicFrame>
      <p:sp>
        <p:nvSpPr>
          <p:cNvPr id="5" name="Titre 1">
            <a:extLst>
              <a:ext uri="{FF2B5EF4-FFF2-40B4-BE49-F238E27FC236}">
                <a16:creationId xmlns:a16="http://schemas.microsoft.com/office/drawing/2014/main" id="{2807277D-A923-560C-98C2-C3241C7062B4}"/>
              </a:ext>
            </a:extLst>
          </p:cNvPr>
          <p:cNvSpPr txBox="1">
            <a:spLocks/>
          </p:cNvSpPr>
          <p:nvPr/>
        </p:nvSpPr>
        <p:spPr>
          <a:xfrm>
            <a:off x="7376845" y="2612530"/>
            <a:ext cx="4202132" cy="69519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car Édition inapplicable</a:t>
            </a:r>
          </a:p>
        </p:txBody>
      </p:sp>
    </p:spTree>
    <p:extLst>
      <p:ext uri="{BB962C8B-B14F-4D97-AF65-F5344CB8AC3E}">
        <p14:creationId xmlns:p14="http://schemas.microsoft.com/office/powerpoint/2010/main" val="41516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re 1">
            <a:extLst>
              <a:ext uri="{FF2B5EF4-FFF2-40B4-BE49-F238E27FC236}">
                <a16:creationId xmlns:a16="http://schemas.microsoft.com/office/drawing/2014/main" id="{DD685459-D819-E5B7-2AB3-462E6BE1EEFD}"/>
              </a:ext>
            </a:extLst>
          </p:cNvPr>
          <p:cNvSpPr>
            <a:spLocks noGrp="1"/>
          </p:cNvSpPr>
          <p:nvPr>
            <p:ph type="title"/>
          </p:nvPr>
        </p:nvSpPr>
        <p:spPr>
          <a:xfrm>
            <a:off x="1371599" y="294538"/>
            <a:ext cx="9895951" cy="1033669"/>
          </a:xfrm>
        </p:spPr>
        <p:txBody>
          <a:bodyPr>
            <a:normAutofit/>
          </a:bodyPr>
          <a:lstStyle/>
          <a:p>
            <a:r>
              <a:rPr lang="fr-FR" sz="4000" dirty="0">
                <a:solidFill>
                  <a:srgbClr val="FFFFFF"/>
                </a:solidFill>
              </a:rPr>
              <a:t>Renouvellement de la période d’essai</a:t>
            </a:r>
          </a:p>
        </p:txBody>
      </p:sp>
      <p:cxnSp>
        <p:nvCxnSpPr>
          <p:cNvPr id="7" name="Connecteur droit 6">
            <a:extLst>
              <a:ext uri="{FF2B5EF4-FFF2-40B4-BE49-F238E27FC236}">
                <a16:creationId xmlns:a16="http://schemas.microsoft.com/office/drawing/2014/main" id="{BE148D89-795F-A6E2-8924-B8F5374787F5}"/>
              </a:ext>
            </a:extLst>
          </p:cNvPr>
          <p:cNvCxnSpPr>
            <a:cxnSpLocks/>
          </p:cNvCxnSpPr>
          <p:nvPr/>
        </p:nvCxnSpPr>
        <p:spPr>
          <a:xfrm>
            <a:off x="6190366" y="2587163"/>
            <a:ext cx="0" cy="3030466"/>
          </a:xfrm>
          <a:prstGeom prst="line">
            <a:avLst/>
          </a:prstGeom>
        </p:spPr>
        <p:style>
          <a:lnRef idx="2">
            <a:schemeClr val="accent1"/>
          </a:lnRef>
          <a:fillRef idx="0">
            <a:schemeClr val="accent1"/>
          </a:fillRef>
          <a:effectRef idx="1">
            <a:schemeClr val="accent1"/>
          </a:effectRef>
          <a:fontRef idx="minor">
            <a:schemeClr val="tx1"/>
          </a:fontRef>
        </p:style>
      </p:cxnSp>
      <p:sp>
        <p:nvSpPr>
          <p:cNvPr id="9" name="Titre 1">
            <a:extLst>
              <a:ext uri="{FF2B5EF4-FFF2-40B4-BE49-F238E27FC236}">
                <a16:creationId xmlns:a16="http://schemas.microsoft.com/office/drawing/2014/main" id="{B56FC068-C9AE-134E-4A51-E40257ED2D8F}"/>
              </a:ext>
            </a:extLst>
          </p:cNvPr>
          <p:cNvSpPr txBox="1">
            <a:spLocks/>
          </p:cNvSpPr>
          <p:nvPr/>
        </p:nvSpPr>
        <p:spPr>
          <a:xfrm>
            <a:off x="2400728" y="1885279"/>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Édition</a:t>
            </a:r>
          </a:p>
        </p:txBody>
      </p:sp>
      <p:sp>
        <p:nvSpPr>
          <p:cNvPr id="11" name="Titre 1">
            <a:extLst>
              <a:ext uri="{FF2B5EF4-FFF2-40B4-BE49-F238E27FC236}">
                <a16:creationId xmlns:a16="http://schemas.microsoft.com/office/drawing/2014/main" id="{1E825A75-4E69-B08D-0B22-8C948FD636B9}"/>
              </a:ext>
            </a:extLst>
          </p:cNvPr>
          <p:cNvSpPr txBox="1">
            <a:spLocks/>
          </p:cNvSpPr>
          <p:nvPr/>
        </p:nvSpPr>
        <p:spPr>
          <a:xfrm>
            <a:off x="8709062" y="1891970"/>
            <a:ext cx="1082210"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t>La Loi</a:t>
            </a:r>
          </a:p>
        </p:txBody>
      </p:sp>
      <p:sp>
        <p:nvSpPr>
          <p:cNvPr id="15" name="Flèche : droite 14">
            <a:extLst>
              <a:ext uri="{FF2B5EF4-FFF2-40B4-BE49-F238E27FC236}">
                <a16:creationId xmlns:a16="http://schemas.microsoft.com/office/drawing/2014/main" id="{DDBE851A-B743-5EE9-4E48-57B537E18F20}"/>
              </a:ext>
            </a:extLst>
          </p:cNvPr>
          <p:cNvSpPr/>
          <p:nvPr/>
        </p:nvSpPr>
        <p:spPr>
          <a:xfrm>
            <a:off x="6565186" y="2686374"/>
            <a:ext cx="719191" cy="495084"/>
          </a:xfrm>
          <a:prstGeom prst="rightArrow">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a:extLst>
              <a:ext uri="{FF2B5EF4-FFF2-40B4-BE49-F238E27FC236}">
                <a16:creationId xmlns:a16="http://schemas.microsoft.com/office/drawing/2014/main" id="{615B32D0-27CB-E20B-356E-65527427E389}"/>
              </a:ext>
            </a:extLst>
          </p:cNvPr>
          <p:cNvGraphicFramePr>
            <a:graphicFrameLocks noGrp="1"/>
          </p:cNvGraphicFramePr>
          <p:nvPr>
            <p:extLst>
              <p:ext uri="{D42A27DB-BD31-4B8C-83A1-F6EECF244321}">
                <p14:modId xmlns:p14="http://schemas.microsoft.com/office/powerpoint/2010/main" val="509800645"/>
              </p:ext>
            </p:extLst>
          </p:nvPr>
        </p:nvGraphicFramePr>
        <p:xfrm>
          <a:off x="393549" y="3429000"/>
          <a:ext cx="5403269" cy="1842326"/>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853430">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988896">
                <a:tc gridSpan="2">
                  <a:txBody>
                    <a:bodyPr/>
                    <a:lstStyle/>
                    <a:p>
                      <a:pPr algn="ctr"/>
                      <a:r>
                        <a:rPr lang="fr-FR" dirty="0"/>
                        <a:t>Renouvelable une fois pour toutes les catégories</a:t>
                      </a:r>
                    </a:p>
                    <a:p>
                      <a:pPr algn="ctr"/>
                      <a:r>
                        <a:rPr lang="fr-FR" dirty="0"/>
                        <a:t>Mais inapplicable</a:t>
                      </a:r>
                    </a:p>
                  </a:txBody>
                  <a:tcPr anchor="ctr"/>
                </a:tc>
                <a:tc hMerge="1">
                  <a:txBody>
                    <a:bodyPr/>
                    <a:lstStyle/>
                    <a:p>
                      <a:endParaRPr/>
                    </a:p>
                  </a:txBody>
                  <a:tcPr/>
                </a:tc>
                <a:extLst>
                  <a:ext uri="{0D108BD9-81ED-4DB2-BD59-A6C34878D82A}">
                    <a16:rowId xmlns:a16="http://schemas.microsoft.com/office/drawing/2014/main" val="3061470632"/>
                  </a:ext>
                </a:extLst>
              </a:tr>
            </a:tbl>
          </a:graphicData>
        </a:graphic>
      </p:graphicFrame>
      <p:graphicFrame>
        <p:nvGraphicFramePr>
          <p:cNvPr id="3" name="Tableau 2">
            <a:extLst>
              <a:ext uri="{FF2B5EF4-FFF2-40B4-BE49-F238E27FC236}">
                <a16:creationId xmlns:a16="http://schemas.microsoft.com/office/drawing/2014/main" id="{0CAE5747-F343-B31D-B899-50E8DC0C1F29}"/>
              </a:ext>
            </a:extLst>
          </p:cNvPr>
          <p:cNvGraphicFramePr>
            <a:graphicFrameLocks noGrp="1"/>
          </p:cNvGraphicFramePr>
          <p:nvPr>
            <p:extLst>
              <p:ext uri="{D42A27DB-BD31-4B8C-83A1-F6EECF244321}">
                <p14:modId xmlns:p14="http://schemas.microsoft.com/office/powerpoint/2010/main" val="2713232018"/>
              </p:ext>
            </p:extLst>
          </p:nvPr>
        </p:nvGraphicFramePr>
        <p:xfrm>
          <a:off x="6516022" y="3328842"/>
          <a:ext cx="5403269" cy="1987958"/>
        </p:xfrm>
        <a:graphic>
          <a:graphicData uri="http://schemas.openxmlformats.org/drawingml/2006/table">
            <a:tbl>
              <a:tblPr firstRow="1" bandRow="1">
                <a:tableStyleId>{5C22544A-7EE6-4342-B048-85BDC9FD1C3A}</a:tableStyleId>
              </a:tblPr>
              <a:tblGrid>
                <a:gridCol w="1726530">
                  <a:extLst>
                    <a:ext uri="{9D8B030D-6E8A-4147-A177-3AD203B41FA5}">
                      <a16:colId xmlns:a16="http://schemas.microsoft.com/office/drawing/2014/main" val="605514177"/>
                    </a:ext>
                  </a:extLst>
                </a:gridCol>
                <a:gridCol w="3676739">
                  <a:extLst>
                    <a:ext uri="{9D8B030D-6E8A-4147-A177-3AD203B41FA5}">
                      <a16:colId xmlns:a16="http://schemas.microsoft.com/office/drawing/2014/main" val="2801002274"/>
                    </a:ext>
                  </a:extLst>
                </a:gridCol>
              </a:tblGrid>
              <a:tr h="853430">
                <a:tc>
                  <a:txBody>
                    <a:bodyPr/>
                    <a:lstStyle/>
                    <a:p>
                      <a:r>
                        <a:rPr lang="fr-FR" dirty="0"/>
                        <a:t>Employés</a:t>
                      </a:r>
                    </a:p>
                  </a:txBody>
                  <a:tcPr/>
                </a:tc>
                <a:tc>
                  <a:txBody>
                    <a:bodyPr/>
                    <a:lstStyle/>
                    <a:p>
                      <a:r>
                        <a:rPr lang="fr-FR" dirty="0"/>
                        <a:t>Agents de maîtrise, techniciens et cadres</a:t>
                      </a:r>
                    </a:p>
                  </a:txBody>
                  <a:tcPr/>
                </a:tc>
                <a:extLst>
                  <a:ext uri="{0D108BD9-81ED-4DB2-BD59-A6C34878D82A}">
                    <a16:rowId xmlns:a16="http://schemas.microsoft.com/office/drawing/2014/main" val="1597229673"/>
                  </a:ext>
                </a:extLst>
              </a:tr>
              <a:tr h="494448">
                <a:tc rowSpan="2">
                  <a:txBody>
                    <a:bodyPr/>
                    <a:lstStyle/>
                    <a:p>
                      <a:pPr algn="ctr"/>
                      <a:r>
                        <a:rPr lang="fr-FR" dirty="0"/>
                        <a:t>2 mois</a:t>
                      </a:r>
                    </a:p>
                  </a:txBody>
                  <a:tcPr anchor="ctr"/>
                </a:tc>
                <a:tc>
                  <a:txBody>
                    <a:bodyPr/>
                    <a:lstStyle/>
                    <a:p>
                      <a:r>
                        <a:rPr lang="fr-FR" dirty="0"/>
                        <a:t>3 mois pour les agents de maîtrise et techniciens</a:t>
                      </a:r>
                    </a:p>
                  </a:txBody>
                  <a:tcPr/>
                </a:tc>
                <a:extLst>
                  <a:ext uri="{0D108BD9-81ED-4DB2-BD59-A6C34878D82A}">
                    <a16:rowId xmlns:a16="http://schemas.microsoft.com/office/drawing/2014/main" val="3061470632"/>
                  </a:ext>
                </a:extLst>
              </a:tr>
              <a:tr h="494448">
                <a:tc vMerge="1">
                  <a:txBody>
                    <a:bodyPr/>
                    <a:lstStyle/>
                    <a:p>
                      <a:endParaRPr lang="fr-FR" dirty="0"/>
                    </a:p>
                  </a:txBody>
                  <a:tcPr/>
                </a:tc>
                <a:tc>
                  <a:txBody>
                    <a:bodyPr/>
                    <a:lstStyle/>
                    <a:p>
                      <a:r>
                        <a:rPr lang="fr-FR" dirty="0"/>
                        <a:t>4 mois pour les cadres</a:t>
                      </a:r>
                    </a:p>
                  </a:txBody>
                  <a:tcPr/>
                </a:tc>
                <a:extLst>
                  <a:ext uri="{0D108BD9-81ED-4DB2-BD59-A6C34878D82A}">
                    <a16:rowId xmlns:a16="http://schemas.microsoft.com/office/drawing/2014/main" val="697657777"/>
                  </a:ext>
                </a:extLst>
              </a:tr>
            </a:tbl>
          </a:graphicData>
        </a:graphic>
      </p:graphicFrame>
      <p:sp>
        <p:nvSpPr>
          <p:cNvPr id="5" name="Rectangle 4">
            <a:extLst>
              <a:ext uri="{FF2B5EF4-FFF2-40B4-BE49-F238E27FC236}">
                <a16:creationId xmlns:a16="http://schemas.microsoft.com/office/drawing/2014/main" id="{AE666470-B7BC-C010-0BA2-00E464BCC389}"/>
              </a:ext>
            </a:extLst>
          </p:cNvPr>
          <p:cNvSpPr/>
          <p:nvPr/>
        </p:nvSpPr>
        <p:spPr>
          <a:xfrm>
            <a:off x="-4" y="5721214"/>
            <a:ext cx="12192000" cy="1149469"/>
          </a:xfrm>
          <a:prstGeom prst="rect">
            <a:avLst/>
          </a:prstGeom>
          <a:solidFill>
            <a:srgbClr val="C00000">
              <a:alpha val="6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a:extLst>
              <a:ext uri="{FF2B5EF4-FFF2-40B4-BE49-F238E27FC236}">
                <a16:creationId xmlns:a16="http://schemas.microsoft.com/office/drawing/2014/main" id="{4EB9CE16-376A-50BA-43C3-E6FD8C280448}"/>
              </a:ext>
            </a:extLst>
          </p:cNvPr>
          <p:cNvSpPr txBox="1">
            <a:spLocks/>
          </p:cNvSpPr>
          <p:nvPr/>
        </p:nvSpPr>
        <p:spPr>
          <a:xfrm>
            <a:off x="4057650" y="5957581"/>
            <a:ext cx="4524222" cy="695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Application des  durées légales</a:t>
            </a:r>
          </a:p>
        </p:txBody>
      </p:sp>
      <p:sp>
        <p:nvSpPr>
          <p:cNvPr id="8" name="Titre 1">
            <a:extLst>
              <a:ext uri="{FF2B5EF4-FFF2-40B4-BE49-F238E27FC236}">
                <a16:creationId xmlns:a16="http://schemas.microsoft.com/office/drawing/2014/main" id="{D4CF9364-540D-B9F2-C280-B872CF36ACC8}"/>
              </a:ext>
            </a:extLst>
          </p:cNvPr>
          <p:cNvSpPr txBox="1">
            <a:spLocks/>
          </p:cNvSpPr>
          <p:nvPr/>
        </p:nvSpPr>
        <p:spPr>
          <a:xfrm>
            <a:off x="7376845" y="2612530"/>
            <a:ext cx="4202132" cy="69519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rgbClr val="FF0000"/>
                </a:solidFill>
              </a:rPr>
              <a:t>En application car Édition inapplicable</a:t>
            </a:r>
          </a:p>
        </p:txBody>
      </p:sp>
    </p:spTree>
    <p:extLst>
      <p:ext uri="{BB962C8B-B14F-4D97-AF65-F5344CB8AC3E}">
        <p14:creationId xmlns:p14="http://schemas.microsoft.com/office/powerpoint/2010/main" val="152960986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2199</TotalTime>
  <Words>2867</Words>
  <Application>Microsoft Macintosh PowerPoint</Application>
  <PresentationFormat>Grand écran</PresentationFormat>
  <Paragraphs>507</Paragraphs>
  <Slides>40</Slides>
  <Notes>40</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40</vt:i4>
      </vt:variant>
    </vt:vector>
  </HeadingPairs>
  <TitlesOfParts>
    <vt:vector size="54" baseType="lpstr">
      <vt:lpstr>Aptos</vt:lpstr>
      <vt:lpstr>Aptos  </vt:lpstr>
      <vt:lpstr>Aptos Display</vt:lpstr>
      <vt:lpstr>Arial</vt:lpstr>
      <vt:lpstr>Calibri</vt:lpstr>
      <vt:lpstr>HelveticaNeueLT Std Lt</vt:lpstr>
      <vt:lpstr>HelveticaNeueLT Std Lt Cn</vt:lpstr>
      <vt:lpstr>HelveticaNeueLT Std Med Cn</vt:lpstr>
      <vt:lpstr>PT Sans</vt:lpstr>
      <vt:lpstr>robotoslab</vt:lpstr>
      <vt:lpstr>sourcesanspro</vt:lpstr>
      <vt:lpstr>Times New Roman</vt:lpstr>
      <vt:lpstr>Wingdings</vt:lpstr>
      <vt:lpstr>Thème Office</vt:lpstr>
      <vt:lpstr>Présentation PowerPoint</vt:lpstr>
      <vt:lpstr>Qu’est-ce qu’une convention collective ?</vt:lpstr>
      <vt:lpstr>Qui est concerné par une convention collective ?</vt:lpstr>
      <vt:lpstr>Comment est déterminée la convention collective applicable à une entreprise ?</vt:lpstr>
      <vt:lpstr>Rappel du contexte</vt:lpstr>
      <vt:lpstr>Présentation PowerPoint</vt:lpstr>
      <vt:lpstr>Présentation PowerPoint</vt:lpstr>
      <vt:lpstr>Période d’essai</vt:lpstr>
      <vt:lpstr>Renouvellement de la période d’essai</vt:lpstr>
      <vt:lpstr>Rupture de la période d’essai : délai de prévenance</vt:lpstr>
      <vt:lpstr>Congés exceptionnels pour évènements familiaux :</vt:lpstr>
      <vt:lpstr>Congé maternité</vt:lpstr>
      <vt:lpstr>Congés supplémentaires d’ancienneté</vt:lpstr>
      <vt:lpstr>Retraite | Délai de préavis</vt:lpstr>
      <vt:lpstr>Licenciement &amp; démission | Préavis</vt:lpstr>
      <vt:lpstr>Présentation PowerPoint</vt:lpstr>
      <vt:lpstr>13e mois</vt:lpstr>
      <vt:lpstr>Prime d’ancienneté</vt:lpstr>
      <vt:lpstr>Départ en retraite</vt:lpstr>
      <vt:lpstr>Départ en retraite</vt:lpstr>
      <vt:lpstr>Maladie et arrêt de travail</vt:lpstr>
      <vt:lpstr>Présentation PowerPoint</vt:lpstr>
      <vt:lpstr>Licenciement </vt:lpstr>
      <vt:lpstr>Licenciement</vt:lpstr>
      <vt:lpstr>Présentation PowerPoint</vt:lpstr>
      <vt:lpstr>Classifications   21 mai 2024 </vt:lpstr>
      <vt:lpstr>comparatif</vt:lpstr>
      <vt:lpstr>Présentation PowerPoint</vt:lpstr>
      <vt:lpstr>Prévoyance de branche   21 mai 2024 </vt:lpstr>
      <vt:lpstr>contexte</vt:lpstr>
      <vt:lpstr>procédure et garanties principales</vt:lpstr>
      <vt:lpstr>Régime et garanties principales</vt:lpstr>
      <vt:lpstr>CALENDRIER DE LA PROCEDURE</vt:lpstr>
      <vt:lpstr>Convention de forfait (forfait jours)</vt:lpstr>
      <vt:lpstr>Accord VHSS : en cours d’extension</vt:lpstr>
      <vt:lpstr>Synthèse des différés d’application</vt:lpstr>
      <vt:lpstr>Conclusion (l’application)</vt:lpstr>
      <vt:lpstr>Conclusion (l’application pour les non-adhérents)</vt:lpstr>
      <vt:lpstr>Présentation PowerPoint</vt:lpstr>
      <vt:lpstr>Conclusion (les prochaines étapes)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jbcosta</dc:creator>
  <cp:lastModifiedBy>jbcosta</cp:lastModifiedBy>
  <cp:revision>35</cp:revision>
  <cp:lastPrinted>2024-05-16T12:58:14Z</cp:lastPrinted>
  <dcterms:created xsi:type="dcterms:W3CDTF">2024-05-13T11:03:05Z</dcterms:created>
  <dcterms:modified xsi:type="dcterms:W3CDTF">2024-05-27T11:55:28Z</dcterms:modified>
</cp:coreProperties>
</file>